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89" r:id="rId3"/>
    <p:sldId id="258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94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90" r:id="rId26"/>
    <p:sldId id="282" r:id="rId27"/>
    <p:sldId id="284" r:id="rId28"/>
    <p:sldId id="285" r:id="rId29"/>
    <p:sldId id="296" r:id="rId30"/>
    <p:sldId id="286" r:id="rId31"/>
    <p:sldId id="287" r:id="rId3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79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283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F9627-DD44-49FB-8563-E1AFBE41FF03}" type="datetimeFigureOut">
              <a:rPr lang="id-ID" smtClean="0"/>
              <a:pPr/>
              <a:t>19/06/2012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7F321-FEEE-4490-B023-2BE5081C115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C25DB-DD16-44A0-B6C9-CED882219818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93A56-C5E2-4BF9-A4A1-FB43D0AD5F7F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A18B-2D46-4C41-8881-C3EEE8B76CB5}" type="datetimeFigureOut">
              <a:rPr lang="id-ID" smtClean="0"/>
              <a:pPr/>
              <a:t>19/06/2012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305F-B429-48E9-9E32-92A72083D42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A18B-2D46-4C41-8881-C3EEE8B76CB5}" type="datetimeFigureOut">
              <a:rPr lang="id-ID" smtClean="0"/>
              <a:pPr/>
              <a:t>19/06/2012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305F-B429-48E9-9E32-92A72083D42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A18B-2D46-4C41-8881-C3EEE8B76CB5}" type="datetimeFigureOut">
              <a:rPr lang="id-ID" smtClean="0"/>
              <a:pPr/>
              <a:t>19/06/2012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305F-B429-48E9-9E32-92A72083D42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049FD36-D45D-4DE8-8115-FE24988753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9BD2A-5321-4D12-983D-62B378FAB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A18B-2D46-4C41-8881-C3EEE8B76CB5}" type="datetimeFigureOut">
              <a:rPr lang="id-ID" smtClean="0"/>
              <a:pPr/>
              <a:t>19/06/2012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305F-B429-48E9-9E32-92A72083D42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A18B-2D46-4C41-8881-C3EEE8B76CB5}" type="datetimeFigureOut">
              <a:rPr lang="id-ID" smtClean="0"/>
              <a:pPr/>
              <a:t>19/06/2012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305F-B429-48E9-9E32-92A72083D42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A18B-2D46-4C41-8881-C3EEE8B76CB5}" type="datetimeFigureOut">
              <a:rPr lang="id-ID" smtClean="0"/>
              <a:pPr/>
              <a:t>19/06/2012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305F-B429-48E9-9E32-92A72083D42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A18B-2D46-4C41-8881-C3EEE8B76CB5}" type="datetimeFigureOut">
              <a:rPr lang="id-ID" smtClean="0"/>
              <a:pPr/>
              <a:t>19/06/2012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305F-B429-48E9-9E32-92A72083D42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A18B-2D46-4C41-8881-C3EEE8B76CB5}" type="datetimeFigureOut">
              <a:rPr lang="id-ID" smtClean="0"/>
              <a:pPr/>
              <a:t>19/06/2012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3305F-B429-48E9-9E32-92A72083D42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A18B-2D46-4C41-8881-C3EEE8B76CB5}" type="datetimeFigureOut">
              <a:rPr lang="id-ID" smtClean="0"/>
              <a:pPr/>
              <a:t>19/06/2012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305F-B429-48E9-9E32-92A72083D42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A18B-2D46-4C41-8881-C3EEE8B76CB5}" type="datetimeFigureOut">
              <a:rPr lang="id-ID" smtClean="0"/>
              <a:pPr/>
              <a:t>19/06/2012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2D3305F-B429-48E9-9E32-92A72083D42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F95A18B-2D46-4C41-8881-C3EEE8B76CB5}" type="datetimeFigureOut">
              <a:rPr lang="id-ID" smtClean="0"/>
              <a:pPr/>
              <a:t>19/06/2012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305F-B429-48E9-9E32-92A72083D42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F95A18B-2D46-4C41-8881-C3EEE8B76CB5}" type="datetimeFigureOut">
              <a:rPr lang="id-ID" smtClean="0"/>
              <a:pPr/>
              <a:t>19/06/2012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2D3305F-B429-48E9-9E32-92A72083D425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wmf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285860"/>
            <a:ext cx="8501122" cy="2071702"/>
          </a:xfrm>
        </p:spPr>
        <p:txBody>
          <a:bodyPr>
            <a:normAutofit/>
          </a:bodyPr>
          <a:lstStyle/>
          <a:p>
            <a:pPr algn="ctr"/>
            <a:r>
              <a:rPr lang="id-ID" sz="4800" dirty="0" smtClean="0">
                <a:latin typeface="Times New Roman" pitchFamily="18" charset="0"/>
                <a:cs typeface="Times New Roman" pitchFamily="18" charset="0"/>
              </a:rPr>
              <a:t>KODE ETIK KEDOKTERAN</a:t>
            </a:r>
            <a:endParaRPr lang="id-ID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857628"/>
            <a:ext cx="8143932" cy="1857388"/>
          </a:xfrm>
        </p:spPr>
        <p:txBody>
          <a:bodyPr>
            <a:noAutofit/>
          </a:bodyPr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ERYATI DARWIN</a:t>
            </a:r>
          </a:p>
          <a:p>
            <a:pPr algn="ctr"/>
            <a:endParaRPr lang="id-ID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d-ID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FAKULTAS KEDOKTERAN UNIVERSITAS ANDALAS</a:t>
            </a:r>
          </a:p>
          <a:p>
            <a:pPr algn="ctr"/>
            <a:r>
              <a:rPr lang="id-ID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MAJELIS KEHORMATAN ETIKA KEDOKTERAN</a:t>
            </a:r>
            <a:endParaRPr lang="id-ID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</a:rPr>
              <a:t>ETHICS : A DICIPLINE DEALING WITH WHAT IS GOOD AND WHAT IS BAD</a:t>
            </a:r>
            <a:endParaRPr lang="id-ID" sz="2400" i="1" dirty="0">
              <a:solidFill>
                <a:schemeClr val="tx1"/>
              </a:solidFill>
            </a:endParaRPr>
          </a:p>
        </p:txBody>
      </p:sp>
      <p:sp>
        <p:nvSpPr>
          <p:cNvPr id="1126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643042" y="1928802"/>
            <a:ext cx="7162630" cy="445599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</a:rPr>
              <a:t>BERKAITAN DENGAN MORAL, PERILAKU, KARAKTER SEBAGAI EMOSI ETIS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</a:rPr>
              <a:t>BERTINDAK DENGAN PERASAAN DAN KEWAJIBAN YANG MENCERMINKAN MORALITAS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</a:rPr>
              <a:t>	STANDAR PERILAKU BAIK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</a:rPr>
              <a:t>		KODE ETIK PROFESI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</a:rPr>
              <a:t>		ORGANISASI PROFESI</a:t>
            </a:r>
          </a:p>
        </p:txBody>
      </p:sp>
      <p:sp>
        <p:nvSpPr>
          <p:cNvPr id="11267" name="AutoShape 4"/>
          <p:cNvSpPr>
            <a:spLocks noChangeArrowheads="1"/>
          </p:cNvSpPr>
          <p:nvPr/>
        </p:nvSpPr>
        <p:spPr bwMode="auto">
          <a:xfrm>
            <a:off x="785786" y="2357430"/>
            <a:ext cx="863600" cy="2376488"/>
          </a:xfrm>
          <a:prstGeom prst="curvedRightArrow">
            <a:avLst>
              <a:gd name="adj1" fmla="val 31621"/>
              <a:gd name="adj2" fmla="val 11007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>
              <a:latin typeface="Calibri" pitchFamily="34" charset="0"/>
            </a:endParaRPr>
          </a:p>
        </p:txBody>
      </p:sp>
      <p:sp>
        <p:nvSpPr>
          <p:cNvPr id="11268" name="AutoShape 5"/>
          <p:cNvSpPr>
            <a:spLocks noChangeArrowheads="1"/>
          </p:cNvSpPr>
          <p:nvPr/>
        </p:nvSpPr>
        <p:spPr bwMode="auto">
          <a:xfrm>
            <a:off x="6143636" y="4214818"/>
            <a:ext cx="500066" cy="1071570"/>
          </a:xfrm>
          <a:prstGeom prst="curvedLeftArrow">
            <a:avLst>
              <a:gd name="adj1" fmla="val 40074"/>
              <a:gd name="adj2" fmla="val 80147"/>
              <a:gd name="adj3" fmla="val 386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>
              <a:latin typeface="Calibri" pitchFamily="34" charset="0"/>
            </a:endParaRPr>
          </a:p>
        </p:txBody>
      </p:sp>
      <p:sp>
        <p:nvSpPr>
          <p:cNvPr id="11269" name="AutoShape 7"/>
          <p:cNvSpPr>
            <a:spLocks noChangeArrowheads="1"/>
          </p:cNvSpPr>
          <p:nvPr/>
        </p:nvSpPr>
        <p:spPr bwMode="auto">
          <a:xfrm>
            <a:off x="2000232" y="5143512"/>
            <a:ext cx="431800" cy="863600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>
              <a:latin typeface="Calibri" pitchFamily="34" charset="0"/>
            </a:endParaRPr>
          </a:p>
        </p:txBody>
      </p:sp>
      <p:sp>
        <p:nvSpPr>
          <p:cNvPr id="11270" name="AutoShape 8"/>
          <p:cNvSpPr>
            <a:spLocks noChangeArrowheads="1"/>
          </p:cNvSpPr>
          <p:nvPr/>
        </p:nvSpPr>
        <p:spPr bwMode="auto">
          <a:xfrm>
            <a:off x="4357686" y="1357298"/>
            <a:ext cx="433388" cy="503237"/>
          </a:xfrm>
          <a:prstGeom prst="downArrow">
            <a:avLst>
              <a:gd name="adj1" fmla="val 50000"/>
              <a:gd name="adj2" fmla="val 290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7424766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id-ID" sz="4400" b="1" dirty="0" smtClean="0">
                <a:latin typeface="Times New Roman" pitchFamily="18" charset="0"/>
                <a:cs typeface="Times New Roman" pitchFamily="18" charset="0"/>
              </a:rPr>
              <a:t>PROFESI</a:t>
            </a:r>
            <a:endParaRPr lang="id-ID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858280" cy="5857892"/>
          </a:xfrm>
        </p:spPr>
        <p:txBody>
          <a:bodyPr>
            <a:normAutofit fontScale="92500" lnSpcReduction="10000"/>
          </a:bodyPr>
          <a:lstStyle/>
          <a:p>
            <a:r>
              <a:rPr lang="id-ID" sz="2200" b="1" i="1" dirty="0" smtClean="0">
                <a:latin typeface="Times New Roman" pitchFamily="18" charset="0"/>
                <a:cs typeface="Times New Roman" pitchFamily="18" charset="0"/>
              </a:rPr>
              <a:t>PROFESIO</a:t>
            </a:r>
            <a:r>
              <a:rPr lang="id-ID" sz="2200" b="1" dirty="0" smtClean="0">
                <a:latin typeface="Times New Roman" pitchFamily="18" charset="0"/>
                <a:cs typeface="Times New Roman" pitchFamily="18" charset="0"/>
              </a:rPr>
              <a:t> : PENGAKUAN</a:t>
            </a:r>
          </a:p>
          <a:p>
            <a:pPr>
              <a:buNone/>
            </a:pPr>
            <a:endParaRPr lang="id-ID" sz="22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id-ID" sz="2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MERUPAKAN PEKERJAAN YANG MEMERLUKAN PENDIDIKAN, DAN LATIHAN TERTENTU, MEMILIKI KEDUDUDKAN YANG TINGGI DALAM MASYARAKAT SEPERTI AHLI HUKUM (HAKIM,PENGACARA), WARTAWAN, DOKTER, DOSEN, DOKTER GIGI, APOTEKER</a:t>
            </a:r>
          </a:p>
          <a:p>
            <a:endParaRPr lang="id-ID" sz="22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id-ID" sz="2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PEKERJAAN PROFESI MEMILIKI CIRI-CIRI SBB:</a:t>
            </a:r>
          </a:p>
          <a:p>
            <a:pPr marL="514350" indent="-514350">
              <a:buNone/>
            </a:pPr>
            <a:r>
              <a:rPr lang="id-ID" sz="2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1.	PENDIDIKAN SESUAI STANDAR NASIONAL</a:t>
            </a:r>
          </a:p>
          <a:p>
            <a:pPr marL="514350" indent="-514350">
              <a:buNone/>
            </a:pPr>
            <a:r>
              <a:rPr lang="id-ID" sz="2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2.	MENGUTAMAKAN PANGGILAN KEMANUSIAAN</a:t>
            </a:r>
          </a:p>
          <a:p>
            <a:pPr marL="514350" indent="-514350">
              <a:buNone/>
            </a:pPr>
            <a:r>
              <a:rPr lang="id-ID" sz="2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3.	BERLANDASKAN ETIK PROFESI, MENGIKAT SEUMUR HIDUP</a:t>
            </a:r>
          </a:p>
          <a:p>
            <a:pPr marL="514350" indent="-514350">
              <a:buNone/>
            </a:pPr>
            <a:r>
              <a:rPr lang="id-ID" sz="2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4.	LEGAL MELALUI PERIZINAN</a:t>
            </a:r>
          </a:p>
          <a:p>
            <a:pPr marL="514350" indent="-514350">
              <a:buNone/>
            </a:pPr>
            <a:r>
              <a:rPr lang="id-ID" sz="2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5.	BELAJAR SEPANJANG HAYAT</a:t>
            </a:r>
          </a:p>
          <a:p>
            <a:pPr marL="514350" indent="-514350">
              <a:buNone/>
            </a:pPr>
            <a:r>
              <a:rPr lang="id-ID" sz="2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6.	ANGGOTA BERGABUNG DALAM ORGANISASI PROFESI</a:t>
            </a:r>
          </a:p>
          <a:p>
            <a:pPr marL="514350" indent="-514350">
              <a:buNone/>
            </a:pPr>
            <a:endParaRPr lang="id-ID" sz="22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514350" indent="-514350"/>
            <a:r>
              <a:rPr lang="id-ID" sz="22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LAWYER –DOCTOR  RESTRICTED PROFESSION</a:t>
            </a:r>
          </a:p>
          <a:p>
            <a:pPr marL="514350" indent="-514350">
              <a:buNone/>
            </a:pPr>
            <a:endParaRPr lang="id-ID" sz="22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514350" indent="-514350"/>
            <a:endParaRPr lang="id-ID" sz="22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514350" indent="-514350">
              <a:buNone/>
            </a:pPr>
            <a:endParaRPr lang="id-ID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j024071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79600" cy="2952750"/>
          </a:xfrm>
        </p:spPr>
      </p:pic>
      <p:pic>
        <p:nvPicPr>
          <p:cNvPr id="6148" name="Picture 7" descr="mi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l="37648" t="5673" b="8563"/>
          <a:stretch>
            <a:fillRect/>
          </a:stretch>
        </p:blipFill>
        <p:spPr>
          <a:xfrm>
            <a:off x="6770688" y="0"/>
            <a:ext cx="2373312" cy="3141663"/>
          </a:xfrm>
        </p:spPr>
      </p:pic>
      <p:pic>
        <p:nvPicPr>
          <p:cNvPr id="6149" name="Picture 10" descr="j030125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480175" y="4786322"/>
            <a:ext cx="2663825" cy="2278063"/>
          </a:xfrm>
        </p:spPr>
      </p:pic>
      <p:pic>
        <p:nvPicPr>
          <p:cNvPr id="6150" name="Picture 13" descr="j009007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6929454" y="2500306"/>
            <a:ext cx="1971675" cy="2447925"/>
          </a:xfrm>
        </p:spPr>
      </p:pic>
      <p:pic>
        <p:nvPicPr>
          <p:cNvPr id="6151" name="Picture 16" descr="img018"/>
          <p:cNvPicPr>
            <a:picLocks noChangeAspect="1" noChangeArrowheads="1"/>
          </p:cNvPicPr>
          <p:nvPr/>
        </p:nvPicPr>
        <p:blipFill>
          <a:blip r:embed="rId6"/>
          <a:srcRect l="6474" r="9047"/>
          <a:stretch>
            <a:fillRect/>
          </a:stretch>
        </p:blipFill>
        <p:spPr bwMode="auto">
          <a:xfrm>
            <a:off x="4929073" y="0"/>
            <a:ext cx="1810485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7" descr="j02167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349500"/>
            <a:ext cx="18891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8" descr="j0240695"/>
          <p:cNvPicPr>
            <a:picLocks noChangeAspect="1" noChangeArrowheads="1"/>
          </p:cNvPicPr>
          <p:nvPr/>
        </p:nvPicPr>
        <p:blipFill>
          <a:blip r:embed="rId8"/>
          <a:srcRect l="23699"/>
          <a:stretch>
            <a:fillRect/>
          </a:stretch>
        </p:blipFill>
        <p:spPr bwMode="auto">
          <a:xfrm>
            <a:off x="0" y="4926013"/>
            <a:ext cx="1839941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21" descr="j018634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56" y="0"/>
            <a:ext cx="1628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22" descr="j019954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71802" y="5000636"/>
            <a:ext cx="1912937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Text Box 24"/>
          <p:cNvSpPr txBox="1">
            <a:spLocks noChangeArrowheads="1"/>
          </p:cNvSpPr>
          <p:nvPr/>
        </p:nvSpPr>
        <p:spPr bwMode="auto">
          <a:xfrm>
            <a:off x="2627313" y="2708275"/>
            <a:ext cx="9366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?</a:t>
            </a:r>
          </a:p>
        </p:txBody>
      </p:sp>
      <p:sp>
        <p:nvSpPr>
          <p:cNvPr id="6159" name="Text Box 25"/>
          <p:cNvSpPr txBox="1">
            <a:spLocks noChangeArrowheads="1"/>
          </p:cNvSpPr>
          <p:nvPr/>
        </p:nvSpPr>
        <p:spPr bwMode="auto">
          <a:xfrm>
            <a:off x="7380288" y="5589588"/>
            <a:ext cx="9366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?</a:t>
            </a:r>
          </a:p>
        </p:txBody>
      </p:sp>
      <p:sp>
        <p:nvSpPr>
          <p:cNvPr id="6160" name="Text Box 26"/>
          <p:cNvSpPr txBox="1">
            <a:spLocks noChangeArrowheads="1"/>
          </p:cNvSpPr>
          <p:nvPr/>
        </p:nvSpPr>
        <p:spPr bwMode="auto">
          <a:xfrm>
            <a:off x="3786182" y="928670"/>
            <a:ext cx="9366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Times New Roman" pitchFamily="18" charset="0"/>
              </a:rPr>
              <a:t>?</a:t>
            </a:r>
          </a:p>
        </p:txBody>
      </p:sp>
      <p:sp>
        <p:nvSpPr>
          <p:cNvPr id="6161" name="Text Box 27"/>
          <p:cNvSpPr txBox="1">
            <a:spLocks noChangeArrowheads="1"/>
          </p:cNvSpPr>
          <p:nvPr/>
        </p:nvSpPr>
        <p:spPr bwMode="auto">
          <a:xfrm>
            <a:off x="6084888" y="3141663"/>
            <a:ext cx="9366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?</a:t>
            </a:r>
          </a:p>
        </p:txBody>
      </p:sp>
      <p:sp>
        <p:nvSpPr>
          <p:cNvPr id="6162" name="Text Box 28"/>
          <p:cNvSpPr txBox="1">
            <a:spLocks noChangeArrowheads="1"/>
          </p:cNvSpPr>
          <p:nvPr/>
        </p:nvSpPr>
        <p:spPr bwMode="auto">
          <a:xfrm>
            <a:off x="4427538" y="6034088"/>
            <a:ext cx="9366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?</a:t>
            </a:r>
          </a:p>
        </p:txBody>
      </p:sp>
      <p:sp>
        <p:nvSpPr>
          <p:cNvPr id="6163" name="Text Box 29"/>
          <p:cNvSpPr txBox="1">
            <a:spLocks noChangeArrowheads="1"/>
          </p:cNvSpPr>
          <p:nvPr/>
        </p:nvSpPr>
        <p:spPr bwMode="auto">
          <a:xfrm>
            <a:off x="250825" y="4365625"/>
            <a:ext cx="9366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?</a:t>
            </a:r>
          </a:p>
        </p:txBody>
      </p:sp>
      <p:sp>
        <p:nvSpPr>
          <p:cNvPr id="6164" name="Text Box 30"/>
          <p:cNvSpPr txBox="1">
            <a:spLocks noChangeArrowheads="1"/>
          </p:cNvSpPr>
          <p:nvPr/>
        </p:nvSpPr>
        <p:spPr bwMode="auto">
          <a:xfrm>
            <a:off x="3357554" y="4786322"/>
            <a:ext cx="9366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Times New Roman" pitchFamily="18" charset="0"/>
              </a:rPr>
              <a:t>?</a:t>
            </a:r>
          </a:p>
        </p:txBody>
      </p:sp>
      <p:pic>
        <p:nvPicPr>
          <p:cNvPr id="2050" name="Picture 2" descr="H:\DCIM\100PHOTO\SAM_0001.JPG"/>
          <p:cNvPicPr>
            <a:picLocks noChangeAspect="1" noChangeArrowheads="1"/>
          </p:cNvPicPr>
          <p:nvPr/>
        </p:nvPicPr>
        <p:blipFill>
          <a:blip r:embed="rId11" cstate="print">
            <a:lum bright="20000" contrast="10000"/>
          </a:blip>
          <a:srcRect l="28572" t="21429" r="8928" b="26190"/>
          <a:stretch>
            <a:fillRect/>
          </a:stretch>
        </p:blipFill>
        <p:spPr bwMode="auto">
          <a:xfrm>
            <a:off x="2357422" y="2179855"/>
            <a:ext cx="4071966" cy="2559522"/>
          </a:xfrm>
          <a:prstGeom prst="rect">
            <a:avLst/>
          </a:prstGeom>
          <a:noFill/>
        </p:spPr>
      </p:pic>
      <p:pic>
        <p:nvPicPr>
          <p:cNvPr id="6154" name="Picture 20" descr="j019538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14876" y="4581525"/>
            <a:ext cx="22288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23" descr="j029755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71604" y="4221163"/>
            <a:ext cx="1728788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500430" y="1"/>
            <a:ext cx="17145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PROFESI</a:t>
            </a:r>
            <a:endParaRPr lang="id-ID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50"/>
          <p:cNvSpPr>
            <a:spLocks noGrp="1" noChangeArrowheads="1"/>
          </p:cNvSpPr>
          <p:nvPr>
            <p:ph sz="quarter" idx="1"/>
          </p:nvPr>
        </p:nvSpPr>
        <p:spPr>
          <a:xfrm>
            <a:off x="500034" y="357166"/>
            <a:ext cx="8147050" cy="6261106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id-ID" b="1" dirty="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</a:rPr>
              <a:t>CIRI-CIRI PROFESI YANG RESTRICTED</a:t>
            </a:r>
          </a:p>
          <a:p>
            <a:pPr algn="ctr" eaLnBrk="1" hangingPunct="1">
              <a:buFontTx/>
              <a:buNone/>
            </a:pPr>
            <a:endParaRPr lang="id-ID" sz="2000" b="1" dirty="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id-ID" sz="2000" b="1" dirty="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000" b="1" dirty="0" smtClean="0">
                <a:latin typeface="Times New Roman" pitchFamily="18" charset="0"/>
              </a:rPr>
              <a:t>PEKERJAAN/KEGIATANNYA  PENUH DENGAN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KEPERCAYAAN </a:t>
            </a:r>
            <a:r>
              <a:rPr lang="en-US" sz="2000" b="1" dirty="0" smtClean="0">
                <a:latin typeface="Times New Roman" pitchFamily="18" charset="0"/>
              </a:rPr>
              <a:t>(TRUST) DAN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KERAHASIAAN</a:t>
            </a:r>
            <a:r>
              <a:rPr lang="en-US" sz="2000" b="1" dirty="0" smtClean="0">
                <a:latin typeface="Times New Roman" pitchFamily="18" charset="0"/>
              </a:rPr>
              <a:t> (CONFIDENTIALY)</a:t>
            </a:r>
          </a:p>
          <a:p>
            <a:pPr algn="ctr" eaLnBrk="1" hangingPunct="1">
              <a:buFontTx/>
              <a:buNone/>
            </a:pPr>
            <a:endParaRPr lang="en-US" sz="2000" b="1" dirty="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000" b="1" dirty="0" smtClean="0">
                <a:latin typeface="Times New Roman" pitchFamily="18" charset="0"/>
              </a:rPr>
              <a:t>HUBUNGAN ANTARA TENAGA PROFESIONAL DENGAN KLIEN MERUPAKAN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HUBUNGAN INTERPERSONAL</a:t>
            </a: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000" b="1" dirty="0" smtClean="0">
                <a:latin typeface="Times New Roman" pitchFamily="18" charset="0"/>
              </a:rPr>
              <a:t>DIATUR OLEH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 ETIK</a:t>
            </a: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AutoShape 151"/>
          <p:cNvSpPr>
            <a:spLocks noChangeArrowheads="1"/>
          </p:cNvSpPr>
          <p:nvPr/>
        </p:nvSpPr>
        <p:spPr bwMode="auto">
          <a:xfrm>
            <a:off x="4352927" y="1495415"/>
            <a:ext cx="504825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>
              <a:latin typeface="Calibri" pitchFamily="34" charset="0"/>
            </a:endParaRPr>
          </a:p>
        </p:txBody>
      </p:sp>
      <p:sp>
        <p:nvSpPr>
          <p:cNvPr id="10244" name="AutoShape 152"/>
          <p:cNvSpPr>
            <a:spLocks noChangeArrowheads="1"/>
          </p:cNvSpPr>
          <p:nvPr/>
        </p:nvSpPr>
        <p:spPr bwMode="auto">
          <a:xfrm>
            <a:off x="4357686" y="2924175"/>
            <a:ext cx="504825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>
              <a:latin typeface="Calibri" pitchFamily="34" charset="0"/>
            </a:endParaRPr>
          </a:p>
        </p:txBody>
      </p:sp>
      <p:sp>
        <p:nvSpPr>
          <p:cNvPr id="10245" name="AutoShape 153"/>
          <p:cNvSpPr>
            <a:spLocks noChangeArrowheads="1"/>
          </p:cNvSpPr>
          <p:nvPr/>
        </p:nvSpPr>
        <p:spPr bwMode="auto">
          <a:xfrm>
            <a:off x="4429124" y="4352935"/>
            <a:ext cx="504825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PROFESI KEDOKTERAN</a:t>
            </a:r>
            <a:r>
              <a:rPr lang="id-ID" b="1" dirty="0" smtClean="0">
                <a:solidFill>
                  <a:schemeClr val="tx1"/>
                </a:solidFill>
              </a:rPr>
              <a:t/>
            </a:r>
            <a:br>
              <a:rPr lang="id-ID" b="1" dirty="0" smtClean="0">
                <a:solidFill>
                  <a:schemeClr val="tx1"/>
                </a:solidFill>
              </a:rPr>
            </a:br>
            <a:endParaRPr lang="id-ID" sz="1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643050"/>
            <a:ext cx="8715436" cy="4929222"/>
          </a:xfrm>
        </p:spPr>
        <p:txBody>
          <a:bodyPr>
            <a:noAutofit/>
          </a:bodyPr>
          <a:lstStyle/>
          <a:p>
            <a:pPr marL="216000" indent="-216000">
              <a:spcBef>
                <a:spcPts val="600"/>
              </a:spcBef>
              <a:spcAft>
                <a:spcPts val="600"/>
              </a:spcAft>
            </a:pPr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SUATU PEKERJAAN KEDOKTERAN YANG DILAKSANAKAN BERDASARKAN SUATU KEILMUAN, KOMPETENSI YANG DIPEROLEH MELALUI PENDIDIKAN BERJENJANG DAN KODE ETIK YANG BERSIFAT MELAYANI MASYARAKAT  (UU PS 1 BUTIR 11 NO 29 TH 2004)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</a:pPr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HAKIKAT PROFESI KEDOKTERAN ADALAH BISIKAN NURANI DAN PANGGILAN JIWA UNTUK MENGABDIKAN DIRI PADA MANUSIA BERLANDASKAN MORALITAS YASNG KENTAL, PRINSIP KEJUJURAMN, KEADILAN, EMPATI, KEIKHLASAN, KEPEDULIAN SESAMA MANUSIA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</a:pPr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SEORANG DOKTER HARUS MEMILIKI  IQ, EQ DAN SQ YANG TINGGI DAN SEIMBANG</a:t>
            </a:r>
            <a:endParaRPr lang="id-ID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2500306"/>
            <a:ext cx="18744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NORMA ETIK</a:t>
            </a:r>
            <a:endParaRPr lang="id-ID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2500306"/>
            <a:ext cx="22109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NORMA  DISIPLIN</a:t>
            </a:r>
            <a:endParaRPr lang="id-ID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1909" y="3571876"/>
            <a:ext cx="191590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PERATURAN- 2</a:t>
            </a:r>
          </a:p>
          <a:p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ADMINISTRASI</a:t>
            </a:r>
            <a:endParaRPr lang="id-ID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3714752"/>
            <a:ext cx="224939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MORAL DAN ETIK</a:t>
            </a:r>
            <a:endParaRPr lang="id-ID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70" y="3714752"/>
            <a:ext cx="22878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UNDANG-UNDANG</a:t>
            </a:r>
            <a:endParaRPr lang="id-ID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8" y="2500306"/>
            <a:ext cx="20955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NORMA  HUKUM</a:t>
            </a:r>
            <a:endParaRPr lang="id-ID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0349" y="4929198"/>
            <a:ext cx="9156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MKEK</a:t>
            </a:r>
            <a:endParaRPr lang="id-ID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0" y="5000636"/>
            <a:ext cx="10182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MKDKI</a:t>
            </a:r>
            <a:endParaRPr lang="id-ID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2910" y="5000636"/>
            <a:ext cx="10951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HUKUM</a:t>
            </a:r>
            <a:endParaRPr lang="id-ID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1604" y="857232"/>
            <a:ext cx="542928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PROFESI KEDOKTERAN</a:t>
            </a:r>
            <a:endParaRPr lang="id-ID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214810" y="2928934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Down Arrow 16"/>
          <p:cNvSpPr/>
          <p:nvPr/>
        </p:nvSpPr>
        <p:spPr>
          <a:xfrm>
            <a:off x="1643042" y="3000372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Down Arrow 17"/>
          <p:cNvSpPr/>
          <p:nvPr/>
        </p:nvSpPr>
        <p:spPr>
          <a:xfrm>
            <a:off x="6643702" y="3000372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Down Arrow 18"/>
          <p:cNvSpPr/>
          <p:nvPr/>
        </p:nvSpPr>
        <p:spPr>
          <a:xfrm>
            <a:off x="4214810" y="4286256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Down Arrow 19"/>
          <p:cNvSpPr/>
          <p:nvPr/>
        </p:nvSpPr>
        <p:spPr>
          <a:xfrm>
            <a:off x="1643042" y="4214818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Down Arrow 20"/>
          <p:cNvSpPr/>
          <p:nvPr/>
        </p:nvSpPr>
        <p:spPr>
          <a:xfrm>
            <a:off x="6643702" y="4357694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1928794" y="1500174"/>
            <a:ext cx="2357454" cy="857256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6" idx="0"/>
          </p:cNvCxnSpPr>
          <p:nvPr/>
        </p:nvCxnSpPr>
        <p:spPr>
          <a:xfrm rot="16200000" flipH="1">
            <a:off x="3803128" y="1983293"/>
            <a:ext cx="1000132" cy="338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286248" y="1500174"/>
            <a:ext cx="2357454" cy="8572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534400" cy="758952"/>
          </a:xfrm>
        </p:spPr>
        <p:txBody>
          <a:bodyPr>
            <a:normAutofit/>
          </a:bodyPr>
          <a:lstStyle/>
          <a:p>
            <a:r>
              <a:rPr lang="id-ID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ETIKA PROFESI KEDOKTERAN</a:t>
            </a:r>
            <a:endParaRPr lang="id-ID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8643998" cy="5143536"/>
          </a:xfrm>
        </p:spPr>
        <p:txBody>
          <a:bodyPr>
            <a:normAutofit lnSpcReduction="10000"/>
          </a:bodyPr>
          <a:lstStyle/>
          <a:p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KAMUS KEDOKTERAN (RAMALI  DAN  PAMUNCAK, 1987):</a:t>
            </a:r>
          </a:p>
          <a:p>
            <a:pPr>
              <a:buNone/>
            </a:pPr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	ETIKA ADALAH PENGETAHUAN TENTANG PERILAKU YANG BENAR DALAM SATU PROFESI</a:t>
            </a:r>
          </a:p>
          <a:p>
            <a:pPr>
              <a:buNone/>
            </a:pPr>
            <a:endParaRPr lang="id-ID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MERUPAKAN KESADARAN DAN PEDOMAN YANG MENGATUR PRINSIP-PRINSIP MORAL DAN ETIK DALAM MELAKSANAKAN KEGIATAN PROFESI KEDOKTERAN,  SEHINGGA MUTU DAN KUALITAS PROFESI KEDOKTERAN TETAP TERJAGA DENGAN CARA YANG TERHORMAT</a:t>
            </a:r>
          </a:p>
          <a:p>
            <a:pPr>
              <a:buNone/>
            </a:pPr>
            <a:endParaRPr lang="id-ID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MERUPAKAN SEPERANGKAT PERILAKU DOKTER DALAM HUBUNGANNYA DENGAN PASIEN, KELUARGA, MASYARAKAT, TEMAN SEJAWAT DAN MITRA KERJA</a:t>
            </a:r>
          </a:p>
          <a:p>
            <a:pPr>
              <a:buNone/>
            </a:pPr>
            <a:endParaRPr lang="id-ID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RUMUSAN PERILAKU DOKTER DISUSUN OLEH PROFESI DAN PEMERINTAH</a:t>
            </a:r>
            <a:r>
              <a:rPr lang="id-ID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KODEKI</a:t>
            </a:r>
          </a:p>
          <a:p>
            <a:pPr algn="just"/>
            <a:endParaRPr lang="id-ID" sz="2000" b="1" dirty="0" smtClean="0"/>
          </a:p>
          <a:p>
            <a:pPr algn="just">
              <a:buNone/>
            </a:pPr>
            <a:endParaRPr lang="id-ID" sz="2000" b="1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CIM\100PHOTO\SAM_0022.JPG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</a:blip>
          <a:srcRect l="2159" t="20262" r="23529" b="5228"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571480"/>
            <a:ext cx="7467600" cy="1143000"/>
          </a:xfrm>
        </p:spPr>
        <p:txBody>
          <a:bodyPr>
            <a:normAutofit/>
          </a:bodyPr>
          <a:lstStyle/>
          <a:p>
            <a:r>
              <a:rPr lang="id-ID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ETIKA KEDOKTERAN MENGANDUNG UNSUR: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2214554"/>
            <a:ext cx="8286808" cy="3813056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	PENGORBANAN</a:t>
            </a:r>
          </a:p>
          <a:p>
            <a:pPr marL="514350" indent="-514350" algn="just">
              <a:buNone/>
            </a:pPr>
            <a:r>
              <a:rPr lang="id-ID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2.	DEDIKASI</a:t>
            </a:r>
          </a:p>
          <a:p>
            <a:pPr marL="514350" indent="-514350" algn="just">
              <a:buNone/>
            </a:pPr>
            <a:r>
              <a:rPr lang="id-ID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3.	PENGABDIAN</a:t>
            </a:r>
          </a:p>
          <a:p>
            <a:pPr marL="514350" indent="-514350" algn="just">
              <a:buNone/>
            </a:pPr>
            <a:r>
              <a:rPr lang="id-ID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4.	HUBUNGAN ANTAR DOKTER-PASIEN-SEJAWAT-	DIRI SENDIRI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71508"/>
          </a:xfrm>
        </p:spPr>
        <p:txBody>
          <a:bodyPr>
            <a:normAutofit/>
          </a:bodyPr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PRINSIP MORAL DAN ETIK PROFESI KEDOKTERAN</a:t>
            </a:r>
            <a:endParaRPr lang="id-ID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42" cy="4400567"/>
          </a:xfrm>
        </p:spPr>
        <p:txBody>
          <a:bodyPr>
            <a:normAutofit/>
          </a:bodyPr>
          <a:lstStyle/>
          <a:p>
            <a:pPr marL="514350" indent="-360000">
              <a:spcBef>
                <a:spcPts val="600"/>
              </a:spcBef>
              <a:spcAft>
                <a:spcPts val="600"/>
              </a:spcAft>
              <a:buNone/>
            </a:pPr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1.	PRINSIP MORAL DAN ETIK DASAR YANG TIDAK TERTULIS DAN BERLAKU UMUM</a:t>
            </a:r>
          </a:p>
          <a:p>
            <a:pPr marL="514350" indent="-360000">
              <a:spcBef>
                <a:spcPts val="600"/>
              </a:spcBef>
              <a:spcAft>
                <a:spcPts val="600"/>
              </a:spcAft>
              <a:buNone/>
            </a:pPr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2.	PRINSIP MORAL DAN ETIK TERTULIS, TIDAK MEMPUNYAI SANGSI HUKUM</a:t>
            </a:r>
            <a:r>
              <a:rPr lang="id-ID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KODEKI</a:t>
            </a:r>
          </a:p>
          <a:p>
            <a:pPr marL="514350" indent="-360000">
              <a:spcBef>
                <a:spcPts val="600"/>
              </a:spcBef>
              <a:spcAft>
                <a:spcPts val="600"/>
              </a:spcAft>
              <a:buNone/>
            </a:pPr>
            <a:r>
              <a:rPr lang="id-ID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3.	PRINSIP MORAL DAN ETIK YANG MENGATUR TATIB ADM DISIPLIN</a:t>
            </a:r>
          </a:p>
          <a:p>
            <a:pPr marL="514350" indent="-360000">
              <a:spcBef>
                <a:spcPts val="600"/>
              </a:spcBef>
              <a:spcAft>
                <a:spcPts val="600"/>
              </a:spcAft>
              <a:buNone/>
            </a:pPr>
            <a:r>
              <a:rPr lang="id-ID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4.	PRINSIP MORAL DAN ETIK YANG MENGATUR PERILAKU YANG DILARANG DAN SANGSI HUKUM BILA  LARANGAN TERSEBUT DILANGGAR UNDAND-UNDANG</a:t>
            </a:r>
            <a:endParaRPr lang="id-ID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NORMA ETIK KEDOKTERAN</a:t>
            </a:r>
            <a:endParaRPr lang="id-ID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5720" y="1357298"/>
            <a:ext cx="8858280" cy="51435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effectLst/>
                <a:latin typeface="Times New Roman" pitchFamily="18" charset="0"/>
              </a:rPr>
              <a:t>NORMA ETIK KEDOKTERAN: MENGGARISKAN KELAKUAN ORANG YANG MENGOBATI TERHADAP ORANG YANG DIOBATI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effectLst/>
                <a:latin typeface="Times New Roman" pitchFamily="18" charset="0"/>
              </a:rPr>
              <a:t>NORMA TERTUA: SUMPAH DOKTER HINDU (1500 S.M): JANGAN MERUGIKAN PENDERITA YANG SEDANG DIOBATI </a:t>
            </a:r>
            <a:r>
              <a:rPr lang="id-ID" sz="2400" b="1" dirty="0" smtClean="0"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2400" b="1" dirty="0" smtClean="0"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b="1" dirty="0">
                <a:effectLst/>
                <a:latin typeface="Times New Roman" pitchFamily="18" charset="0"/>
                <a:sym typeface="Wingdings" pitchFamily="2" charset="2"/>
              </a:rPr>
              <a:t>2500 S.M </a:t>
            </a:r>
            <a:r>
              <a:rPr lang="id-ID" sz="2400" b="1" dirty="0" smtClean="0">
                <a:effectLst/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2400" b="1" dirty="0" smtClean="0"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b="1" dirty="0">
                <a:effectLst/>
                <a:latin typeface="Times New Roman" pitchFamily="18" charset="0"/>
                <a:sym typeface="Wingdings" pitchFamily="2" charset="2"/>
              </a:rPr>
              <a:t>SUMPAH HYPOCRATES: </a:t>
            </a:r>
            <a:r>
              <a:rPr lang="en-US" sz="2400" b="1" i="1" dirty="0">
                <a:effectLst/>
                <a:latin typeface="Times New Roman" pitchFamily="18" charset="0"/>
                <a:sym typeface="Wingdings" pitchFamily="2" charset="2"/>
              </a:rPr>
              <a:t>PER PRIMUM NON NOCERE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effectLst/>
                <a:latin typeface="Times New Roman" pitchFamily="18" charset="0"/>
                <a:sym typeface="Wingdings" pitchFamily="2" charset="2"/>
              </a:rPr>
              <a:t>UNITED NATIONS DECLARATION OF HUMAN RIGHTS 1948:SETIAP </a:t>
            </a:r>
            <a:r>
              <a:rPr lang="en-US" sz="2400" b="1" dirty="0" smtClean="0">
                <a:effectLst/>
                <a:latin typeface="Times New Roman" pitchFamily="18" charset="0"/>
                <a:sym typeface="Wingdings" pitchFamily="2" charset="2"/>
              </a:rPr>
              <a:t>MANUSI</a:t>
            </a:r>
            <a:r>
              <a:rPr lang="id-ID" sz="2400" b="1" dirty="0" smtClean="0">
                <a:effectLst/>
                <a:latin typeface="Times New Roman" pitchFamily="18" charset="0"/>
                <a:sym typeface="Wingdings" pitchFamily="2" charset="2"/>
              </a:rPr>
              <a:t>A</a:t>
            </a:r>
            <a:r>
              <a:rPr lang="en-US" sz="2400" b="1" dirty="0" smtClean="0"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b="1" dirty="0">
                <a:effectLst/>
                <a:latin typeface="Times New Roman" pitchFamily="18" charset="0"/>
                <a:sym typeface="Wingdings" pitchFamily="2" charset="2"/>
              </a:rPr>
              <a:t>BARHAK UNTUK DIHARGAI, DIAKUI, DIHORMATI SEBAGAI MANUSIA DAN DIPERLAKUKAN SECARA MANUSIAWI, SESUAI DENGANHARKAT DAN MARTABATNYA SEBAGAI MAKHLUK TUHAN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effectLst/>
                <a:latin typeface="Times New Roman" pitchFamily="18" charset="0"/>
                <a:sym typeface="Wingdings" pitchFamily="2" charset="2"/>
              </a:rPr>
              <a:t>FALSAFAH R.I : KEMANUSIAAN YANG ADIL DAN </a:t>
            </a:r>
            <a:r>
              <a:rPr lang="en-US" sz="2400" b="1" dirty="0" smtClean="0">
                <a:effectLst/>
                <a:latin typeface="Times New Roman" pitchFamily="18" charset="0"/>
                <a:sym typeface="Wingdings" pitchFamily="2" charset="2"/>
              </a:rPr>
              <a:t>BERADAB</a:t>
            </a:r>
            <a:endParaRPr lang="id-ID" sz="2400" b="1" dirty="0" smtClean="0">
              <a:effectLst/>
              <a:latin typeface="Times New Roman" pitchFamily="18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endParaRPr lang="id-ID" sz="2400" b="1" dirty="0" smtClean="0">
              <a:effectLst/>
              <a:latin typeface="Times New Roman" pitchFamily="18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endParaRPr lang="id-ID" sz="2400" b="1" dirty="0">
              <a:latin typeface="Times New Roman" pitchFamily="18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endParaRPr lang="en-US" sz="2400" b="1" dirty="0">
              <a:effectLst/>
              <a:latin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285729"/>
            <a:ext cx="5429288" cy="6572272"/>
          </a:xfrm>
        </p:spPr>
        <p:txBody>
          <a:bodyPr>
            <a:normAutofit/>
          </a:bodyPr>
          <a:lstStyle/>
          <a:p>
            <a:endParaRPr lang="en-US" sz="1800" b="1" dirty="0">
              <a:effectLst/>
              <a:latin typeface="Times New Roman" pitchFamily="18" charset="0"/>
            </a:endParaRPr>
          </a:p>
          <a:p>
            <a:r>
              <a:rPr lang="en-US" sz="2000" b="1" dirty="0">
                <a:effectLst/>
                <a:latin typeface="Times New Roman" pitchFamily="18" charset="0"/>
              </a:rPr>
              <a:t>FUNGSI DAN KEDUDUKAN DOKTER: SPESIFIK DAN SANGAT DIHORMATI 		</a:t>
            </a:r>
          </a:p>
          <a:p>
            <a:endParaRPr lang="en-US" sz="2000" b="1" dirty="0">
              <a:effectLst/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b="1" dirty="0">
                <a:effectLst/>
                <a:latin typeface="Times New Roman" pitchFamily="18" charset="0"/>
              </a:rPr>
              <a:t>	KONSEKUENSI : PENAMPILAN</a:t>
            </a:r>
          </a:p>
          <a:p>
            <a:pPr>
              <a:buFont typeface="Wingdings" pitchFamily="2" charset="2"/>
              <a:buNone/>
            </a:pPr>
            <a:endParaRPr lang="en-US" sz="2000" b="1" dirty="0">
              <a:effectLst/>
              <a:latin typeface="Times New Roman" pitchFamily="18" charset="0"/>
            </a:endParaRPr>
          </a:p>
          <a:p>
            <a:r>
              <a:rPr lang="en-US" sz="2000" b="1" dirty="0">
                <a:effectLst/>
                <a:latin typeface="Times New Roman" pitchFamily="18" charset="0"/>
              </a:rPr>
              <a:t>VARIABEL PENAMPILAN</a:t>
            </a:r>
          </a:p>
          <a:p>
            <a:pPr>
              <a:buFont typeface="Wingdings" pitchFamily="2" charset="2"/>
              <a:buNone/>
            </a:pPr>
            <a:r>
              <a:rPr lang="en-US" sz="2000" b="1" dirty="0">
                <a:effectLst/>
                <a:latin typeface="Times New Roman" pitchFamily="18" charset="0"/>
              </a:rPr>
              <a:t>	1.	PENGATURAN PENAMPILAN 	PSIKOLOGIS</a:t>
            </a:r>
          </a:p>
          <a:p>
            <a:pPr>
              <a:buFont typeface="Wingdings" pitchFamily="2" charset="2"/>
              <a:buNone/>
            </a:pPr>
            <a:r>
              <a:rPr lang="en-US" sz="2000" b="1" dirty="0">
                <a:effectLst/>
                <a:latin typeface="Times New Roman" pitchFamily="18" charset="0"/>
              </a:rPr>
              <a:t>	2.	ASPEK SEREMONIAL : BAJU 	PUTIH, STETOSKOP</a:t>
            </a:r>
          </a:p>
          <a:p>
            <a:pPr>
              <a:buFont typeface="Wingdings" pitchFamily="2" charset="2"/>
              <a:buNone/>
            </a:pPr>
            <a:r>
              <a:rPr lang="en-US" sz="2000" b="1" dirty="0">
                <a:effectLst/>
                <a:latin typeface="Times New Roman" pitchFamily="18" charset="0"/>
              </a:rPr>
              <a:t>	3.	ASPEK ETIK DAN EMPATI</a:t>
            </a:r>
          </a:p>
          <a:p>
            <a:pPr>
              <a:buFont typeface="Wingdings" pitchFamily="2" charset="2"/>
              <a:buNone/>
            </a:pPr>
            <a:endParaRPr lang="en-US" sz="2000" b="1" dirty="0">
              <a:effectLst/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2000" b="1" dirty="0">
              <a:effectLst/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b="1" dirty="0">
                <a:effectLst/>
                <a:latin typeface="Times New Roman" pitchFamily="18" charset="0"/>
              </a:rPr>
              <a:t>     MENDASARI PERILAKU </a:t>
            </a:r>
            <a:r>
              <a:rPr lang="en-US" sz="2000" b="1" dirty="0" smtClean="0">
                <a:effectLst/>
                <a:latin typeface="Times New Roman" pitchFamily="18" charset="0"/>
              </a:rPr>
              <a:t>DOKTER</a:t>
            </a:r>
            <a:endParaRPr lang="id-ID" sz="2000" b="1" dirty="0" smtClean="0">
              <a:effectLst/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id-ID" sz="2000" b="1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id-ID" sz="2000" b="1" dirty="0" smtClean="0">
              <a:effectLst/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2000" b="1" dirty="0">
              <a:effectLst/>
              <a:latin typeface="Times New Roman" pitchFamily="18" charset="0"/>
            </a:endParaRPr>
          </a:p>
        </p:txBody>
      </p:sp>
      <p:pic>
        <p:nvPicPr>
          <p:cNvPr id="17414" name="Picture 6" descr="j02407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0" y="1125538"/>
            <a:ext cx="3651250" cy="5732462"/>
          </a:xfrm>
          <a:noFill/>
          <a:ln/>
        </p:spPr>
      </p:pic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2214546" y="1428736"/>
            <a:ext cx="360363" cy="431800"/>
          </a:xfrm>
          <a:prstGeom prst="down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2285984" y="5000636"/>
            <a:ext cx="360362" cy="431800"/>
          </a:xfrm>
          <a:prstGeom prst="down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285852" y="549275"/>
            <a:ext cx="7781948" cy="5832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effectLst/>
                <a:latin typeface="Times New Roman" pitchFamily="18" charset="0"/>
              </a:rPr>
              <a:t>DEKLARASI HELSINKI: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effectLst/>
                <a:latin typeface="Times New Roman" pitchFamily="18" charset="0"/>
              </a:rPr>
              <a:t>	TUGAS SEORANG DOKTER ADALAH UNTUK MENJAGA KESEHATAN RAKYAT. KEAHLIAN DAN HATI NURANINYA DIDEDIKASIKAN UNTUK TUGAS INI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effectLst/>
                <a:latin typeface="Times New Roman" pitchFamily="18" charset="0"/>
              </a:rPr>
              <a:t>DEKLARASI GNEVA: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effectLst/>
                <a:latin typeface="Times New Roman" pitchFamily="18" charset="0"/>
              </a:rPr>
              <a:t>	KESEHATAN PASIEN AKAN SAYA UTAMAKAN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effectLst/>
                <a:latin typeface="Times New Roman" pitchFamily="18" charset="0"/>
              </a:rPr>
              <a:t>KODE ETIK KEDOKTERAN INTERNASIONAL: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effectLst/>
                <a:latin typeface="Times New Roman" pitchFamily="18" charset="0"/>
              </a:rPr>
              <a:t>	SEORANG DOKTER HANYA BERTINDAK DEMI KEPENTINGAN PASIENNYA, KHUSUSNYA PADA WAKTU MEMBERI PERAWATAN MEDIS YANG DAPAT MELEMAHKAN FISIK DAN MENTAL PASIEN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b="1" dirty="0">
              <a:effectLst/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>
                <a:effectLst/>
                <a:latin typeface="Times New Roman" pitchFamily="18" charset="0"/>
              </a:rPr>
              <a:t>	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ISU-ISU PELAYANAN DAN PENELITIAN</a:t>
            </a: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214282" y="1928802"/>
            <a:ext cx="1143008" cy="4000528"/>
          </a:xfrm>
          <a:prstGeom prst="curvedRightArrow">
            <a:avLst>
              <a:gd name="adj1" fmla="val 59742"/>
              <a:gd name="adj2" fmla="val 124254"/>
              <a:gd name="adj3" fmla="val 504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LAFAL SUMPAH DOKTER</a:t>
            </a:r>
            <a:r>
              <a:rPr lang="id-ID" b="1" dirty="0" smtClean="0">
                <a:solidFill>
                  <a:schemeClr val="tx1"/>
                </a:solidFill>
              </a:rPr>
              <a:t/>
            </a:r>
            <a:br>
              <a:rPr lang="id-ID" b="1" dirty="0" smtClean="0">
                <a:solidFill>
                  <a:schemeClr val="tx1"/>
                </a:solidFill>
              </a:rPr>
            </a:br>
            <a:r>
              <a:rPr lang="id-ID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(SK MENKES RI No:434/MENKES/SK/X/1083</a:t>
            </a:r>
            <a:endParaRPr lang="id-ID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8715404" cy="5429264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None/>
            </a:pPr>
            <a:r>
              <a:rPr lang="id-ID" dirty="0" smtClean="0"/>
              <a:t>	</a:t>
            </a:r>
            <a:r>
              <a:rPr lang="id-ID" sz="4000" b="1" dirty="0" smtClean="0">
                <a:latin typeface="Times New Roman" pitchFamily="18" charset="0"/>
                <a:cs typeface="Times New Roman" pitchFamily="18" charset="0"/>
              </a:rPr>
              <a:t>DEMI ALLAH SAYA BERSUMPAH/ BERJANJI BAHWA:</a:t>
            </a:r>
          </a:p>
          <a:p>
            <a:pPr marL="514350" indent="-514350">
              <a:buNone/>
            </a:pPr>
            <a:endParaRPr lang="id-ID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id-ID" sz="4000" b="1" dirty="0" smtClean="0">
                <a:latin typeface="Times New Roman" pitchFamily="18" charset="0"/>
                <a:cs typeface="Times New Roman" pitchFamily="18" charset="0"/>
              </a:rPr>
              <a:t>1.	SAYA AKAN MEMBASKTIKAN HIDUP SAYA GUNA KEPENTINGAN PERIKEMANUSIAAN</a:t>
            </a:r>
          </a:p>
          <a:p>
            <a:pPr marL="514350" indent="-514350">
              <a:buNone/>
            </a:pPr>
            <a:r>
              <a:rPr lang="id-ID" sz="4000" b="1" dirty="0" smtClean="0">
                <a:latin typeface="Times New Roman" pitchFamily="18" charset="0"/>
                <a:cs typeface="Times New Roman" pitchFamily="18" charset="0"/>
              </a:rPr>
              <a:t>2.	SAYA AKAN MEMELIHARA DENGAN SEKUAT TENAGA MARTABAT DAN TRADISI LUHUR JABATAN KEDOKTERAN</a:t>
            </a:r>
          </a:p>
          <a:p>
            <a:pPr marL="514350" indent="-514350">
              <a:buNone/>
            </a:pPr>
            <a:r>
              <a:rPr lang="id-ID" sz="4000" b="1" dirty="0" smtClean="0">
                <a:latin typeface="Times New Roman" pitchFamily="18" charset="0"/>
                <a:cs typeface="Times New Roman" pitchFamily="18" charset="0"/>
              </a:rPr>
              <a:t>3.	SAYA AKKAN MENJALANKAN TUGAS SAYA DENGAN CARA YANG TERHORMAT DAN BERSUSILA SESUAI DENGAN MARTABAT PEKERJAAN SAYA SEBAGAI DOKTER</a:t>
            </a:r>
          </a:p>
          <a:p>
            <a:pPr marL="514350" indent="-514350">
              <a:buNone/>
            </a:pPr>
            <a:r>
              <a:rPr lang="id-ID" sz="4000" b="1" dirty="0" smtClean="0">
                <a:latin typeface="Times New Roman" pitchFamily="18" charset="0"/>
                <a:cs typeface="Times New Roman" pitchFamily="18" charset="0"/>
              </a:rPr>
              <a:t>4.	SAYA AKAN MENJALANKAN TUGAS SAYA DENGAN MENGUTAMAKAN KEPENTINGAN MASYARAKAT</a:t>
            </a:r>
          </a:p>
          <a:p>
            <a:pPr marL="514350" indent="-514350">
              <a:buNone/>
            </a:pPr>
            <a:r>
              <a:rPr lang="id-ID" sz="4000" b="1" dirty="0" smtClean="0">
                <a:latin typeface="Times New Roman" pitchFamily="18" charset="0"/>
                <a:cs typeface="Times New Roman" pitchFamily="18" charset="0"/>
              </a:rPr>
              <a:t>5.	SAYA AKAN MERAHASIAKAN SEGALA SESUATU YANG SAYA KETAHUI KARENA PEKERJAAN SAYA DAN KEILMUAN SAYA SEBAGAI DOKTER</a:t>
            </a:r>
          </a:p>
          <a:p>
            <a:pPr marL="514350" indent="-514350">
              <a:buNone/>
            </a:pPr>
            <a:r>
              <a:rPr lang="id-ID" sz="4000" b="1" dirty="0" smtClean="0">
                <a:latin typeface="Times New Roman" pitchFamily="18" charset="0"/>
                <a:cs typeface="Times New Roman" pitchFamily="18" charset="0"/>
              </a:rPr>
              <a:t>6.	SAYA TIDAK  AKAN MEMPERGUNAKAN PENGETAHUAN KEDOKTERAN SAYA UNTUK SESUATU YANG BERTENTANGAN DENGAN PERIKEMANUSIAAN</a:t>
            </a:r>
          </a:p>
          <a:p>
            <a:pPr marL="514350" indent="-514350">
              <a:buNone/>
            </a:pPr>
            <a:r>
              <a:rPr lang="id-ID" sz="4000" b="1" dirty="0" smtClean="0">
                <a:latin typeface="Times New Roman" pitchFamily="18" charset="0"/>
                <a:cs typeface="Times New Roman" pitchFamily="18" charset="0"/>
              </a:rPr>
              <a:t>7.	SAYA AKAN MENGHORMATI SETIAP HIDUP INSANI MULAI DARI SAAT PEMBUAHAN</a:t>
            </a:r>
          </a:p>
          <a:p>
            <a:pPr marL="514350" indent="-514350">
              <a:buFont typeface="+mj-lt"/>
              <a:buAutoNum type="arabicPeriod"/>
            </a:pP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7496204" cy="511156"/>
          </a:xfrm>
        </p:spPr>
        <p:txBody>
          <a:bodyPr>
            <a:normAutofit/>
          </a:bodyPr>
          <a:lstStyle/>
          <a:p>
            <a:pPr algn="l"/>
            <a:r>
              <a:rPr lang="id-ID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...LAFAL SUMPAH</a:t>
            </a:r>
            <a:endParaRPr lang="id-ID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000108"/>
            <a:ext cx="8429684" cy="5572164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8.	SAYA AKAN SENANTIASA MENGUTAMAKAN KESEHATAN PASIEN</a:t>
            </a:r>
          </a:p>
          <a:p>
            <a:pPr marL="457200" indent="-457200">
              <a:buNone/>
            </a:pPr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9. 	SAYA AKAN BERIKHTIAR DENGAN SUNGGUH-SUNGGUH SUPAYA SAYA TIDAK TERPENGARUH OLEH PERTIMBANGAN KEAGAMAAN, KESUKUAN,  PERBEDAAN KELAMIN, POLITIK, KEPARTAIAN, ATAU KEDDUDUKAN SOSIAL DALAM MENUNAIKAN KEWAJIBAN TERHADAP PASIEN</a:t>
            </a:r>
          </a:p>
          <a:p>
            <a:pPr marL="457200" indent="-457200">
              <a:buNone/>
            </a:pPr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10.	SAYA AKAN MEMBERIKAN KEPADA GURU-GURU SAYA PENGHORMATAN DAN RASA TERIMA KASIH YANG SELAYAKNYA</a:t>
            </a:r>
          </a:p>
          <a:p>
            <a:pPr marL="457200" indent="-457200">
              <a:buNone/>
            </a:pPr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11.	SAYA AKAN MEMPERLAKUKAN TEMAN SEJAWAT SAYA SEBAGAIMANA SAYA SENDIRI INGIN DIPERLAKUKAN</a:t>
            </a:r>
          </a:p>
          <a:p>
            <a:pPr marL="457200" indent="-457200">
              <a:buNone/>
            </a:pPr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12.	SAYA AKAN MENAATI DAN MENGAMALKAN KODE ETIK KEDOKTERAN INDONESIA</a:t>
            </a:r>
          </a:p>
          <a:p>
            <a:pPr marL="457200" indent="-457200">
              <a:buNone/>
            </a:pPr>
            <a:endParaRPr lang="id-ID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	SAYA IKRARKAN SUMPAH INI DENGAN SUNGGUH-SUNGGUH DAN DENGAN MEMPERTARUHKAN KEHORMATAN DIRI SAYA</a:t>
            </a:r>
          </a:p>
          <a:p>
            <a:pPr marL="457200" indent="-457200">
              <a:buAutoNum type="arabicPeriod" startAt="8"/>
            </a:pPr>
            <a:endParaRPr lang="id-ID" sz="2000" dirty="0" smtClean="0"/>
          </a:p>
          <a:p>
            <a:pPr marL="457200" indent="-457200">
              <a:buFont typeface="+mj-lt"/>
              <a:buAutoNum type="arabicPeriod"/>
            </a:pP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ONY\Documents\DCIM\101MSDCF\DSC01060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-1"/>
            <a:ext cx="9288586" cy="69648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48" y="300038"/>
            <a:ext cx="8836152" cy="842946"/>
          </a:xfrm>
        </p:spPr>
        <p:txBody>
          <a:bodyPr>
            <a:noAutofit/>
          </a:bodyPr>
          <a:lstStyle/>
          <a:p>
            <a:pPr algn="ctr"/>
            <a:r>
              <a:rPr lang="id-ID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KODE ETIK KEDOKTERAN INDONESIA (KODEKI)</a:t>
            </a:r>
            <a:endParaRPr lang="id-ID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2285992"/>
            <a:ext cx="8001056" cy="4340237"/>
          </a:xfrm>
        </p:spPr>
        <p:txBody>
          <a:bodyPr/>
          <a:lstStyle/>
          <a:p>
            <a:pPr marL="514350" indent="-514350">
              <a:buNone/>
            </a:pPr>
            <a:r>
              <a:rPr lang="id-ID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	KEWAJIBAN UMUM</a:t>
            </a:r>
          </a:p>
          <a:p>
            <a:pPr marL="514350" indent="-514350">
              <a:buNone/>
            </a:pPr>
            <a:r>
              <a:rPr lang="id-ID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	KEWAJIBAN DOKTER TERHADAP PASIEN</a:t>
            </a:r>
          </a:p>
          <a:p>
            <a:pPr marL="514350" indent="-514350">
              <a:buNone/>
            </a:pPr>
            <a:r>
              <a:rPr lang="id-ID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	KEWAJIBAN DOKTER TERHADAP TEMAN</a:t>
            </a:r>
          </a:p>
          <a:p>
            <a:pPr marL="514350" indent="-514350">
              <a:buNone/>
            </a:pPr>
            <a:r>
              <a:rPr lang="id-ID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	KEWAJIBAN DOKTER TERHADAP DIRI SENDIRI SEJAWAT</a:t>
            </a:r>
          </a:p>
          <a:p>
            <a:pPr marL="514350" indent="-514350">
              <a:buAutoNum type="arabicPeriod"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53536"/>
            <a:ext cx="8258204" cy="675134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KEWAJIBAN DOKTER</a:t>
            </a:r>
            <a:endParaRPr lang="id-ID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8643966" cy="4786346"/>
          </a:xfrm>
        </p:spPr>
        <p:txBody>
          <a:bodyPr>
            <a:normAutofit fontScale="77500" lnSpcReduction="20000"/>
          </a:bodyPr>
          <a:lstStyle/>
          <a:p>
            <a:pPr marL="360000" indent="-36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d-ID" sz="3400" b="1" dirty="0" smtClean="0">
                <a:latin typeface="Times New Roman" pitchFamily="18" charset="0"/>
                <a:cs typeface="Times New Roman" pitchFamily="18" charset="0"/>
              </a:rPr>
              <a:t>1.	MENGAMALKAN SUMPAH DOKTER</a:t>
            </a:r>
          </a:p>
          <a:p>
            <a:pPr marL="360000" indent="-36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d-ID" sz="3400" b="1" dirty="0" smtClean="0">
                <a:latin typeface="Times New Roman" pitchFamily="18" charset="0"/>
                <a:cs typeface="Times New Roman" pitchFamily="18" charset="0"/>
              </a:rPr>
              <a:t>2.	MELAKSANAKAN STANDAR PROFESI</a:t>
            </a:r>
          </a:p>
          <a:p>
            <a:pPr marL="360000" indent="-36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d-ID" sz="3400" b="1" dirty="0" smtClean="0">
                <a:latin typeface="Times New Roman" pitchFamily="18" charset="0"/>
                <a:cs typeface="Times New Roman" pitchFamily="18" charset="0"/>
              </a:rPr>
              <a:t>3.	KEBEBASAN DAN KEMANDIRIAN PROFESI</a:t>
            </a:r>
          </a:p>
          <a:p>
            <a:pPr marL="360000" indent="-36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d-ID" sz="3400" b="1" dirty="0" smtClean="0">
                <a:latin typeface="Times New Roman" pitchFamily="18" charset="0"/>
                <a:cs typeface="Times New Roman" pitchFamily="18" charset="0"/>
              </a:rPr>
              <a:t>4.	MEMBERI SURAT KETERANGAN SESUDAH MEMERIKSA SENDIRI</a:t>
            </a:r>
          </a:p>
          <a:p>
            <a:pPr marL="360000" indent="-36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d-ID" sz="3400" b="1" dirty="0" smtClean="0">
                <a:latin typeface="Times New Roman" pitchFamily="18" charset="0"/>
                <a:cs typeface="Times New Roman" pitchFamily="18" charset="0"/>
              </a:rPr>
              <a:t>5.	MENGHORMATI HARKAT DAN MARTABAT MANUSIA, MENGHORMATI HAK PASIEN, TEMAN SEJAWAT DAN NAKES LAIN</a:t>
            </a:r>
          </a:p>
          <a:p>
            <a:pPr marL="360000" indent="-36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d-ID" sz="3400" b="1" dirty="0" smtClean="0">
                <a:latin typeface="Times New Roman" pitchFamily="18" charset="0"/>
                <a:cs typeface="Times New Roman" pitchFamily="18" charset="0"/>
              </a:rPr>
              <a:t>5.	JUJUR THD PASIEN DAN SEJAWAT</a:t>
            </a:r>
          </a:p>
          <a:p>
            <a:pPr marL="360000" indent="-36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d-ID" sz="3400" b="1" dirty="0" smtClean="0">
                <a:latin typeface="Times New Roman" pitchFamily="18" charset="0"/>
                <a:cs typeface="Times New Roman" pitchFamily="18" charset="0"/>
              </a:rPr>
              <a:t>7.	MELINDUNGI HIDUP MAKHLUK INSANI</a:t>
            </a:r>
          </a:p>
          <a:p>
            <a:pPr marL="514350" indent="-514350">
              <a:buFont typeface="+mj-lt"/>
              <a:buAutoNum type="arabicPeriod"/>
            </a:pP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5214974"/>
          </a:xfrm>
        </p:spPr>
        <p:txBody>
          <a:bodyPr>
            <a:normAutofit fontScale="77500" lnSpcReduction="20000"/>
          </a:bodyPr>
          <a:lstStyle/>
          <a:p>
            <a:pPr marL="360000" indent="-360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8.	MEMPERHATIKAN KEPENTINGAN MASYARAKAT DAN SEMUA ASPEK PELAYANAN KESEHATAN</a:t>
            </a:r>
          </a:p>
          <a:p>
            <a:pPr marL="360000" indent="-360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9.	TULUS IKHLAS MENERAPKAN ILMU, MERUJUK BILA TAK MAMPU</a:t>
            </a:r>
          </a:p>
          <a:p>
            <a:pPr marL="360000" indent="-360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10.MERAHASIAKAN TENTANG PASIENNYA</a:t>
            </a:r>
          </a:p>
          <a:p>
            <a:pPr marL="360000" indent="-360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11.MEMBERI PERTOLONGAN DARURAT</a:t>
            </a:r>
          </a:p>
          <a:p>
            <a:pPr marL="360000" indent="-360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12.MEMPERLAKUKAN SEJAWAT SEPERTI DIA SENDIRI INGIN DIPERLAKUKAN</a:t>
            </a:r>
          </a:p>
          <a:p>
            <a:pPr marL="360000" indent="-360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13.MEMELIHARA KESEHATANNYA</a:t>
            </a:r>
          </a:p>
          <a:p>
            <a:pPr marL="360000" indent="-360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14.MENGIKUTI PERKEMBANGAN IPTEKDOK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LARANGAN UNTUK DOKTER</a:t>
            </a:r>
            <a:endParaRPr lang="id-ID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8072494" cy="464347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1.	MEMUJI DIRI SENDIRI</a:t>
            </a:r>
          </a:p>
          <a:p>
            <a:pPr marL="514350" indent="-514350">
              <a:buNone/>
            </a:pPr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2.	PERBUATAN ATAU NASIHAT YANG MELEMAHKAN DAYA TAHAN PASIEN</a:t>
            </a:r>
          </a:p>
          <a:p>
            <a:pPr marL="514350" indent="-514350">
              <a:buNone/>
            </a:pPr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3.	MENGUMUMKAN DAN MENERAPKAN TEKNIK ATAU BELUM DIUJI KEBENARANNYA</a:t>
            </a:r>
          </a:p>
          <a:p>
            <a:pPr marL="514350" indent="-514350">
              <a:buNone/>
            </a:pPr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4.	MELEPASKAN KEMANDIRIAN PROFESI KARENA PENGARUH SESUATU</a:t>
            </a:r>
            <a:endParaRPr lang="id-ID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PELANGGARAN ETIK</a:t>
            </a:r>
            <a:endParaRPr lang="id-ID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1.	PELANGGARAN ETIK MURNI</a:t>
            </a:r>
          </a:p>
          <a:p>
            <a:pPr marL="514350" indent="-514350">
              <a:buNone/>
            </a:pPr>
            <a:r>
              <a:rPr lang="id-ID" b="1" dirty="0" smtClean="0"/>
              <a:t>	</a:t>
            </a:r>
            <a:r>
              <a:rPr lang="id-ID" sz="2600" b="1" dirty="0" smtClean="0">
                <a:latin typeface="Times New Roman" pitchFamily="18" charset="0"/>
                <a:cs typeface="Times New Roman" pitchFamily="18" charset="0"/>
              </a:rPr>
              <a:t>- 	MENARIK IMBALAN JASA TIDAK WAJAR</a:t>
            </a:r>
          </a:p>
          <a:p>
            <a:pPr marL="514350" indent="-514350">
              <a:buNone/>
            </a:pPr>
            <a:r>
              <a:rPr lang="id-ID" sz="2600" b="1" dirty="0" smtClean="0">
                <a:latin typeface="Times New Roman" pitchFamily="18" charset="0"/>
                <a:cs typeface="Times New Roman" pitchFamily="18" charset="0"/>
              </a:rPr>
              <a:t>	-	MENGAMBIL ALIH PASIEN TANPA 	PERSETUJUAN SEJAWAT</a:t>
            </a:r>
          </a:p>
          <a:p>
            <a:pPr marL="514350" indent="-514350">
              <a:buNone/>
            </a:pPr>
            <a:r>
              <a:rPr lang="id-ID" sz="2600" b="1" dirty="0" smtClean="0">
                <a:latin typeface="Times New Roman" pitchFamily="18" charset="0"/>
                <a:cs typeface="Times New Roman" pitchFamily="18" charset="0"/>
              </a:rPr>
              <a:t>	-	MEMUJI DIRI SENDIRI</a:t>
            </a:r>
          </a:p>
          <a:p>
            <a:pPr marL="514350" indent="-514350">
              <a:buNone/>
            </a:pPr>
            <a:r>
              <a:rPr lang="id-ID" sz="2600" b="1" dirty="0" smtClean="0">
                <a:latin typeface="Times New Roman" pitchFamily="18" charset="0"/>
                <a:cs typeface="Times New Roman" pitchFamily="18" charset="0"/>
              </a:rPr>
              <a:t>	-	PELAYANAN DISKRIMINATIF</a:t>
            </a:r>
          </a:p>
          <a:p>
            <a:pPr marL="514350" indent="-514350">
              <a:buNone/>
            </a:pPr>
            <a:r>
              <a:rPr lang="id-ID" sz="2600" b="1" dirty="0" smtClean="0">
                <a:latin typeface="Times New Roman" pitchFamily="18" charset="0"/>
                <a:cs typeface="Times New Roman" pitchFamily="18" charset="0"/>
              </a:rPr>
              <a:t>	-	KOLUSI DENGAN PERUSAHAAN FARMASI</a:t>
            </a:r>
          </a:p>
          <a:p>
            <a:pPr marL="514350" indent="-514350">
              <a:buNone/>
            </a:pPr>
            <a:r>
              <a:rPr lang="id-ID" sz="2600" b="1" dirty="0" smtClean="0">
                <a:latin typeface="Times New Roman" pitchFamily="18" charset="0"/>
                <a:cs typeface="Times New Roman" pitchFamily="18" charset="0"/>
              </a:rPr>
              <a:t>	-	TIDAK MENGIKUTI PENDIDIKAN</a:t>
            </a:r>
          </a:p>
          <a:p>
            <a:pPr marL="514350" indent="-514350">
              <a:buNone/>
            </a:pPr>
            <a:r>
              <a:rPr lang="id-ID" sz="2600" b="1" dirty="0" smtClean="0">
                <a:latin typeface="Times New Roman" pitchFamily="18" charset="0"/>
                <a:cs typeface="Times New Roman" pitchFamily="18" charset="0"/>
              </a:rPr>
              <a:t> 		BERKESINAMBUNGAN</a:t>
            </a:r>
          </a:p>
          <a:p>
            <a:pPr marL="514350" indent="-514350">
              <a:buNone/>
            </a:pPr>
            <a:r>
              <a:rPr lang="id-ID" sz="2600" b="1" dirty="0" smtClean="0">
                <a:latin typeface="Times New Roman" pitchFamily="18" charset="0"/>
                <a:cs typeface="Times New Roman" pitchFamily="18" charset="0"/>
              </a:rPr>
              <a:t>	-	MENGABAIKAN KESEHATAN SENDIRI</a:t>
            </a:r>
          </a:p>
          <a:p>
            <a:pPr marL="514350" indent="-514350">
              <a:buNone/>
            </a:pPr>
            <a:endParaRPr lang="id-ID" dirty="0" smtClean="0"/>
          </a:p>
          <a:p>
            <a:pPr marL="514350" indent="-514350">
              <a:buNone/>
            </a:pPr>
            <a:endParaRPr lang="id-ID" dirty="0" smtClean="0"/>
          </a:p>
          <a:p>
            <a:pPr marL="514350" indent="-514350">
              <a:buAutoNum type="arabicPeriod"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428736"/>
            <a:ext cx="8929718" cy="471490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id-ID" sz="2400" b="1" dirty="0" smtClean="0"/>
              <a:t>2.</a:t>
            </a:r>
            <a:r>
              <a:rPr lang="id-ID" sz="2800" b="1" dirty="0" smtClean="0">
                <a:latin typeface="Times New Roman" pitchFamily="18" charset="0"/>
                <a:cs typeface="Times New Roman" pitchFamily="18" charset="0"/>
              </a:rPr>
              <a:t>	PELANGGARAN ETIKOLEGAL</a:t>
            </a:r>
          </a:p>
          <a:p>
            <a:pPr marL="514350" indent="-514350">
              <a:buNone/>
            </a:pPr>
            <a:r>
              <a:rPr lang="id-ID" sz="2400" b="1" dirty="0" smtClean="0"/>
              <a:t>	</a:t>
            </a:r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-	PELAYANAN KEDOKTERAN DIBAWAH 	STANDAR</a:t>
            </a:r>
          </a:p>
          <a:p>
            <a:pPr marL="514350" indent="-514350">
              <a:buNone/>
            </a:pPr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	-	MENERBITKAN KETERANGAN PALSU</a:t>
            </a:r>
          </a:p>
          <a:p>
            <a:pPr marL="514350" indent="-514350">
              <a:buNone/>
            </a:pPr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	-	MELAKUKAN TINDAKAN MEDIK YANG 	BERTENTANGAN DENGAN HUKUM</a:t>
            </a:r>
          </a:p>
          <a:p>
            <a:pPr marL="514350" indent="-514350">
              <a:buNone/>
            </a:pPr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	-	MELAKUKAN TINDAKAN MEDIK TANPA INDIKASI</a:t>
            </a:r>
          </a:p>
          <a:p>
            <a:pPr marL="514350" indent="-514350">
              <a:buNone/>
            </a:pPr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	-	PELECEHAN SEKSUAL</a:t>
            </a:r>
          </a:p>
          <a:p>
            <a:pPr marL="514350" indent="-514350">
              <a:buNone/>
            </a:pPr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	-	MEMBOCORKAN RAHASIA PASIEN</a:t>
            </a:r>
          </a:p>
          <a:p>
            <a:pPr marL="514350" indent="-514350"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8836152" cy="1071546"/>
          </a:xfrm>
        </p:spPr>
        <p:txBody>
          <a:bodyPr>
            <a:noAutofit/>
          </a:bodyPr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PENYIMPANGAN /PELANGGARAN ETIK KEDOKTERAN YANG SERING TERJADI</a:t>
            </a:r>
            <a:endParaRPr lang="id-ID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2000240"/>
            <a:ext cx="8215370" cy="4125923"/>
          </a:xfrm>
        </p:spPr>
        <p:txBody>
          <a:bodyPr>
            <a:normAutofit/>
          </a:bodyPr>
          <a:lstStyle/>
          <a:p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INDIKASI MEDIK TIDAK JELAS</a:t>
            </a:r>
          </a:p>
          <a:p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TINDAKAN MEDIK YANG MENYIMPANG DARI PEDOMAN BAKU PELAYANAN MEDIK</a:t>
            </a:r>
          </a:p>
          <a:p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PASIEN TIDAK DIBERITAHU MENGENAI TINDAKAN YANG AKAN DILAKUKAN</a:t>
            </a:r>
          </a:p>
          <a:p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PERSETUJUAN TINDAK MEDIK TIDAK DIBUAT</a:t>
            </a:r>
            <a:endParaRPr lang="id-ID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71604" y="1500174"/>
            <a:ext cx="5572164" cy="5100651"/>
            <a:chOff x="1104" y="288"/>
            <a:chExt cx="3408" cy="3870"/>
          </a:xfrm>
        </p:grpSpPr>
        <p:sp>
          <p:nvSpPr>
            <p:cNvPr id="11267" name="Rectangle 3"/>
            <p:cNvSpPr>
              <a:spLocks noChangeArrowheads="1"/>
            </p:cNvSpPr>
            <p:nvPr/>
          </p:nvSpPr>
          <p:spPr bwMode="auto">
            <a:xfrm>
              <a:off x="1104" y="288"/>
              <a:ext cx="1296" cy="528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b="1" dirty="0">
                  <a:solidFill>
                    <a:schemeClr val="bg1"/>
                  </a:solidFill>
                  <a:cs typeface="Arial" charset="0"/>
                </a:rPr>
                <a:t>Knowledge</a:t>
              </a:r>
            </a:p>
            <a:p>
              <a:pPr algn="ctr" eaLnBrk="1" hangingPunct="1"/>
              <a:r>
                <a:rPr lang="en-US" sz="2400" b="1" dirty="0">
                  <a:solidFill>
                    <a:schemeClr val="bg1"/>
                  </a:solidFill>
                  <a:cs typeface="Arial" charset="0"/>
                </a:rPr>
                <a:t>Competence</a:t>
              </a:r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3363" y="318"/>
              <a:ext cx="1149" cy="498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b="1" dirty="0">
                  <a:solidFill>
                    <a:schemeClr val="bg1"/>
                  </a:solidFill>
                  <a:cs typeface="Arial" charset="0"/>
                </a:rPr>
                <a:t>Skills</a:t>
              </a:r>
            </a:p>
            <a:p>
              <a:pPr algn="ctr" eaLnBrk="1" hangingPunct="1"/>
              <a:r>
                <a:rPr lang="en-US" sz="2400" b="1" dirty="0">
                  <a:solidFill>
                    <a:schemeClr val="bg1"/>
                  </a:solidFill>
                  <a:cs typeface="Arial" charset="0"/>
                </a:rPr>
                <a:t>Competence</a:t>
              </a:r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1797" y="1326"/>
              <a:ext cx="2160" cy="738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b="1" dirty="0">
                  <a:solidFill>
                    <a:schemeClr val="bg1"/>
                  </a:solidFill>
                  <a:cs typeface="Arial" charset="0"/>
                </a:rPr>
                <a:t>Attitudinal</a:t>
              </a:r>
            </a:p>
            <a:p>
              <a:pPr algn="ctr" eaLnBrk="1" hangingPunct="1"/>
              <a:r>
                <a:rPr lang="en-US" sz="2400" b="1" dirty="0">
                  <a:solidFill>
                    <a:schemeClr val="bg1"/>
                  </a:solidFill>
                  <a:cs typeface="Arial" charset="0"/>
                </a:rPr>
                <a:t>Aspect or Behavioral</a:t>
              </a:r>
            </a:p>
            <a:p>
              <a:pPr algn="ctr" eaLnBrk="1" hangingPunct="1"/>
              <a:r>
                <a:rPr lang="en-US" sz="2400" b="1" dirty="0">
                  <a:solidFill>
                    <a:schemeClr val="bg1"/>
                  </a:solidFill>
                  <a:cs typeface="Arial" charset="0"/>
                </a:rPr>
                <a:t>Competence</a:t>
              </a:r>
            </a:p>
          </p:txBody>
        </p:sp>
        <p:sp>
          <p:nvSpPr>
            <p:cNvPr id="11273" name="Rectangle 9"/>
            <p:cNvSpPr>
              <a:spLocks noChangeArrowheads="1"/>
            </p:cNvSpPr>
            <p:nvPr/>
          </p:nvSpPr>
          <p:spPr bwMode="auto">
            <a:xfrm>
              <a:off x="1296" y="2688"/>
              <a:ext cx="3168" cy="480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b="1" dirty="0">
                  <a:solidFill>
                    <a:srgbClr val="3D3D59"/>
                  </a:solidFill>
                  <a:cs typeface="Arial" charset="0"/>
                </a:rPr>
                <a:t>Clinical (and ethical)</a:t>
              </a:r>
            </a:p>
            <a:p>
              <a:pPr algn="ctr" eaLnBrk="1" hangingPunct="1"/>
              <a:r>
                <a:rPr lang="en-US" sz="2400" b="1" dirty="0">
                  <a:solidFill>
                    <a:srgbClr val="3D3D59"/>
                  </a:solidFill>
                  <a:cs typeface="Arial" charset="0"/>
                </a:rPr>
                <a:t>Problem Solving / decision making</a:t>
              </a:r>
              <a:r>
                <a:rPr lang="en-US" sz="2400" b="1" dirty="0">
                  <a:solidFill>
                    <a:schemeClr val="bg2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11274" name="Rectangle 10"/>
            <p:cNvSpPr>
              <a:spLocks noChangeArrowheads="1"/>
            </p:cNvSpPr>
            <p:nvPr/>
          </p:nvSpPr>
          <p:spPr bwMode="auto">
            <a:xfrm>
              <a:off x="1876" y="3822"/>
              <a:ext cx="2007" cy="336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b="1" dirty="0">
                  <a:solidFill>
                    <a:srgbClr val="3D3D59"/>
                  </a:solidFill>
                  <a:cs typeface="Arial" charset="0"/>
                </a:rPr>
                <a:t>Clinical Competence</a:t>
              </a:r>
            </a:p>
          </p:txBody>
        </p:sp>
        <p:sp>
          <p:nvSpPr>
            <p:cNvPr id="11275" name="AutoShape 11"/>
            <p:cNvSpPr>
              <a:spLocks noChangeArrowheads="1"/>
            </p:cNvSpPr>
            <p:nvPr/>
          </p:nvSpPr>
          <p:spPr bwMode="auto">
            <a:xfrm rot="5400000">
              <a:off x="2664" y="3327"/>
              <a:ext cx="454" cy="3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8 w 21600"/>
                <a:gd name="T13" fmla="*/ 5430 h 21600"/>
                <a:gd name="T14" fmla="*/ 18888 w 21600"/>
                <a:gd name="T15" fmla="*/ 162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1276" name="AutoShape 12"/>
            <p:cNvSpPr>
              <a:spLocks noChangeArrowheads="1"/>
            </p:cNvSpPr>
            <p:nvPr/>
          </p:nvSpPr>
          <p:spPr bwMode="auto">
            <a:xfrm rot="5400000">
              <a:off x="2653" y="2206"/>
              <a:ext cx="454" cy="3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8 w 21600"/>
                <a:gd name="T13" fmla="*/ 5430 h 21600"/>
                <a:gd name="T14" fmla="*/ 18888 w 21600"/>
                <a:gd name="T15" fmla="*/ 162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66FFFF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42910" y="285728"/>
            <a:ext cx="7858180" cy="857232"/>
          </a:xfrm>
        </p:spPr>
        <p:txBody>
          <a:bodyPr>
            <a:normAutofit/>
          </a:bodyPr>
          <a:lstStyle/>
          <a:p>
            <a:pPr algn="ctr"/>
            <a:r>
              <a:rPr lang="id-ID" sz="2800" b="1" dirty="0" smtClean="0">
                <a:latin typeface="Times New Roman" pitchFamily="18" charset="0"/>
                <a:cs typeface="Times New Roman" pitchFamily="18" charset="0"/>
              </a:rPr>
              <a:t>PENDIDIKAN DOKTER/DOKTER SPESIALIS</a:t>
            </a:r>
            <a:endParaRPr lang="id-ID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>
            <a:stCxn id="11267" idx="2"/>
          </p:cNvCxnSpPr>
          <p:nvPr/>
        </p:nvCxnSpPr>
        <p:spPr>
          <a:xfrm rot="16200000" flipH="1">
            <a:off x="3020808" y="1806369"/>
            <a:ext cx="661419" cy="14408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269" idx="2"/>
          </p:cNvCxnSpPr>
          <p:nvPr/>
        </p:nvCxnSpPr>
        <p:spPr>
          <a:xfrm rot="5400000">
            <a:off x="5271829" y="1924877"/>
            <a:ext cx="661419" cy="12038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267" idx="3"/>
            <a:endCxn id="11269" idx="1"/>
          </p:cNvCxnSpPr>
          <p:nvPr/>
        </p:nvCxnSpPr>
        <p:spPr>
          <a:xfrm>
            <a:off x="3690596" y="1848126"/>
            <a:ext cx="1574529" cy="197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9001156" cy="842946"/>
          </a:xfrm>
        </p:spPr>
        <p:txBody>
          <a:bodyPr>
            <a:normAutofit/>
          </a:bodyPr>
          <a:lstStyle/>
          <a:p>
            <a:r>
              <a:rPr lang="id-ID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SANGSI PELANGGARAN ETIK KEDOKTERAN</a:t>
            </a:r>
            <a:endParaRPr lang="id-ID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PELANGGARAN ETIK DISELESAIKAN OLEH MAJELIS KEHORMATAN ETIKA KEDOKTERAN  (MKEK), YANG DIBENTUK OLEH IDI</a:t>
            </a:r>
          </a:p>
          <a:p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PENYELESAIAN PELANGGARAN ETIK KEDOKTERAN TIDAK SELALU DISERTAI BUKTI FISIK</a:t>
            </a:r>
          </a:p>
          <a:p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SANGSI TERHADAP  PELANGGARAN ETIK : PEMBINAAN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ONY\AppData\Local\Microsoft\Windows\Temporary Internet Files\Low\Content.IE5\PIG0ISKG\431030_3340783685860_1212742759_n[1].jpg"/>
          <p:cNvPicPr>
            <a:picLocks noChangeAspect="1" noChangeArrowheads="1"/>
          </p:cNvPicPr>
          <p:nvPr/>
        </p:nvPicPr>
        <p:blipFill>
          <a:blip r:embed="rId2"/>
          <a:srcRect l="8895" t="4225" r="8088" b="5399"/>
          <a:stretch>
            <a:fillRect/>
          </a:stretch>
        </p:blipFill>
        <p:spPr bwMode="auto">
          <a:xfrm>
            <a:off x="-249285" y="0"/>
            <a:ext cx="9393285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071670" y="5715016"/>
            <a:ext cx="5160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Terima KASIH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44" y="285728"/>
            <a:ext cx="8001056" cy="63579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d-ID" sz="2400" b="1" dirty="0" smtClean="0"/>
              <a:t>		</a:t>
            </a:r>
            <a:r>
              <a:rPr lang="id-ID" sz="2600" b="1" dirty="0" smtClean="0">
                <a:latin typeface="Times New Roman" pitchFamily="18" charset="0"/>
                <a:cs typeface="Times New Roman" pitchFamily="18" charset="0"/>
              </a:rPr>
              <a:t>PELAYANAN KESEHATAN</a:t>
            </a:r>
          </a:p>
          <a:p>
            <a:endParaRPr lang="id-ID" sz="2400" dirty="0" smtClean="0"/>
          </a:p>
          <a:p>
            <a:endParaRPr lang="id-ID" sz="2400" dirty="0" smtClean="0"/>
          </a:p>
          <a:p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HUBUNGAN  ANTAR PROFESI</a:t>
            </a:r>
          </a:p>
          <a:p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HUBUNGAN  </a:t>
            </a:r>
            <a:r>
              <a:rPr lang="id-ID" sz="2400" b="1" i="1" dirty="0" smtClean="0">
                <a:latin typeface="Times New Roman" pitchFamily="18" charset="0"/>
                <a:cs typeface="Times New Roman" pitchFamily="18" charset="0"/>
              </a:rPr>
              <a:t>CLIENT</a:t>
            </a:r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- TENAGA PROFESIONAL</a:t>
            </a:r>
          </a:p>
          <a:p>
            <a:pPr>
              <a:buNone/>
            </a:pPr>
            <a:endParaRPr lang="id-ID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id-ID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KASUS-KASUS BERKAITAN DENGAN ETIK</a:t>
            </a:r>
          </a:p>
          <a:p>
            <a:pPr>
              <a:buNone/>
            </a:pPr>
            <a:endParaRPr lang="id-ID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id-ID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PERGESERAN NILAI ETIK DAN MORAL </a:t>
            </a:r>
            <a:r>
              <a:rPr lang="id-ID" sz="3900" dirty="0" smtClean="0"/>
              <a:t>?</a:t>
            </a:r>
          </a:p>
          <a:p>
            <a:endParaRPr lang="id-ID" sz="2400" dirty="0" smtClean="0"/>
          </a:p>
          <a:p>
            <a:pPr>
              <a:buNone/>
            </a:pPr>
            <a:r>
              <a:rPr lang="id-ID" sz="2400" dirty="0" smtClean="0"/>
              <a:t> </a:t>
            </a:r>
          </a:p>
          <a:p>
            <a:pPr>
              <a:buNone/>
            </a:pPr>
            <a:endParaRPr lang="id-ID" sz="2400" dirty="0" smtClean="0"/>
          </a:p>
          <a:p>
            <a:pPr>
              <a:buNone/>
            </a:pPr>
            <a:r>
              <a:rPr lang="id-ID" sz="2800" b="1" dirty="0" smtClean="0">
                <a:solidFill>
                  <a:schemeClr val="bg1"/>
                </a:solidFill>
              </a:rPr>
              <a:t>        </a:t>
            </a:r>
            <a:r>
              <a:rPr lang="id-ID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PEMAHAMAN</a:t>
            </a:r>
            <a:r>
              <a:rPr lang="id-ID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endParaRPr lang="id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571868" y="4714884"/>
            <a:ext cx="428628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Down Arrow 5"/>
          <p:cNvSpPr/>
          <p:nvPr/>
        </p:nvSpPr>
        <p:spPr>
          <a:xfrm>
            <a:off x="3571868" y="785794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Curved Right Arrow 6"/>
          <p:cNvSpPr/>
          <p:nvPr/>
        </p:nvSpPr>
        <p:spPr>
          <a:xfrm>
            <a:off x="428596" y="1785926"/>
            <a:ext cx="714380" cy="12858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7000892" y="3000372"/>
            <a:ext cx="714380" cy="150019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889448"/>
          </a:xfrm>
        </p:spPr>
        <p:txBody>
          <a:bodyPr/>
          <a:lstStyle/>
          <a:p>
            <a:pPr algn="ctr"/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715436" cy="5857892"/>
          </a:xfrm>
        </p:spPr>
        <p:txBody>
          <a:bodyPr>
            <a:normAutofit fontScale="77500" lnSpcReduction="20000"/>
          </a:bodyPr>
          <a:lstStyle/>
          <a:p>
            <a:r>
              <a:rPr lang="id-ID" sz="2600" b="1" dirty="0" smtClean="0">
                <a:latin typeface="Times New Roman" pitchFamily="18" charset="0"/>
                <a:cs typeface="Times New Roman" pitchFamily="18" charset="0"/>
              </a:rPr>
              <a:t>ETIK (</a:t>
            </a:r>
            <a:r>
              <a:rPr lang="id-ID" sz="2600" b="1" i="1" dirty="0" smtClean="0">
                <a:latin typeface="Times New Roman" pitchFamily="18" charset="0"/>
                <a:cs typeface="Times New Roman" pitchFamily="18" charset="0"/>
              </a:rPr>
              <a:t>ETHICS</a:t>
            </a:r>
            <a:r>
              <a:rPr lang="id-ID" sz="2600" b="1" dirty="0" smtClean="0">
                <a:latin typeface="Times New Roman" pitchFamily="18" charset="0"/>
                <a:cs typeface="Times New Roman" pitchFamily="18" charset="0"/>
              </a:rPr>
              <a:t>) BERASAL DARI ETHOS (YUNANI): BERARTI AKHLAK, ADAT KEBIASAAN, WATAK, PERASAAN ATAU SIKAP YANG BAIK DAN LAYAK</a:t>
            </a:r>
          </a:p>
          <a:p>
            <a:endParaRPr lang="id-ID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2600" b="1" dirty="0" smtClean="0">
                <a:latin typeface="Times New Roman" pitchFamily="18" charset="0"/>
                <a:cs typeface="Times New Roman" pitchFamily="18" charset="0"/>
              </a:rPr>
              <a:t>GENE BLOCKER: ETIKA ADALAH CABANG FILSAFAT MORAL UNTUK MENENTUKAN YANG BAIK DAN BURUK, BENAR DAN SALAH YANG MENJADI PEDOMAN TINDAKAN MANUSIA</a:t>
            </a:r>
          </a:p>
          <a:p>
            <a:endParaRPr lang="id-ID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2600" b="1" dirty="0" smtClean="0">
                <a:latin typeface="Times New Roman" pitchFamily="18" charset="0"/>
                <a:cs typeface="Times New Roman" pitchFamily="18" charset="0"/>
              </a:rPr>
              <a:t>KAMUS UMUM B.IND (PURWADARMINTA,1953): ETIKA ADALAH ILMU PENGETAHUAN TENTANG AZAS AKHLAK</a:t>
            </a:r>
          </a:p>
          <a:p>
            <a:endParaRPr lang="id-ID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2600" b="1" dirty="0" smtClean="0">
                <a:latin typeface="Times New Roman" pitchFamily="18" charset="0"/>
                <a:cs typeface="Times New Roman" pitchFamily="18" charset="0"/>
              </a:rPr>
              <a:t>KAMUS BESAR B.IND DEPDIKBUD,1988</a:t>
            </a:r>
          </a:p>
          <a:p>
            <a:pPr>
              <a:buNone/>
            </a:pPr>
            <a:r>
              <a:rPr lang="id-ID" sz="2600" b="1" dirty="0" smtClean="0">
                <a:latin typeface="Times New Roman" pitchFamily="18" charset="0"/>
                <a:cs typeface="Times New Roman" pitchFamily="18" charset="0"/>
              </a:rPr>
              <a:t>	ETIKA ADALAH:</a:t>
            </a:r>
          </a:p>
          <a:p>
            <a:pPr>
              <a:buNone/>
            </a:pPr>
            <a:r>
              <a:rPr lang="id-ID" sz="2600" b="1" dirty="0" smtClean="0">
                <a:latin typeface="Times New Roman" pitchFamily="18" charset="0"/>
                <a:cs typeface="Times New Roman" pitchFamily="18" charset="0"/>
              </a:rPr>
              <a:t>	- 	ILMU TENTANG APA YANG BAIK DAN BURUK  TENTANG 	HAK  DAN KEWAJIBAN MORAL</a:t>
            </a:r>
          </a:p>
          <a:p>
            <a:pPr>
              <a:buNone/>
            </a:pPr>
            <a:r>
              <a:rPr lang="id-ID" sz="2600" b="1" dirty="0" smtClean="0">
                <a:latin typeface="Times New Roman" pitchFamily="18" charset="0"/>
                <a:cs typeface="Times New Roman" pitchFamily="18" charset="0"/>
              </a:rPr>
              <a:t>	-	KUMPULAN ATAU SEPERANGKAT ASAS ATAU NILAI  YANG 	BERKENAAN DENGAN AKHLAK</a:t>
            </a:r>
          </a:p>
          <a:p>
            <a:pPr>
              <a:buNone/>
            </a:pPr>
            <a:r>
              <a:rPr lang="id-ID" sz="2600" b="1" dirty="0" smtClean="0">
                <a:latin typeface="Times New Roman" pitchFamily="18" charset="0"/>
                <a:cs typeface="Times New Roman" pitchFamily="18" charset="0"/>
              </a:rPr>
              <a:t>	-	NILAI YANG BENAR DAN SALAH YANG DIANUT SUATU 	GOLONGAN MASYARAKAT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...ETIKA</a:t>
            </a:r>
            <a:endParaRPr lang="id-ID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329642" cy="4911741"/>
          </a:xfrm>
        </p:spPr>
        <p:txBody>
          <a:bodyPr>
            <a:normAutofit/>
          </a:bodyPr>
          <a:lstStyle/>
          <a:p>
            <a:pPr algn="just"/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ETIK DASAR: </a:t>
            </a:r>
          </a:p>
          <a:p>
            <a:pPr algn="just">
              <a:buNone/>
            </a:pPr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	MORAL</a:t>
            </a:r>
            <a:r>
              <a:rPr lang="id-ID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APA YANG SEHARUSNYA DILAKUKAN</a:t>
            </a:r>
          </a:p>
          <a:p>
            <a:pPr algn="just"/>
            <a:r>
              <a:rPr lang="id-ID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ETIK TERAPAN: </a:t>
            </a:r>
          </a:p>
          <a:p>
            <a:pPr algn="just">
              <a:buNone/>
            </a:pPr>
            <a:r>
              <a:rPr lang="id-ID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APLIKASI PRINSIP MORAL YANG MENGHARUS KAN PENGAMBILAN KEPUTUSAN ETIK</a:t>
            </a:r>
          </a:p>
          <a:p>
            <a:pPr algn="just">
              <a:buNone/>
            </a:pPr>
            <a:r>
              <a:rPr lang="id-ID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- ETIK KEDOKTERAN</a:t>
            </a:r>
          </a:p>
          <a:p>
            <a:pPr algn="just">
              <a:buNone/>
            </a:pPr>
            <a:r>
              <a:rPr lang="id-ID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- ETIK RUMAH SAKIT</a:t>
            </a:r>
          </a:p>
          <a:p>
            <a:pPr algn="just">
              <a:buNone/>
            </a:pPr>
            <a:r>
              <a:rPr lang="id-ID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- ETIK KEPERAWATAN</a:t>
            </a:r>
          </a:p>
          <a:p>
            <a:pPr algn="just"/>
            <a:r>
              <a:rPr lang="id-ID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LEGALISASI SIKAP/TINDAK ETIK : HUKUM</a:t>
            </a:r>
            <a:endParaRPr lang="id-ID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" y="214290"/>
          <a:ext cx="9144000" cy="621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669319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ETIKA  AKADEMIK</a:t>
                      </a:r>
                    </a:p>
                    <a:p>
                      <a:pPr algn="ctr"/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ETIKA  PROFESI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HUKUM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45787">
                <a:tc>
                  <a:txBody>
                    <a:bodyPr/>
                    <a:lstStyle/>
                    <a:p>
                      <a:endParaRPr lang="id-ID" sz="1800" b="1" dirty="0" smtClean="0">
                        <a:latin typeface="Times New Roman" pitchFamily="18" charset="0"/>
                      </a:endParaRPr>
                    </a:p>
                    <a:p>
                      <a:r>
                        <a:rPr lang="en-US" sz="1800" b="1" dirty="0" smtClean="0">
                          <a:latin typeface="Times New Roman" pitchFamily="18" charset="0"/>
                        </a:rPr>
                        <a:t>KESADARAN DAN PEDOMAN BAGAIMANA MENERAPKAN PRINSIP MORAL DAN ETIK DALAM PROSES MENEMUKAN </a:t>
                      </a:r>
                      <a:r>
                        <a:rPr lang="id-ID" sz="1800" b="1" dirty="0" smtClean="0">
                          <a:latin typeface="Times New Roman" pitchFamily="18" charset="0"/>
                        </a:rPr>
                        <a:t>DAN BELAJAR </a:t>
                      </a:r>
                      <a:r>
                        <a:rPr lang="en-US" sz="1800" b="1" dirty="0" smtClean="0">
                          <a:latin typeface="Times New Roman" pitchFamily="18" charset="0"/>
                        </a:rPr>
                        <a:t>KEBENARAN</a:t>
                      </a:r>
                      <a:r>
                        <a:rPr lang="id-ID" sz="1800" b="1" dirty="0" smtClean="0">
                          <a:latin typeface="Times New Roman" pitchFamily="18" charset="0"/>
                        </a:rPr>
                        <a:t> YANG MENDASAR DAN PENTING </a:t>
                      </a:r>
                      <a:r>
                        <a:rPr lang="id-ID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DIBIDANG IPTEKDOK</a:t>
                      </a:r>
                    </a:p>
                    <a:p>
                      <a:endParaRPr lang="id-ID" sz="1800" b="1" dirty="0" smtClean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 dirty="0" smtClean="0">
                        <a:latin typeface="Times New Roman" pitchFamily="18" charset="0"/>
                      </a:endParaRPr>
                    </a:p>
                    <a:p>
                      <a:r>
                        <a:rPr lang="en-US" sz="1800" b="1" dirty="0" smtClean="0">
                          <a:latin typeface="Times New Roman" pitchFamily="18" charset="0"/>
                        </a:rPr>
                        <a:t>KESADARAN DAN PEDOMAN YANG MENGATUR PRINSIP MORAL DAN ETIK DALAM MELAKSANAKAN KEGIATAN PROFESI</a:t>
                      </a:r>
                      <a:endParaRPr lang="id-ID" sz="1800" b="1" dirty="0" smtClean="0">
                        <a:latin typeface="Times New Roman" pitchFamily="18" charset="0"/>
                      </a:endParaRPr>
                    </a:p>
                    <a:p>
                      <a:endParaRPr lang="id-ID" sz="1800" b="1" dirty="0" smtClean="0">
                        <a:latin typeface="Times New Roman" pitchFamily="18" charset="0"/>
                      </a:endParaRPr>
                    </a:p>
                    <a:p>
                      <a:r>
                        <a:rPr lang="id-ID" sz="1800" b="1" dirty="0" smtClean="0">
                          <a:latin typeface="Times New Roman" pitchFamily="18" charset="0"/>
                        </a:rPr>
                        <a:t>ADALAH ETIK KHUSUS/TERAPAN YANG BERSIFAT INTERNAL DL KELOMPOK PROFESI BERTUJUAN</a:t>
                      </a:r>
                      <a:r>
                        <a:rPr lang="id-ID" sz="1800" b="1" baseline="0" dirty="0" smtClean="0">
                          <a:latin typeface="Times New Roman" pitchFamily="18" charset="0"/>
                        </a:rPr>
                        <a:t> </a:t>
                      </a:r>
                      <a:r>
                        <a:rPr lang="id-ID" sz="1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MENJAGA MUTU PROFESI DAN MEMELIHARA HARKAT DAN MARTABAT PROFESI</a:t>
                      </a:r>
                      <a:endParaRPr lang="id-ID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b="1" dirty="0" smtClean="0"/>
                    </a:p>
                    <a:p>
                      <a:r>
                        <a:rPr lang="id-ID" b="1" dirty="0" smtClean="0">
                          <a:latin typeface="Times New Roman" pitchFamily="18" charset="0"/>
                          <a:cs typeface="Times New Roman" pitchFamily="18" charset="0"/>
                        </a:rPr>
                        <a:t>MENGATUR</a:t>
                      </a:r>
                      <a:r>
                        <a:rPr lang="id-ID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ETIK SECARA GARIS BESAR YANG BERLAKU UMUM DALAM KEHIDUPAN MASYARAKAT, BERTUJUAN UNTUK </a:t>
                      </a:r>
                      <a:r>
                        <a:rPr lang="id-ID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MENJAGA KETERTIBAN MASYARAKAT</a:t>
                      </a:r>
                      <a:r>
                        <a:rPr lang="id-ID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DAN MEMPUNYAI SANKSI  </a:t>
                      </a:r>
                      <a:endParaRPr lang="id-ID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2071670" y="0"/>
            <a:ext cx="500066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AGAMA</a:t>
            </a:r>
          </a:p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ASUHAN, PENDIDIKAN,LINGKUNGAN</a:t>
            </a:r>
          </a:p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PENGALAMAN, PENGETAHUAN</a:t>
            </a: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2143108" y="1643050"/>
            <a:ext cx="4752975" cy="3667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MORAL DAN ETIK SEBAGAI KATA HATI</a:t>
            </a: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2857488" y="2786058"/>
            <a:ext cx="3455988" cy="3667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KEMAUAN BERBUAT ETIK</a:t>
            </a: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5715008" y="2214554"/>
            <a:ext cx="1944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RANGSANGAN</a:t>
            </a:r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2214546" y="2198688"/>
            <a:ext cx="1204929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MASALAH</a:t>
            </a:r>
          </a:p>
        </p:txBody>
      </p: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3571868" y="3929066"/>
            <a:ext cx="1871663" cy="3667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PILIHAN</a:t>
            </a:r>
          </a:p>
        </p:txBody>
      </p:sp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2571736" y="5072074"/>
            <a:ext cx="4103688" cy="3667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PENGAMBILAN KEPUTUSAN ETIK</a:t>
            </a:r>
          </a:p>
        </p:txBody>
      </p:sp>
      <p:sp>
        <p:nvSpPr>
          <p:cNvPr id="20489" name="Text Box 12"/>
          <p:cNvSpPr txBox="1">
            <a:spLocks noChangeArrowheads="1"/>
          </p:cNvSpPr>
          <p:nvPr/>
        </p:nvSpPr>
        <p:spPr bwMode="auto">
          <a:xfrm>
            <a:off x="3500430" y="6072206"/>
            <a:ext cx="2071702" cy="3667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TINDAK ETIK</a:t>
            </a:r>
          </a:p>
        </p:txBody>
      </p:sp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5715008" y="4429132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Calibri" pitchFamily="34" charset="0"/>
              </a:rPr>
              <a:t>F</a:t>
            </a:r>
            <a:r>
              <a:rPr lang="id-ID" b="1" dirty="0" smtClean="0">
                <a:latin typeface="Calibri" pitchFamily="34" charset="0"/>
              </a:rPr>
              <a:t>A</a:t>
            </a:r>
            <a:r>
              <a:rPr lang="en-US" b="1" dirty="0" smtClean="0">
                <a:latin typeface="Calibri" pitchFamily="34" charset="0"/>
              </a:rPr>
              <a:t>K</a:t>
            </a:r>
            <a:r>
              <a:rPr lang="id-ID" b="1" dirty="0" smtClean="0">
                <a:latin typeface="Calibri" pitchFamily="34" charset="0"/>
              </a:rPr>
              <a:t>TOR </a:t>
            </a:r>
            <a:r>
              <a:rPr lang="en-US" b="1" dirty="0" smtClean="0">
                <a:latin typeface="Calibri" pitchFamily="34" charset="0"/>
              </a:rPr>
              <a:t>EKSTERENAL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1357290" y="4429132"/>
            <a:ext cx="2071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Calibri" pitchFamily="34" charset="0"/>
              </a:rPr>
              <a:t>F</a:t>
            </a:r>
            <a:r>
              <a:rPr lang="id-ID" b="1" dirty="0" smtClean="0">
                <a:latin typeface="Calibri" pitchFamily="34" charset="0"/>
              </a:rPr>
              <a:t>A</a:t>
            </a:r>
            <a:r>
              <a:rPr lang="en-US" b="1" dirty="0" smtClean="0">
                <a:latin typeface="Calibri" pitchFamily="34" charset="0"/>
              </a:rPr>
              <a:t>K</a:t>
            </a:r>
            <a:r>
              <a:rPr lang="id-ID" b="1" dirty="0" smtClean="0">
                <a:latin typeface="Calibri" pitchFamily="34" charset="0"/>
              </a:rPr>
              <a:t>TOR </a:t>
            </a:r>
            <a:r>
              <a:rPr lang="en-US" b="1" dirty="0" smtClean="0">
                <a:latin typeface="Calibri" pitchFamily="34" charset="0"/>
              </a:rPr>
              <a:t>INTERNAL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0492" name="Line 15"/>
          <p:cNvSpPr>
            <a:spLocks noChangeShapeType="1"/>
          </p:cNvSpPr>
          <p:nvPr/>
        </p:nvSpPr>
        <p:spPr bwMode="auto">
          <a:xfrm flipH="1">
            <a:off x="4786314" y="2357430"/>
            <a:ext cx="936625" cy="0"/>
          </a:xfrm>
          <a:prstGeom prst="line">
            <a:avLst/>
          </a:prstGeom>
          <a:noFill/>
          <a:ln w="38100" cmpd="thickThin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0493" name="Line 16"/>
          <p:cNvSpPr>
            <a:spLocks noChangeShapeType="1"/>
          </p:cNvSpPr>
          <p:nvPr/>
        </p:nvSpPr>
        <p:spPr bwMode="auto">
          <a:xfrm>
            <a:off x="3428992" y="2357430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0494" name="Line 17"/>
          <p:cNvSpPr>
            <a:spLocks noChangeShapeType="1"/>
          </p:cNvSpPr>
          <p:nvPr/>
        </p:nvSpPr>
        <p:spPr bwMode="auto">
          <a:xfrm flipH="1">
            <a:off x="4857752" y="4643446"/>
            <a:ext cx="7191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0495" name="Line 18"/>
          <p:cNvSpPr>
            <a:spLocks noChangeShapeType="1"/>
          </p:cNvSpPr>
          <p:nvPr/>
        </p:nvSpPr>
        <p:spPr bwMode="auto">
          <a:xfrm>
            <a:off x="3500430" y="4643446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0496" name="AutoShape 19"/>
          <p:cNvSpPr>
            <a:spLocks noChangeArrowheads="1"/>
          </p:cNvSpPr>
          <p:nvPr/>
        </p:nvSpPr>
        <p:spPr bwMode="auto">
          <a:xfrm>
            <a:off x="4357686" y="1214422"/>
            <a:ext cx="360362" cy="374637"/>
          </a:xfrm>
          <a:prstGeom prst="downArrow">
            <a:avLst>
              <a:gd name="adj1" fmla="val 50000"/>
              <a:gd name="adj2" fmla="val 31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>
              <a:latin typeface="Calibri" pitchFamily="34" charset="0"/>
            </a:endParaRPr>
          </a:p>
        </p:txBody>
      </p:sp>
      <p:sp>
        <p:nvSpPr>
          <p:cNvPr id="20497" name="AutoShape 20"/>
          <p:cNvSpPr>
            <a:spLocks noChangeArrowheads="1"/>
          </p:cNvSpPr>
          <p:nvPr/>
        </p:nvSpPr>
        <p:spPr bwMode="auto">
          <a:xfrm>
            <a:off x="4357686" y="2143116"/>
            <a:ext cx="358775" cy="428628"/>
          </a:xfrm>
          <a:prstGeom prst="downArrow">
            <a:avLst>
              <a:gd name="adj1" fmla="val 50000"/>
              <a:gd name="adj2" fmla="val 37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>
              <a:latin typeface="Calibri" pitchFamily="34" charset="0"/>
            </a:endParaRPr>
          </a:p>
        </p:txBody>
      </p:sp>
      <p:sp>
        <p:nvSpPr>
          <p:cNvPr id="20498" name="AutoShape 21"/>
          <p:cNvSpPr>
            <a:spLocks noChangeArrowheads="1"/>
          </p:cNvSpPr>
          <p:nvPr/>
        </p:nvSpPr>
        <p:spPr bwMode="auto">
          <a:xfrm>
            <a:off x="4286248" y="3286124"/>
            <a:ext cx="501651" cy="500065"/>
          </a:xfrm>
          <a:prstGeom prst="downArrow">
            <a:avLst>
              <a:gd name="adj1" fmla="val 34553"/>
              <a:gd name="adj2" fmla="val 31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>
              <a:latin typeface="Calibri" pitchFamily="34" charset="0"/>
            </a:endParaRPr>
          </a:p>
        </p:txBody>
      </p:sp>
      <p:sp>
        <p:nvSpPr>
          <p:cNvPr id="20499" name="AutoShape 22"/>
          <p:cNvSpPr>
            <a:spLocks noChangeArrowheads="1"/>
          </p:cNvSpPr>
          <p:nvPr/>
        </p:nvSpPr>
        <p:spPr bwMode="auto">
          <a:xfrm>
            <a:off x="4357686" y="5572140"/>
            <a:ext cx="360362" cy="428628"/>
          </a:xfrm>
          <a:prstGeom prst="downArrow">
            <a:avLst>
              <a:gd name="adj1" fmla="val 50000"/>
              <a:gd name="adj2" fmla="val 31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>
              <a:latin typeface="Calibri" pitchFamily="34" charset="0"/>
            </a:endParaRPr>
          </a:p>
        </p:txBody>
      </p:sp>
      <p:sp>
        <p:nvSpPr>
          <p:cNvPr id="20500" name="AutoShape 23"/>
          <p:cNvSpPr>
            <a:spLocks noChangeArrowheads="1"/>
          </p:cNvSpPr>
          <p:nvPr/>
        </p:nvSpPr>
        <p:spPr bwMode="auto">
          <a:xfrm>
            <a:off x="4357686" y="4429132"/>
            <a:ext cx="428628" cy="500066"/>
          </a:xfrm>
          <a:prstGeom prst="downArrow">
            <a:avLst>
              <a:gd name="adj1" fmla="val 50000"/>
              <a:gd name="adj2" fmla="val 31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SANKSI PELANGGARAN ETIK</a:t>
            </a:r>
            <a:endParaRPr lang="id-ID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643050"/>
            <a:ext cx="8858280" cy="4429156"/>
          </a:xfrm>
        </p:spPr>
        <p:txBody>
          <a:bodyPr>
            <a:normAutofit/>
          </a:bodyPr>
          <a:lstStyle/>
          <a:p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BUKAN SANKSI HUKUM</a:t>
            </a:r>
          </a:p>
          <a:p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BERUPA TEGURAN / TUNTUNAN</a:t>
            </a:r>
          </a:p>
          <a:p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SKORSING ATAU PEMECATAN DARI KEANGGOTAAN PROFESI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152</TotalTime>
  <Words>667</Words>
  <Application>Microsoft Office PowerPoint</Application>
  <PresentationFormat>On-screen Show (4:3)</PresentationFormat>
  <Paragraphs>261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Technic</vt:lpstr>
      <vt:lpstr>KODE ETIK KEDOKTERAN</vt:lpstr>
      <vt:lpstr>Slide 2</vt:lpstr>
      <vt:lpstr>PENDIDIKAN DOKTER/DOKTER SPESIALIS</vt:lpstr>
      <vt:lpstr>Slide 4</vt:lpstr>
      <vt:lpstr>ETIKA </vt:lpstr>
      <vt:lpstr>...ETIKA</vt:lpstr>
      <vt:lpstr>Slide 7</vt:lpstr>
      <vt:lpstr>Slide 8</vt:lpstr>
      <vt:lpstr>SANKSI PELANGGARAN ETIK</vt:lpstr>
      <vt:lpstr>ETHICS : A DICIPLINE DEALING WITH WHAT IS GOOD AND WHAT IS BAD</vt:lpstr>
      <vt:lpstr>PROFESI</vt:lpstr>
      <vt:lpstr>Slide 12</vt:lpstr>
      <vt:lpstr>Slide 13</vt:lpstr>
      <vt:lpstr>PROFESI KEDOKTERAN </vt:lpstr>
      <vt:lpstr>Slide 15</vt:lpstr>
      <vt:lpstr>ETIKA PROFESI KEDOKTERAN</vt:lpstr>
      <vt:lpstr>ETIKA KEDOKTERAN MENGANDUNG UNSUR:</vt:lpstr>
      <vt:lpstr>PRINSIP MORAL DAN ETIK PROFESI KEDOKTERAN</vt:lpstr>
      <vt:lpstr>NORMA ETIK KEDOKTERAN</vt:lpstr>
      <vt:lpstr>Slide 20</vt:lpstr>
      <vt:lpstr>LAFAL SUMPAH DOKTER (SK MENKES RI No:434/MENKES/SK/X/1083</vt:lpstr>
      <vt:lpstr>...LAFAL SUMPAH</vt:lpstr>
      <vt:lpstr>KODE ETIK KEDOKTERAN INDONESIA (KODEKI)</vt:lpstr>
      <vt:lpstr>KEWAJIBAN DOKTER</vt:lpstr>
      <vt:lpstr>Slide 25</vt:lpstr>
      <vt:lpstr>LARANGAN UNTUK DOKTER</vt:lpstr>
      <vt:lpstr>PELANGGARAN ETIK</vt:lpstr>
      <vt:lpstr>Slide 28</vt:lpstr>
      <vt:lpstr>PENYIMPANGAN /PELANGGARAN ETIK KEDOKTERAN YANG SERING TERJADI</vt:lpstr>
      <vt:lpstr>SANGSI PELANGGARAN ETIK KEDOKTERAN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KODE ETIK KEDOKTERAN</dc:title>
  <dc:creator>SONY</dc:creator>
  <cp:lastModifiedBy>SONY</cp:lastModifiedBy>
  <cp:revision>4</cp:revision>
  <dcterms:created xsi:type="dcterms:W3CDTF">2012-06-14T13:17:22Z</dcterms:created>
  <dcterms:modified xsi:type="dcterms:W3CDTF">2012-06-19T00:31:10Z</dcterms:modified>
</cp:coreProperties>
</file>