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7" r:id="rId2"/>
    <p:sldMasterId id="2147483729" r:id="rId3"/>
  </p:sldMasterIdLst>
  <p:notesMasterIdLst>
    <p:notesMasterId r:id="rId45"/>
  </p:notesMasterIdLst>
  <p:sldIdLst>
    <p:sldId id="256" r:id="rId4"/>
    <p:sldId id="258" r:id="rId5"/>
    <p:sldId id="261" r:id="rId6"/>
    <p:sldId id="265" r:id="rId7"/>
    <p:sldId id="305" r:id="rId8"/>
    <p:sldId id="311" r:id="rId9"/>
    <p:sldId id="313" r:id="rId10"/>
    <p:sldId id="314" r:id="rId11"/>
    <p:sldId id="320" r:id="rId12"/>
    <p:sldId id="356" r:id="rId13"/>
    <p:sldId id="323" r:id="rId14"/>
    <p:sldId id="319" r:id="rId15"/>
    <p:sldId id="318" r:id="rId16"/>
    <p:sldId id="324" r:id="rId17"/>
    <p:sldId id="326" r:id="rId18"/>
    <p:sldId id="327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28" r:id="rId33"/>
    <p:sldId id="336" r:id="rId34"/>
    <p:sldId id="330" r:id="rId35"/>
    <p:sldId id="302" r:id="rId36"/>
    <p:sldId id="340" r:id="rId37"/>
    <p:sldId id="332" r:id="rId38"/>
    <p:sldId id="329" r:id="rId39"/>
    <p:sldId id="297" r:id="rId40"/>
    <p:sldId id="339" r:id="rId41"/>
    <p:sldId id="333" r:id="rId42"/>
    <p:sldId id="334" r:id="rId43"/>
    <p:sldId id="335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B02B-DD66-4297-BE11-3CA6A8BD447E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765B-2DE2-4C47-B124-4C1B1CC5B46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B9147-FC14-4A5A-9E3F-64EFFCDFFE73}" type="slidenum">
              <a:rPr lang="en-US"/>
              <a:pPr/>
              <a:t>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7EF93-D117-4A45-B713-CA3B1B987F78}" type="slidenum">
              <a:rPr lang="en-US"/>
              <a:pPr/>
              <a:t>24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575D6-4E3C-4EE3-AC08-1880E30D608A}" type="slidenum">
              <a:rPr lang="en-US"/>
              <a:pPr/>
              <a:t>25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78B5F-AF4C-4AF2-9031-61D3FE84BC71}" type="slidenum">
              <a:rPr lang="en-US"/>
              <a:pPr/>
              <a:t>26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8555A-E639-4BF9-B918-DA839C3A2537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1C880-DFE3-4CAE-8C86-C6C44CF1833E}" type="slidenum">
              <a:rPr lang="en-US"/>
              <a:pPr/>
              <a:t>28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A193C-4624-49EB-96E8-E5636B3DDAB3}" type="slidenum">
              <a:rPr lang="en-US"/>
              <a:pPr/>
              <a:t>29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765B-2DE2-4C47-B124-4C1B1CC5B460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AEDD7-A29F-4D07-8B0E-B713F4A2A812}" type="slidenum">
              <a:rPr lang="en-US"/>
              <a:pPr/>
              <a:t>35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2D528-6C5B-46AD-9BFF-4F914D23C05C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0378-1C39-4017-B182-D1CAC4E6A82F}" type="slidenum">
              <a:rPr lang="en-US"/>
              <a:pPr/>
              <a:t>17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AE37B-C814-43DB-B440-95311DD9A4FB}" type="slidenum">
              <a:rPr lang="en-US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A628-48BF-4934-85E1-60B9B17706D3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9A854-3387-4499-8750-8A6BBA52E795}" type="slidenum">
              <a:rPr lang="en-US"/>
              <a:pPr/>
              <a:t>20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327F4-29D6-45EC-A1E9-B54F27FF8424}" type="slidenum">
              <a:rPr lang="en-US"/>
              <a:pPr/>
              <a:t>21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15BB9-3A6E-4A7F-9006-2E05EDBFE550}" type="slidenum">
              <a:rPr lang="en-US"/>
              <a:pPr/>
              <a:t>22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9AF30-919E-438E-A13A-2D14908E15BF}" type="slidenum">
              <a:rPr lang="en-US"/>
              <a:pPr/>
              <a:t>23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C4EE-B80E-43CC-A855-68CB9E174824}" type="datetimeFigureOut">
              <a:rPr lang="id-ID" smtClean="0"/>
              <a:pPr/>
              <a:t>11/02/2012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FEC9-5466-456D-9F4F-EDEB48BD67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772400" cy="1975104"/>
          </a:xfrm>
        </p:spPr>
        <p:txBody>
          <a:bodyPr/>
          <a:lstStyle/>
          <a:p>
            <a:pPr algn="ctr"/>
            <a:r>
              <a:rPr lang="id-ID" sz="4400" b="1" dirty="0" smtClean="0">
                <a:latin typeface="Times New Roman" pitchFamily="18" charset="0"/>
                <a:cs typeface="Times New Roman" pitchFamily="18" charset="0"/>
              </a:rPr>
              <a:t>IMUNOLOGI DASAR DAN IMPLIKASI KLINIS</a:t>
            </a:r>
            <a:endParaRPr lang="id-ID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1571636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ERYATI DARWIN</a:t>
            </a:r>
          </a:p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FAKULTAS KEDOKTERAN UNIVERSITAS ANDALAS</a:t>
            </a:r>
            <a:endParaRPr lang="id-ID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614" y="142852"/>
            <a:ext cx="8059476" cy="66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RESPON IMUN SPESIFIK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4714908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MEMILIKI 3 KEKHASAN: SPESIFIK, MEMORI, HETEROGEN</a:t>
            </a: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RESPON IMUN SEKUNDER</a:t>
            </a: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TERDIRI DARI 2 TIPE</a:t>
            </a:r>
          </a:p>
          <a:p>
            <a:pPr>
              <a:buNone/>
            </a:pP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	1.	 RESPON IMUN HUMORAL 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PERAN 	LIMFOSIT B</a:t>
            </a:r>
          </a:p>
          <a:p>
            <a:pPr>
              <a:buNone/>
            </a:pPr>
            <a:r>
              <a:rPr lang="id-ID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2.	RESPON IMUN SELULER  PERAN 	LIMFOSIT T</a:t>
            </a:r>
            <a:endParaRPr lang="id-ID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5498328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5" name="Picture 2" descr="Fig__1-1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1" y="1127191"/>
            <a:ext cx="9144000" cy="57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SONY\Documents\Gambar KPPIK\F 9.2.jpg"/>
          <p:cNvPicPr>
            <a:picLocks noChangeAspect="1" noChangeArrowheads="1"/>
          </p:cNvPicPr>
          <p:nvPr/>
        </p:nvPicPr>
        <p:blipFill>
          <a:blip r:embed="rId2"/>
          <a:srcRect l="3135" t="5463" r="4200" b="21575"/>
          <a:stretch>
            <a:fillRect/>
          </a:stretch>
        </p:blipFill>
        <p:spPr bwMode="auto">
          <a:xfrm>
            <a:off x="-32" y="1524823"/>
            <a:ext cx="9113671" cy="4118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/>
          </a:bodyPr>
          <a:lstStyle/>
          <a:p>
            <a:r>
              <a:rPr lang="id-ID" sz="2800" dirty="0" smtClean="0"/>
              <a:t>PROSES TERBENTUKNYA RESPON IMUN SPESIFIK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42852"/>
            <a:ext cx="8329642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RESPON IMUN HUMORAL</a:t>
            </a:r>
          </a:p>
          <a:p>
            <a:pPr>
              <a:lnSpc>
                <a:spcPct val="90000"/>
              </a:lnSpc>
              <a:defRPr/>
            </a:pPr>
            <a:r>
              <a:rPr lang="id-ID" sz="2000" b="1" dirty="0" smtClean="0">
                <a:latin typeface="Times New Roman" pitchFamily="18" charset="0"/>
              </a:rPr>
              <a:t>EKSPRESI FRAGMEN ANTIGEN BERSAMA MHC-KLAS II PADA PERMUKAAN SEL FAGOSIT BERINTERAKSI DENGAN TCR</a:t>
            </a:r>
          </a:p>
          <a:p>
            <a:pPr>
              <a:lnSpc>
                <a:spcPct val="90000"/>
              </a:lnSpc>
              <a:defRPr/>
            </a:pPr>
            <a:r>
              <a:rPr lang="id-ID" sz="2000" b="1" dirty="0" smtClean="0">
                <a:latin typeface="Times New Roman" pitchFamily="18" charset="0"/>
              </a:rPr>
              <a:t>TCR </a:t>
            </a: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IL2 AKTIFASI LIMFOSIT B</a:t>
            </a:r>
          </a:p>
          <a:p>
            <a:pPr>
              <a:lnSpc>
                <a:spcPct val="90000"/>
              </a:lnSpc>
              <a:defRPr/>
            </a:pP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TERJADI SELEKSI KLON LIMFOSIT B</a:t>
            </a:r>
          </a:p>
          <a:p>
            <a:pPr>
              <a:lnSpc>
                <a:spcPct val="90000"/>
              </a:lnSpc>
              <a:defRPr/>
            </a:pP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ANTIBODI MENGIKAT ANTIGEN  KOMPLEKS IMUN  ELIMINASI </a:t>
            </a:r>
          </a:p>
          <a:p>
            <a:pPr>
              <a:lnSpc>
                <a:spcPct val="90000"/>
              </a:lnSpc>
              <a:defRPr/>
            </a:pPr>
            <a:endParaRPr lang="id-ID" sz="2000" b="1" dirty="0" smtClean="0">
              <a:latin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RESPON IMUNSELULER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itchFamily="18" charset="0"/>
              </a:rPr>
              <a:t>MENGHANCURKAN M</a:t>
            </a:r>
            <a:r>
              <a:rPr lang="id-ID" sz="2000" b="1" dirty="0" smtClean="0">
                <a:latin typeface="Times New Roman" pitchFamily="18" charset="0"/>
              </a:rPr>
              <a:t>IKROBA</a:t>
            </a:r>
            <a:r>
              <a:rPr lang="en-US" sz="2000" b="1" dirty="0" smtClean="0">
                <a:latin typeface="Times New Roman" pitchFamily="18" charset="0"/>
              </a:rPr>
              <a:t> INTRASELULER YG TIDAK DAPAT DIJANGKAU A</a:t>
            </a:r>
            <a:r>
              <a:rPr lang="id-ID" sz="2000" b="1" dirty="0" smtClean="0">
                <a:latin typeface="Times New Roman" pitchFamily="18" charset="0"/>
              </a:rPr>
              <a:t>NTIBODI</a:t>
            </a:r>
            <a:endParaRPr lang="en-US" sz="2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AKTIVASI SEL T</a:t>
            </a: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h MELALUI PENGENALAN FRAGMEN ANTIGEN OLEH MHC-KLAS II</a:t>
            </a: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	</a:t>
            </a:r>
            <a:endParaRPr lang="id-ID" sz="2000" b="1" dirty="0" smtClean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LIMFOSIT MEMPRODUKSI LIMFOKIN  MENGHANCURKAN MIKROBA</a:t>
            </a:r>
            <a:endParaRPr lang="en-US" sz="2000" b="1" dirty="0" smtClean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AKTIVASI</a:t>
            </a: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	SUBPOPULASI </a:t>
            </a:r>
            <a:r>
              <a:rPr lang="en-US" sz="2000" b="1" dirty="0" err="1" smtClean="0">
                <a:latin typeface="Times New Roman" pitchFamily="18" charset="0"/>
                <a:sym typeface="Wingdings" pitchFamily="2" charset="2"/>
              </a:rPr>
              <a:t>Tc</a:t>
            </a: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id-ID" sz="2000" b="1" dirty="0" smtClean="0">
                <a:latin typeface="Times New Roman" pitchFamily="18" charset="0"/>
                <a:sym typeface="Wingdings" pitchFamily="2" charset="2"/>
              </a:rPr>
              <a:t> MELALUI PENGENALAN FRAGMEN ANTIGEN OLEH </a:t>
            </a: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MHC KLS 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		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-Scanned-08"/>
          <p:cNvPicPr>
            <a:picLocks noChangeAspect="1" noChangeArrowheads="1"/>
          </p:cNvPicPr>
          <p:nvPr/>
        </p:nvPicPr>
        <p:blipFill>
          <a:blip r:embed="rId3">
            <a:lum bright="-36000" contrast="60000"/>
          </a:blip>
          <a:srcRect/>
          <a:stretch>
            <a:fillRect/>
          </a:stretch>
        </p:blipFill>
        <p:spPr bwMode="auto">
          <a:xfrm>
            <a:off x="6553232" y="0"/>
            <a:ext cx="2519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Untitled-Scanned-09"/>
          <p:cNvPicPr>
            <a:picLocks noChangeAspect="1" noChangeArrowheads="1"/>
          </p:cNvPicPr>
          <p:nvPr/>
        </p:nvPicPr>
        <p:blipFill>
          <a:blip r:embed="rId4">
            <a:lum bright="-48000" contrast="72000"/>
          </a:blip>
          <a:srcRect/>
          <a:stretch>
            <a:fillRect/>
          </a:stretch>
        </p:blipFill>
        <p:spPr bwMode="auto">
          <a:xfrm>
            <a:off x="-32" y="0"/>
            <a:ext cx="2701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64" y="1844675"/>
            <a:ext cx="3214710" cy="30130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1800" b="1" dirty="0" smtClean="0">
                <a:latin typeface="Times New Roman" pitchFamily="18" charset="0"/>
              </a:rPr>
              <a:t>RESPON IMUN </a:t>
            </a:r>
            <a:r>
              <a:rPr lang="en-US" sz="1800" b="1" dirty="0" smtClean="0">
                <a:latin typeface="Times New Roman" pitchFamily="18" charset="0"/>
              </a:rPr>
              <a:t> HUMORAL</a:t>
            </a:r>
            <a:br>
              <a:rPr lang="en-US" sz="1800" b="1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</a:rPr>
            </a:br>
            <a:r>
              <a:rPr lang="id-ID" sz="1800" b="1" dirty="0" smtClean="0">
                <a:latin typeface="Times New Roman" pitchFamily="18" charset="0"/>
              </a:rPr>
              <a:t>RESPON  IMUN  </a:t>
            </a:r>
            <a:r>
              <a:rPr lang="en-US" sz="1800" b="1" dirty="0" smtClean="0">
                <a:latin typeface="Times New Roman" pitchFamily="18" charset="0"/>
              </a:rPr>
              <a:t>SELULER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10667013">
            <a:off x="4140200" y="2205038"/>
            <a:ext cx="504825" cy="792162"/>
          </a:xfrm>
          <a:custGeom>
            <a:avLst/>
            <a:gdLst>
              <a:gd name="T0" fmla="*/ 353518 w 21600"/>
              <a:gd name="T1" fmla="*/ 0 h 21600"/>
              <a:gd name="T2" fmla="*/ 353518 w 21600"/>
              <a:gd name="T3" fmla="*/ 445885 h 21600"/>
              <a:gd name="T4" fmla="*/ 75654 w 21600"/>
              <a:gd name="T5" fmla="*/ 792162 h 21600"/>
              <a:gd name="T6" fmla="*/ 504825 w 21600"/>
              <a:gd name="T7" fmla="*/ 22294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572000" y="3284538"/>
            <a:ext cx="576263" cy="792162"/>
          </a:xfrm>
          <a:custGeom>
            <a:avLst/>
            <a:gdLst>
              <a:gd name="T0" fmla="*/ 403544 w 21600"/>
              <a:gd name="T1" fmla="*/ 0 h 21600"/>
              <a:gd name="T2" fmla="*/ 403544 w 21600"/>
              <a:gd name="T3" fmla="*/ 445885 h 21600"/>
              <a:gd name="T4" fmla="*/ 86359 w 21600"/>
              <a:gd name="T5" fmla="*/ 792162 h 21600"/>
              <a:gd name="T6" fmla="*/ 576263 w 21600"/>
              <a:gd name="T7" fmla="*/ 22294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IMPLIKASI KLINIS IMUNOLOGI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INFLAMASI </a:t>
            </a:r>
          </a:p>
          <a:p>
            <a:pPr marL="582930" indent="-514350"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PERTAHANAN TERHADAP INFEKSI</a:t>
            </a:r>
          </a:p>
          <a:p>
            <a:pPr marL="582930" indent="-514350"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KEGAGALAN MEKANISME PERTAHANAN</a:t>
            </a:r>
          </a:p>
          <a:p>
            <a:pPr marL="582930" indent="-514350"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RESPON IMUN TANPA INFEKSI</a:t>
            </a:r>
          </a:p>
          <a:p>
            <a:pPr marL="582930" indent="-514350"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DIAGNOSIS DAN TERAPI</a:t>
            </a:r>
          </a:p>
          <a:p>
            <a:pPr marL="582930" indent="-514350"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37588" cy="822325"/>
          </a:xfrm>
        </p:spPr>
        <p:txBody>
          <a:bodyPr/>
          <a:lstStyle/>
          <a:p>
            <a:r>
              <a:rPr lang="en-US" sz="2400" b="1" dirty="0">
                <a:effectLst/>
                <a:latin typeface="Times New Roman" pitchFamily="18" charset="0"/>
              </a:rPr>
              <a:t>HUBUNGAN MIKROORGANISME (PARASIT) - HOSPES</a:t>
            </a:r>
            <a:br>
              <a:rPr lang="en-US" sz="2400" b="1" dirty="0">
                <a:effectLst/>
                <a:latin typeface="Times New Roman" pitchFamily="18" charset="0"/>
              </a:rPr>
            </a:br>
            <a:endParaRPr lang="en-US" sz="2400" b="1" dirty="0">
              <a:effectLst/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10588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effectLst/>
                <a:latin typeface="Times New Roman" pitchFamily="18" charset="0"/>
              </a:rPr>
              <a:t>SIFAT M.O YANG MENGINFEKSI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1. INFEKSI  </a:t>
            </a:r>
            <a:r>
              <a:rPr lang="en-US" sz="1600" b="1" dirty="0">
                <a:effectLst/>
                <a:latin typeface="Times New Roman" pitchFamily="18" charset="0"/>
                <a:sym typeface="Wingdings" pitchFamily="2" charset="2"/>
              </a:rPr>
              <a:t> PENYAKIT INFEKSI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  <a:sym typeface="Wingdings" pitchFamily="2" charset="2"/>
              </a:rPr>
              <a:t>	2. PATOGENITAS / VIRULENSI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  <a:sym typeface="Wingdings" pitchFamily="2" charset="2"/>
              </a:rPr>
              <a:t>	3. KEMAMPUAN MENULAR</a:t>
            </a:r>
            <a:endParaRPr lang="en-US" sz="16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4. CARA INFEKSI          : 	- EKSTRASELULER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			- INTRASELULER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5. MEKANISME INFEKSIUS          : 	- PERLEKATAN PD PERMUKAAN EPITEL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				- PENETRASI &amp; INVESI JARINGAN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				- PRODUKSI TOKSIN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				- KEMAMPUAN PERUBAHAN GENETIK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effectLst/>
                <a:latin typeface="Times New Roman" pitchFamily="18" charset="0"/>
              </a:rPr>
              <a:t>RESPON HOSPES THD AGEN INFEKSI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1. UMUR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2. NUTRISI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3. PSIKOLOGIS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effectLst/>
                <a:latin typeface="Times New Roman" pitchFamily="18" charset="0"/>
              </a:rPr>
              <a:t>	4. KEHAMILAN</a:t>
            </a:r>
          </a:p>
          <a:p>
            <a:pPr>
              <a:lnSpc>
                <a:spcPct val="90000"/>
              </a:lnSpc>
            </a:pPr>
            <a:endParaRPr lang="en-US" sz="1600" b="1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685800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</a:rPr>
              <a:t>AGEN INFEKSIUS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227513"/>
          </a:xfrm>
        </p:spPr>
        <p:txBody>
          <a:bodyPr/>
          <a:lstStyle/>
          <a:p>
            <a:r>
              <a:rPr lang="en-US" sz="2000" b="1" dirty="0">
                <a:latin typeface="Times New Roman" pitchFamily="18" charset="0"/>
              </a:rPr>
              <a:t>MIKROORGANISME: KOLONISASI DALAM TUBUH HOSPES DISEBUT INFEKSI		PENYAKIT INFEKSI  +/-</a:t>
            </a:r>
          </a:p>
          <a:p>
            <a:r>
              <a:rPr lang="en-US" sz="2000" b="1" dirty="0">
                <a:latin typeface="Times New Roman" pitchFamily="18" charset="0"/>
              </a:rPr>
              <a:t>MIKROBA:      - NONPATOGENIK (BILA MENIMBULKAN INFEKSI: 				     OPORTUNISTIK)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			    - PATOGENIK/VIRULEN</a:t>
            </a:r>
          </a:p>
          <a:p>
            <a:r>
              <a:rPr lang="en-US" sz="2000" b="1" dirty="0">
                <a:latin typeface="Times New Roman" pitchFamily="18" charset="0"/>
              </a:rPr>
              <a:t>TERDIRI DARI : - BAKTERI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			         - VIRUS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			         - JAMUR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			         - PROTOZOA	</a:t>
            </a:r>
            <a:r>
              <a:rPr lang="en-US" sz="2400" b="1" dirty="0">
                <a:latin typeface="Times New Roman" pitchFamily="18" charset="0"/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			</a:t>
            </a:r>
          </a:p>
          <a:p>
            <a:pPr marL="1370013" lvl="3" indent="1588">
              <a:buFontTx/>
              <a:buNone/>
            </a:pPr>
            <a:r>
              <a:rPr lang="en-US" sz="1600" b="1" dirty="0">
                <a:latin typeface="Times New Roman" pitchFamily="18" charset="0"/>
              </a:rPr>
              <a:t>	</a:t>
            </a:r>
            <a:endParaRPr lang="en-US" sz="2400" b="1" dirty="0">
              <a:latin typeface="Times New Roman" pitchFamily="18" charset="0"/>
            </a:endParaRPr>
          </a:p>
          <a:p>
            <a:pPr marL="1370013" lvl="3" indent="1588">
              <a:buFontTx/>
              <a:buNone/>
            </a:pP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7526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titled-Scanned-14"/>
          <p:cNvPicPr>
            <a:picLocks noChangeAspect="1" noChangeArrowheads="1"/>
          </p:cNvPicPr>
          <p:nvPr/>
        </p:nvPicPr>
        <p:blipFill>
          <a:blip r:embed="rId3">
            <a:lum bright="-36000" contrast="60000"/>
          </a:blip>
          <a:srcRect/>
          <a:stretch>
            <a:fillRect/>
          </a:stretch>
        </p:blipFill>
        <p:spPr bwMode="auto">
          <a:xfrm>
            <a:off x="457200" y="0"/>
            <a:ext cx="8305800" cy="683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72400" cy="1143000"/>
          </a:xfrm>
        </p:spPr>
        <p:txBody>
          <a:bodyPr/>
          <a:lstStyle/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PENDAHULUAN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948254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IMUNOLOGI: ILMU YANG MEMPELAJARI HAL-HAL YANG BERKAITAN DENGAN DENGAN SISTIM PERTAHANAN TUBUH </a:t>
            </a: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ABAD XV: PENELITIAN RESPON TUBUH TERHADAP PENYAKIT INFEKSI 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MUNOLOGI MRPK CABANG MIKROBIOLOGI </a:t>
            </a: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DASAR : INOKULASI ANTIGEN MIKROBA</a:t>
            </a: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SAAT INI: PERAN BERBAGAI BIDANG ILMU DALAM PERKEMBANGAN IMUNOLOGI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titled-Scanned-13"/>
          <p:cNvPicPr>
            <a:picLocks noChangeAspect="1" noChangeArrowheads="1"/>
          </p:cNvPicPr>
          <p:nvPr/>
        </p:nvPicPr>
        <p:blipFill>
          <a:blip r:embed="rId3">
            <a:lum bright="-54000" contrast="78000"/>
          </a:blip>
          <a:srcRect/>
          <a:stretch>
            <a:fillRect/>
          </a:stretch>
        </p:blipFill>
        <p:spPr bwMode="auto">
          <a:xfrm>
            <a:off x="0" y="1484313"/>
            <a:ext cx="9144000" cy="388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37588" cy="457200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</a:rPr>
              <a:t>PATOGENESIS INFEKSI BAKTERI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25621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1.	KERUSAKAN PERMUKAAN EPITEL </a:t>
            </a: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 PENETRASI  PROLIVERASI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2.	LPS M.O MENGAKTIVASI KOMPLEMEN / CRP 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		  - LISIS BAKTERI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	 - AKTIVASI SEL MAST  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	 - OPSONISASI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		 - KEMOTAKSIS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3.	DEGRANULASI SEL MAST </a:t>
            </a: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 PERM.CAP	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4.	AKTIVASI MOL.ADESI  MARGINASI SEL INFLAMASI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5.	PRODUK BAKTERI (MLP) + COMPLEMEN C5a  KEMOTAKSIS  MENARIK NETROFIL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6.	FAGOSIT BAKTERI YANG SUDAH DIOPSONISASI  OLEH NETROFIL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7.	ANTIGEN BAKTERI DIPROSES  LIMFONODUS TERDEKAT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8.	APC DI LIMFONODUS MENARIK DAN MENGAKTIVASI SEL </a:t>
            </a:r>
            <a:r>
              <a:rPr lang="en-US" sz="1800" b="1" dirty="0" err="1">
                <a:effectLst/>
                <a:latin typeface="Times New Roman" pitchFamily="18" charset="0"/>
                <a:sym typeface="Wingdings" pitchFamily="2" charset="2"/>
              </a:rPr>
              <a:t>Th</a:t>
            </a: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 DAN B PRODUKSI </a:t>
            </a:r>
            <a:r>
              <a:rPr lang="en-US" sz="1800" b="1" dirty="0" err="1">
                <a:effectLst/>
                <a:latin typeface="Times New Roman" pitchFamily="18" charset="0"/>
                <a:sym typeface="Wingdings" pitchFamily="2" charset="2"/>
              </a:rPr>
              <a:t>Ab</a:t>
            </a: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 SPESIFIK (</a:t>
            </a:r>
            <a:r>
              <a:rPr lang="en-US" sz="1800" b="1" dirty="0" err="1">
                <a:effectLst/>
                <a:latin typeface="Times New Roman" pitchFamily="18" charset="0"/>
                <a:sym typeface="Wingdings" pitchFamily="2" charset="2"/>
              </a:rPr>
              <a:t>IgM</a:t>
            </a: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9.	</a:t>
            </a:r>
            <a:r>
              <a:rPr lang="en-US" sz="1800" b="1" dirty="0" err="1">
                <a:effectLst/>
                <a:latin typeface="Times New Roman" pitchFamily="18" charset="0"/>
                <a:sym typeface="Wingdings" pitchFamily="2" charset="2"/>
              </a:rPr>
              <a:t>IgM</a:t>
            </a: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 POTENSIAL UTK AKTIVASI COMPLEMEN DAN OPSONIN  FAGOSIT BAKTERI YANG DIOPSONISASI &amp; LISIS OLEH COMPLEMENT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10.	RESOLUSI INFEKSI BAKTERI  PROTEKSI OLEH SEL MEMORI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>
                <a:effectLst/>
                <a:latin typeface="Times New Roman" pitchFamily="18" charset="0"/>
                <a:sym typeface="Wingdings" pitchFamily="2" charset="2"/>
              </a:rPr>
              <a:t>11.	SISA BAKTERI DIELIMINASI OLEH NETROFIL DAN KOMPLEKS IMUN OLEH ANTIBODI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	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4419600" y="2971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imary bacterial infection"/>
          <p:cNvPicPr>
            <a:picLocks noChangeAspect="1" noChangeArrowheads="1"/>
          </p:cNvPicPr>
          <p:nvPr/>
        </p:nvPicPr>
        <p:blipFill>
          <a:blip r:embed="rId3">
            <a:lum bright="-60000" contrast="84000"/>
          </a:blip>
          <a:srcRect/>
          <a:stretch>
            <a:fillRect/>
          </a:stretch>
        </p:blipFill>
        <p:spPr bwMode="auto">
          <a:xfrm>
            <a:off x="838200" y="19050"/>
            <a:ext cx="7543800" cy="68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br The Imune response "/>
          <p:cNvPicPr>
            <a:picLocks noChangeAspect="1" noChangeArrowheads="1"/>
          </p:cNvPicPr>
          <p:nvPr/>
        </p:nvPicPr>
        <p:blipFill>
          <a:blip r:embed="rId3">
            <a:lum bright="-42000" contrast="54000"/>
          </a:blip>
          <a:srcRect/>
          <a:stretch>
            <a:fillRect/>
          </a:stretch>
        </p:blipFill>
        <p:spPr bwMode="auto">
          <a:xfrm>
            <a:off x="609600" y="0"/>
            <a:ext cx="79248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titled-Scanned-09"/>
          <p:cNvPicPr>
            <a:picLocks noChangeAspect="1" noChangeArrowheads="1"/>
          </p:cNvPicPr>
          <p:nvPr/>
        </p:nvPicPr>
        <p:blipFill>
          <a:blip r:embed="rId3">
            <a:lum bright="-42000" contrast="54000"/>
          </a:blip>
          <a:srcRect/>
          <a:stretch>
            <a:fillRect/>
          </a:stretch>
        </p:blipFill>
        <p:spPr bwMode="auto">
          <a:xfrm>
            <a:off x="457200" y="55563"/>
            <a:ext cx="8305800" cy="680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7588" cy="457200"/>
          </a:xfrm>
        </p:spPr>
        <p:txBody>
          <a:bodyPr/>
          <a:lstStyle/>
          <a:p>
            <a:r>
              <a:rPr lang="en-US" sz="2400" b="1">
                <a:latin typeface="Times New Roman" pitchFamily="18" charset="0"/>
              </a:rPr>
              <a:t>PATOGENESIS INFEKSI VIRUS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</a:rPr>
              <a:t>a.	VIRUS MENGINFEKSI SEL EPITEL, REPLIKASI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</a:rPr>
              <a:t>b.	AKTIVASI SITOKIN DAN GEN RESEPTOR SITOKIN (IFN-</a:t>
            </a:r>
            <a:r>
              <a:rPr lang="en-US" sz="14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1400" b="1" dirty="0">
                <a:latin typeface="Times New Roman" pitchFamily="18" charset="0"/>
              </a:rPr>
              <a:t>) </a:t>
            </a: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 						- MENGHAMBAT REPLIKASI VIRUS  						- MENINGKATKAN MOL.MHC KLAS 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sym typeface="Wingdings" pitchFamily="2" charset="2"/>
              </a:rPr>
              <a:t>c.	SEL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†, SITOKIN LOKAL MENGAKTIVASI MAKROFAG DAN APC (SEL DENDRIT/ LANGERHANS)  FAGOSIT, TRANSPORT ANTIGEN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d.	SITOKIN (IL-1, TNF- </a:t>
            </a:r>
            <a:r>
              <a:rPr lang="en-US" sz="1400" b="1" dirty="0">
                <a:latin typeface="Times New Roman" pitchFamily="18" charset="0"/>
                <a:sym typeface="Symbol" pitchFamily="18" charset="2"/>
              </a:rPr>
              <a:t>)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:MENINGKATKAN MOLEKUL ADESI (ICAM-1), KEMOKIN, MASUK DARAH EFEK SISTEMIK (DEMAM, ARTRALGIA, MIALGIA)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e.	APC MASUK LIMFONODUS (GC)MOL. ADESI HEV       , REKRUITMEN LIMFOSIT              LIMFADENITIS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f.	SEL DENDRIT &amp; APC PD GC DIKELILINGI OLEH SEL Th2MHC KLAS II Th2 MENGAKTIVASI SEL B- RESPON PRIMER: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IgM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209800" lvl="4" indent="-381000">
              <a:lnSpc>
                <a:spcPct val="90000"/>
              </a:lnSpc>
            </a:pPr>
            <a:r>
              <a:rPr lang="en-US" sz="1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- 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RESPON SEKUNDER :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IgG</a:t>
            </a:r>
            <a:endParaRPr lang="en-US" sz="1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g.	SEL Th1 MEREKRUT DAN AKTIVASI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Tc</a:t>
            </a:r>
            <a:endParaRPr lang="en-US" sz="1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h.	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&amp;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MASUK ALIRAN DARAH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	SITOKIN EPITEL MENGAKTIVASI SEL NK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j.	SEL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MEMBUNUH SEL YG TERINFEKSI VIRUS. Th1 DAN Th2 MENGATUR RESPON IMUN THD VIRUS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k.	ELIMINASI PROTEIN VIRUS YANG DISEKRESI SEL  OLEH ANTIBODI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l.	SESUDAH RESOLUSI VIRUS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SEL T DAN B MEMORI SPESIFIK THD VIRUS BERADA PADA LIMFONODUS, LIEN &amp;SS TL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SEL PLASMA PD SIRKULASI, UTK PROTEKSI DAN NETRALISASI	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571500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apter 8 PRIMARY VIRAL INFECTION"/>
          <p:cNvPicPr>
            <a:picLocks noChangeAspect="1" noChangeArrowheads="1"/>
          </p:cNvPicPr>
          <p:nvPr/>
        </p:nvPicPr>
        <p:blipFill>
          <a:blip r:embed="rId3">
            <a:lum bright="-60000" contrast="72000"/>
          </a:blip>
          <a:srcRect/>
          <a:stretch>
            <a:fillRect/>
          </a:stretch>
        </p:blipFill>
        <p:spPr bwMode="auto">
          <a:xfrm>
            <a:off x="304800" y="-15875"/>
            <a:ext cx="8534400" cy="683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-Scanned-08"/>
          <p:cNvPicPr>
            <a:picLocks noChangeAspect="1" noChangeArrowheads="1"/>
          </p:cNvPicPr>
          <p:nvPr/>
        </p:nvPicPr>
        <p:blipFill>
          <a:blip r:embed="rId3">
            <a:lum bright="-42000" contrast="60000"/>
          </a:blip>
          <a:srcRect/>
          <a:stretch>
            <a:fillRect/>
          </a:stretch>
        </p:blipFill>
        <p:spPr bwMode="auto">
          <a:xfrm>
            <a:off x="838200" y="-50800"/>
            <a:ext cx="7391400" cy="688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br 6"/>
          <p:cNvPicPr>
            <a:picLocks noChangeAspect="1" noChangeArrowheads="1"/>
          </p:cNvPicPr>
          <p:nvPr/>
        </p:nvPicPr>
        <p:blipFill>
          <a:blip r:embed="rId3">
            <a:lum bright="-48000" contrast="66000"/>
          </a:blip>
          <a:srcRect/>
          <a:stretch>
            <a:fillRect/>
          </a:stretch>
        </p:blipFill>
        <p:spPr bwMode="auto">
          <a:xfrm>
            <a:off x="2239963" y="0"/>
            <a:ext cx="4832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627313" y="4221163"/>
            <a:ext cx="2433637" cy="11953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77"/>
                <a:gd name="adj2" fmla="val 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SEKIAN</a:t>
            </a:r>
          </a:p>
        </p:txBody>
      </p:sp>
      <p:pic>
        <p:nvPicPr>
          <p:cNvPr id="30723" name="Picture 3" descr="hm0036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52513"/>
            <a:ext cx="3455987" cy="346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7588" cy="1676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FUNGSI </a:t>
            </a:r>
            <a:r>
              <a:rPr lang="en-US" sz="2400" b="1" dirty="0" smtClean="0">
                <a:latin typeface="Times New Roman" pitchFamily="18" charset="0"/>
              </a:rPr>
              <a:t>SIST</a:t>
            </a:r>
            <a:r>
              <a:rPr lang="id-ID" sz="2400" b="1" dirty="0" smtClean="0">
                <a:latin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</a:rPr>
              <a:t>M </a:t>
            </a:r>
            <a:r>
              <a:rPr lang="en-US" sz="2400" b="1" dirty="0">
                <a:latin typeface="Times New Roman" pitchFamily="18" charset="0"/>
              </a:rPr>
              <a:t>IMUN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</a:rPr>
            </a:br>
            <a:endParaRPr lang="en-US" sz="2400" b="1" dirty="0">
              <a:latin typeface="Times New Roman" pitchFamily="18" charset="0"/>
            </a:endParaRPr>
          </a:p>
        </p:txBody>
      </p:sp>
      <p:graphicFrame>
        <p:nvGraphicFramePr>
          <p:cNvPr id="36902" name="Group 38"/>
          <p:cNvGraphicFramePr>
            <a:graphicFrameLocks noGrp="1"/>
          </p:cNvGraphicFramePr>
          <p:nvPr/>
        </p:nvGraphicFramePr>
        <p:xfrm>
          <a:off x="357158" y="2214553"/>
          <a:ext cx="8786842" cy="3429026"/>
        </p:xfrm>
        <a:graphic>
          <a:graphicData uri="http://schemas.openxmlformats.org/drawingml/2006/table">
            <a:tbl>
              <a:tblPr/>
              <a:tblGrid>
                <a:gridCol w="2053592"/>
                <a:gridCol w="3612924"/>
                <a:gridCol w="3120326"/>
              </a:tblGrid>
              <a:tr h="836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SIFAT RANGSANGAN IMUNOLOGIK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PENYIMPANGAN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PERTAHANAN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(DEFENSE MECH.)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HIPERSENSITIVITAS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DEFISIENSI IMUN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HOMEOSTASIS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ENDOGEN ATAU EKSOGEN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AUTOIMUNITAS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PENGAWASAN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(SURVEILANCE)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ENDOGEN ATAU EKSOGEN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KEGANASAN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PENYIMPANGAN RESPON INFLAMASI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229600" cy="4502960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RESPON INFLAMASI MENYIMPANG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KELUHAN  KLINIS LEBIH BERAT</a:t>
            </a: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PENGENDALIAN REGULASI GAGAL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PROSES PENYEMBUHAN LUKA TIDAK BERHASIL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INFLAMASI KRONIS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SEL INFLAMASI YANG MENETAP :</a:t>
            </a:r>
          </a:p>
          <a:p>
            <a:pPr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	MEDIATOR MENYEBABKAN GANGGUAN 	FUNGSI ORGAN</a:t>
            </a:r>
          </a:p>
          <a:p>
            <a:pPr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	JARINGAN PARUT FIBROSIS MENYEBABKAN 	SIROSIS ATAU MENGGANTIKAN MIOKARD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SONY\Documents\Gambar KPPIK\F 7.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30" t="2975" r="1822" b="3064"/>
          <a:stretch>
            <a:fillRect/>
          </a:stretch>
        </p:blipFill>
        <p:spPr bwMode="auto">
          <a:xfrm>
            <a:off x="1931917" y="0"/>
            <a:ext cx="5068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PERTAHANAN TERHADAP INFEKSI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8286808" cy="464347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KEMAMPUAN MIKROORGANISME MUNTUK MENGHINDAR DARI PEMUSNAHAN SISTIM IMUN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-	MENGHINDARI  FAGOSITOSIS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-	MENGELUARKAN  EKSOTOKSIN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-	HIDUP DAN BERKEMBANG INTRASEL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3730" name="Picture 2" descr="C:\Users\SONY\Documents\Gambar KPPIK\F 7.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32" t="3159" r="3220" b="28090"/>
          <a:stretch>
            <a:fillRect/>
          </a:stretch>
        </p:blipFill>
        <p:spPr bwMode="auto">
          <a:xfrm>
            <a:off x="0" y="73803"/>
            <a:ext cx="9144000" cy="659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Gambar KPPIK\F 9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 l="3421" t="4857" r="35179" b="6937"/>
          <a:stretch>
            <a:fillRect/>
          </a:stretch>
        </p:blipFill>
        <p:spPr bwMode="auto">
          <a:xfrm>
            <a:off x="500066" y="19683"/>
            <a:ext cx="8001024" cy="675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>
                <a:latin typeface="Times New Roman" pitchFamily="18" charset="0"/>
              </a:rPr>
              <a:t>KEGAGALAN MEKANISME PERTAHANAN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7171" name="Picture 3" descr="Untitled-Scanned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5138"/>
            <a:ext cx="9144000" cy="422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785794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RESPON IMUN TANPA INFEKSI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 descr="C:\Users\SONY\Documents\Gambar KPPIK\F 11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56" t="2566" r="6238" b="38423"/>
          <a:stretch>
            <a:fillRect/>
          </a:stretch>
        </p:blipFill>
        <p:spPr bwMode="auto">
          <a:xfrm>
            <a:off x="0" y="1000108"/>
            <a:ext cx="9144000" cy="2357454"/>
          </a:xfrm>
          <a:prstGeom prst="rect">
            <a:avLst/>
          </a:prstGeom>
          <a:noFill/>
        </p:spPr>
      </p:pic>
      <p:pic>
        <p:nvPicPr>
          <p:cNvPr id="99331" name="Picture 3" descr="C:\Users\SONY\Documents\Gambar KPPIK\F 11.37.jpg"/>
          <p:cNvPicPr>
            <a:picLocks noChangeAspect="1" noChangeArrowheads="1"/>
          </p:cNvPicPr>
          <p:nvPr/>
        </p:nvPicPr>
        <p:blipFill>
          <a:blip r:embed="rId3"/>
          <a:srcRect l="3121" t="6547" r="6374" b="28935"/>
          <a:stretch>
            <a:fillRect/>
          </a:stretch>
        </p:blipFill>
        <p:spPr bwMode="auto">
          <a:xfrm>
            <a:off x="0" y="3964966"/>
            <a:ext cx="9144000" cy="3107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291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ALERGI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3571877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REJEKSI TRANSPLANTASI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mbar 21"/>
          <p:cNvPicPr>
            <a:picLocks noChangeAspect="1" noChangeArrowheads="1"/>
          </p:cNvPicPr>
          <p:nvPr/>
        </p:nvPicPr>
        <p:blipFill>
          <a:blip r:embed="rId3"/>
          <a:srcRect l="1562" t="3125" r="1246"/>
          <a:stretch>
            <a:fillRect/>
          </a:stretch>
        </p:blipFill>
        <p:spPr bwMode="auto">
          <a:xfrm>
            <a:off x="1857356" y="129114"/>
            <a:ext cx="5572164" cy="67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307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AUTOIMUN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oriais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35785"/>
            <a:ext cx="8429652" cy="632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7141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INFLAMASI PADA KULIT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id-ID" dirty="0" smtClean="0"/>
              <a:t>MANIPULASI RESPON IMUN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8662" y="1428736"/>
            <a:ext cx="7758138" cy="4926824"/>
          </a:xfrm>
        </p:spPr>
        <p:txBody>
          <a:bodyPr>
            <a:normAutofit fontScale="85000" lnSpcReduction="10000"/>
          </a:bodyPr>
          <a:lstStyle/>
          <a:p>
            <a:r>
              <a:rPr lang="id-ID" b="1" dirty="0" smtClean="0"/>
              <a:t>DIAGNOSTIK</a:t>
            </a:r>
          </a:p>
          <a:p>
            <a:r>
              <a:rPr lang="id-ID" b="1" dirty="0" smtClean="0"/>
              <a:t>UNTUK MENGONTROL RSPON IMUN YANG TIDAK DIKEHENDAKI</a:t>
            </a:r>
          </a:p>
          <a:p>
            <a:pPr lvl="1"/>
            <a:r>
              <a:rPr lang="id-ID" b="1" dirty="0" smtClean="0"/>
              <a:t>AUTOIMUN</a:t>
            </a:r>
          </a:p>
          <a:p>
            <a:pPr lvl="1"/>
            <a:r>
              <a:rPr lang="id-ID" b="1" dirty="0" smtClean="0"/>
              <a:t>ALERGI</a:t>
            </a:r>
          </a:p>
          <a:p>
            <a:pPr lvl="1"/>
            <a:r>
              <a:rPr lang="id-ID" b="1" dirty="0" smtClean="0"/>
              <a:t>PENOLAKAN TRANSPLANTISI</a:t>
            </a:r>
          </a:p>
          <a:p>
            <a:pPr lvl="1"/>
            <a:r>
              <a:rPr lang="id-ID" b="1" dirty="0" smtClean="0"/>
              <a:t>PERTUMBUHAN TUMOR</a:t>
            </a:r>
          </a:p>
          <a:p>
            <a:pPr lvl="1"/>
            <a:endParaRPr lang="id-ID" b="1" dirty="0" smtClean="0"/>
          </a:p>
          <a:p>
            <a:pPr lvl="1"/>
            <a:endParaRPr lang="id-ID" b="1" dirty="0" smtClean="0"/>
          </a:p>
          <a:p>
            <a:pPr lvl="1"/>
            <a:r>
              <a:rPr lang="id-ID" b="1" dirty="0" smtClean="0"/>
              <a:t>OBAT-OBATAN IMUNOSUPRESIF</a:t>
            </a:r>
          </a:p>
          <a:p>
            <a:pPr lvl="1"/>
            <a:r>
              <a:rPr lang="id-ID" b="1" dirty="0" smtClean="0"/>
              <a:t>AGEN BIOLOGI  :  - SITOKIN</a:t>
            </a:r>
          </a:p>
          <a:p>
            <a:pPr lvl="2">
              <a:buNone/>
            </a:pPr>
            <a:r>
              <a:rPr lang="id-ID" b="1" dirty="0" smtClean="0"/>
              <a:t>			      - MONOKLONAL ANTIBODI	</a:t>
            </a:r>
            <a:r>
              <a:rPr lang="id-ID" dirty="0" smtClean="0"/>
              <a:t>	</a:t>
            </a:r>
          </a:p>
          <a:p>
            <a:pPr lvl="1">
              <a:buNone/>
            </a:pPr>
            <a:r>
              <a:rPr lang="id-ID" dirty="0" smtClean="0"/>
              <a:t>	</a:t>
            </a:r>
            <a:endParaRPr lang="id-ID" dirty="0"/>
          </a:p>
        </p:txBody>
      </p:sp>
      <p:sp>
        <p:nvSpPr>
          <p:cNvPr id="5" name="Down Arrow 4"/>
          <p:cNvSpPr/>
          <p:nvPr/>
        </p:nvSpPr>
        <p:spPr>
          <a:xfrm>
            <a:off x="4071934" y="4143380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9144000" cy="908050"/>
          </a:xfrm>
        </p:spPr>
        <p:txBody>
          <a:bodyPr/>
          <a:lstStyle/>
          <a:p>
            <a:pPr algn="ctr"/>
            <a:r>
              <a:rPr lang="en-US" sz="2800" b="1" dirty="0">
                <a:effectLst/>
                <a:latin typeface="Times New Roman" pitchFamily="18" charset="0"/>
              </a:rPr>
              <a:t>FAKTOR-FAKTOR YANG </a:t>
            </a:r>
            <a:r>
              <a:rPr lang="en-US" sz="2800" b="1" dirty="0" smtClean="0">
                <a:effectLst/>
                <a:latin typeface="Times New Roman" pitchFamily="18" charset="0"/>
              </a:rPr>
              <a:t>MEMPENGARUHI</a:t>
            </a:r>
            <a:r>
              <a:rPr lang="id-ID" sz="2800" b="1" dirty="0" smtClean="0">
                <a:effectLst/>
                <a:latin typeface="Times New Roman" pitchFamily="18" charset="0"/>
              </a:rPr>
              <a:t> </a:t>
            </a:r>
            <a:br>
              <a:rPr lang="id-ID" sz="2800" b="1" dirty="0" smtClean="0">
                <a:effectLst/>
                <a:latin typeface="Times New Roman" pitchFamily="18" charset="0"/>
              </a:rPr>
            </a:br>
            <a:r>
              <a:rPr lang="en-US" sz="2800" b="1" dirty="0" smtClean="0">
                <a:effectLst/>
                <a:latin typeface="Times New Roman" pitchFamily="18" charset="0"/>
              </a:rPr>
              <a:t>SISTIM </a:t>
            </a:r>
            <a:r>
              <a:rPr lang="en-US" sz="2800" b="1" dirty="0">
                <a:effectLst/>
                <a:latin typeface="Times New Roman" pitchFamily="18" charset="0"/>
              </a:rPr>
              <a:t>IMUN</a:t>
            </a:r>
            <a:endParaRPr lang="en-GB" sz="2800" b="1" dirty="0">
              <a:effectLst/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14488"/>
            <a:ext cx="8286776" cy="514351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1800" b="1" dirty="0">
                <a:effectLst/>
                <a:latin typeface="Times New Roman" pitchFamily="18" charset="0"/>
              </a:rPr>
              <a:t>1</a:t>
            </a:r>
            <a:r>
              <a:rPr lang="en-US" sz="2800" b="1" dirty="0">
                <a:effectLst/>
                <a:latin typeface="Times New Roman" pitchFamily="18" charset="0"/>
              </a:rPr>
              <a:t>. </a:t>
            </a:r>
            <a:r>
              <a:rPr lang="en-US" sz="2800" b="1" dirty="0" smtClean="0">
                <a:effectLst/>
                <a:latin typeface="Times New Roman" pitchFamily="18" charset="0"/>
              </a:rPr>
              <a:t>GENETIK</a:t>
            </a:r>
            <a:r>
              <a:rPr lang="en-US" sz="2800" b="1" dirty="0">
                <a:effectLst/>
                <a:latin typeface="Times New Roman" pitchFamily="18" charset="0"/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effectLst/>
                <a:latin typeface="Times New Roman" pitchFamily="18" charset="0"/>
              </a:rPr>
              <a:t>2. UMUR   	</a:t>
            </a:r>
            <a:r>
              <a:rPr lang="en-US" sz="2800" b="1" dirty="0">
                <a:effectLst/>
                <a:latin typeface="Times New Roman" pitchFamily="18" charset="0"/>
                <a:sym typeface="Wingdings" pitchFamily="2" charset="2"/>
              </a:rPr>
              <a:t>				</a:t>
            </a:r>
            <a:endParaRPr lang="en-US" sz="2800" b="1" dirty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effectLst/>
                <a:latin typeface="Times New Roman" pitchFamily="18" charset="0"/>
              </a:rPr>
              <a:t>3. </a:t>
            </a:r>
            <a:r>
              <a:rPr lang="en-US" sz="2800" b="1" dirty="0" smtClean="0">
                <a:effectLst/>
                <a:latin typeface="Times New Roman" pitchFamily="18" charset="0"/>
              </a:rPr>
              <a:t>METABOLIK</a:t>
            </a:r>
            <a:endParaRPr lang="en-US" sz="2800" b="1" dirty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effectLst/>
                <a:latin typeface="Times New Roman" pitchFamily="18" charset="0"/>
              </a:rPr>
              <a:t>4. LINGKUNGAN DAN NUTRISI 	</a:t>
            </a:r>
            <a:endParaRPr lang="id-ID" sz="2800" b="1" dirty="0" smtClean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effectLst/>
                <a:latin typeface="Times New Roman" pitchFamily="18" charset="0"/>
              </a:rPr>
              <a:t>6</a:t>
            </a:r>
            <a:r>
              <a:rPr lang="en-US" sz="2800" b="1" dirty="0">
                <a:effectLst/>
                <a:latin typeface="Times New Roman" pitchFamily="18" charset="0"/>
              </a:rPr>
              <a:t>. </a:t>
            </a:r>
            <a:r>
              <a:rPr lang="id-ID" sz="2800" b="1" dirty="0" smtClean="0">
                <a:effectLst/>
                <a:latin typeface="Times New Roman" pitchFamily="18" charset="0"/>
              </a:rPr>
              <a:t>ANATOMIS-</a:t>
            </a:r>
            <a:r>
              <a:rPr lang="en-US" sz="2800" b="1" dirty="0" smtClean="0">
                <a:effectLst/>
                <a:latin typeface="Times New Roman" pitchFamily="18" charset="0"/>
              </a:rPr>
              <a:t>FISIOLOGIS  </a:t>
            </a:r>
            <a:endParaRPr lang="id-ID" sz="2800" b="1" dirty="0" smtClean="0">
              <a:effectLst/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effectLst/>
                <a:latin typeface="Times New Roman" pitchFamily="18" charset="0"/>
              </a:rPr>
              <a:t>7</a:t>
            </a:r>
            <a:r>
              <a:rPr lang="en-US" sz="2800" b="1" dirty="0">
                <a:effectLst/>
                <a:latin typeface="Times New Roman" pitchFamily="18" charset="0"/>
              </a:rPr>
              <a:t>. MIKROBIAL</a:t>
            </a:r>
            <a:endParaRPr lang="en-GB" sz="2800" b="1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SONY\Documents\Gambar KPPIK\F 12.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4604" b="5451"/>
          <a:stretch>
            <a:fillRect/>
          </a:stretch>
        </p:blipFill>
        <p:spPr bwMode="auto">
          <a:xfrm>
            <a:off x="928662" y="305240"/>
            <a:ext cx="7383420" cy="6552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ANTIBODI MONOKLONAL TERHADAP SEL TUMOR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733" y="2967335"/>
            <a:ext cx="473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TERIMA KASIH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85728"/>
            <a:ext cx="7772400" cy="914400"/>
          </a:xfrm>
        </p:spPr>
        <p:txBody>
          <a:bodyPr/>
          <a:lstStyle/>
          <a:p>
            <a:pPr algn="ctr"/>
            <a:r>
              <a:rPr lang="id-ID" b="1" dirty="0" smtClean="0"/>
              <a:t>RESPON IMUN 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643050"/>
            <a:ext cx="21431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BENDA ASING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428868"/>
            <a:ext cx="17859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RESPON IMUN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2428868"/>
            <a:ext cx="150019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TOLERANS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3559734"/>
            <a:ext cx="17859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NON-SPESIFIK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3571876"/>
            <a:ext cx="142876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SPESIFIK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4505934"/>
            <a:ext cx="142876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ANATOMIS, FISIOLOGIS</a:t>
            </a:r>
          </a:p>
          <a:p>
            <a:r>
              <a:rPr lang="id-ID" b="1" dirty="0" smtClean="0"/>
              <a:t>BIOKIMIA</a:t>
            </a:r>
            <a:endParaRPr lang="id-ID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4500570"/>
            <a:ext cx="12858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HUMORAL</a:t>
            </a:r>
            <a:endParaRPr lang="id-ID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4500570"/>
            <a:ext cx="121444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SELULAR</a:t>
            </a:r>
            <a:endParaRPr lang="id-ID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497181"/>
            <a:ext cx="13573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 smtClean="0"/>
              <a:t>FAGOSIT</a:t>
            </a:r>
          </a:p>
          <a:p>
            <a:r>
              <a:rPr lang="id-ID" b="1" dirty="0" smtClean="0"/>
              <a:t>INFLAMASI</a:t>
            </a:r>
            <a:endParaRPr lang="id-ID" b="1" dirty="0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4429126" y="2071678"/>
            <a:ext cx="928693" cy="28575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8" y="2071678"/>
            <a:ext cx="1071570" cy="28575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500298" y="2928934"/>
            <a:ext cx="1285884" cy="50006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928662" y="4000504"/>
            <a:ext cx="1000132" cy="42862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71936" y="2928936"/>
            <a:ext cx="1285881" cy="50006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4714876" y="4000504"/>
            <a:ext cx="785818" cy="42862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57884" y="4000504"/>
            <a:ext cx="1000132" cy="42862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14546" y="4000504"/>
            <a:ext cx="928694" cy="42862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225536"/>
          </a:xfrm>
        </p:spPr>
        <p:txBody>
          <a:bodyPr/>
          <a:lstStyle/>
          <a:p>
            <a:r>
              <a:rPr lang="id-ID" dirty="0" smtClean="0"/>
              <a:t>FAGOSITOSIS</a:t>
            </a:r>
            <a:endParaRPr lang="id-ID" dirty="0"/>
          </a:p>
        </p:txBody>
      </p:sp>
      <p:pic>
        <p:nvPicPr>
          <p:cNvPr id="4" name="Picture 2" descr="C:\Users\SONY\Documents\Gambar KPPIK\F 4.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" t="3457" r="4480" b="28391"/>
          <a:stretch>
            <a:fillRect/>
          </a:stretch>
        </p:blipFill>
        <p:spPr bwMode="auto">
          <a:xfrm>
            <a:off x="-1" y="2612414"/>
            <a:ext cx="9144001" cy="4245585"/>
          </a:xfrm>
          <a:prstGeom prst="rect">
            <a:avLst/>
          </a:prstGeom>
          <a:noFill/>
        </p:spPr>
      </p:pic>
      <p:pic>
        <p:nvPicPr>
          <p:cNvPr id="5" name="Picture 2" descr="H:\Scan Gambar\scan000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8971"/>
          <a:stretch>
            <a:fillRect/>
          </a:stretch>
        </p:blipFill>
        <p:spPr bwMode="auto">
          <a:xfrm>
            <a:off x="5214942" y="282540"/>
            <a:ext cx="3643338" cy="228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142852"/>
            <a:ext cx="7129458" cy="914400"/>
          </a:xfrm>
        </p:spPr>
        <p:txBody>
          <a:bodyPr/>
          <a:lstStyle/>
          <a:p>
            <a:r>
              <a:rPr lang="id-ID" sz="2800" b="1" dirty="0" smtClean="0">
                <a:effectLst/>
                <a:latin typeface="Times New Roman" pitchFamily="18" charset="0"/>
              </a:rPr>
              <a:t>RESPON  </a:t>
            </a:r>
            <a:r>
              <a:rPr lang="en-US" sz="2800" b="1" dirty="0" smtClean="0">
                <a:effectLst/>
                <a:latin typeface="Times New Roman" pitchFamily="18" charset="0"/>
              </a:rPr>
              <a:t>INFLAMASI</a:t>
            </a:r>
            <a:endParaRPr lang="en-US" sz="2800" b="1" dirty="0"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142984"/>
            <a:ext cx="7715304" cy="5143536"/>
          </a:xfrm>
        </p:spPr>
        <p:txBody>
          <a:bodyPr/>
          <a:lstStyle/>
          <a:p>
            <a:r>
              <a:rPr lang="en-US" sz="2000" b="1" dirty="0" smtClean="0">
                <a:effectLst/>
                <a:latin typeface="Times New Roman" pitchFamily="18" charset="0"/>
              </a:rPr>
              <a:t>MELINDUNGI </a:t>
            </a:r>
            <a:r>
              <a:rPr lang="en-US" sz="2000" b="1" dirty="0">
                <a:effectLst/>
                <a:latin typeface="Times New Roman" pitchFamily="18" charset="0"/>
              </a:rPr>
              <a:t>TUBUH DARI PENYEBAB KERUSAKAN SEL (MIKROBA, TOKSIN) DAN KONSEKUENSI DARI KERUSAKAN SEL (NEKROSIS</a:t>
            </a:r>
            <a:r>
              <a:rPr lang="en-US" sz="2000" b="1" dirty="0" smtClean="0">
                <a:effectLst/>
                <a:latin typeface="Times New Roman" pitchFamily="18" charset="0"/>
              </a:rPr>
              <a:t>)</a:t>
            </a:r>
            <a:endParaRPr lang="id-ID" sz="2000" b="1" dirty="0" smtClean="0">
              <a:effectLst/>
              <a:latin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</a:endParaRPr>
          </a:p>
          <a:p>
            <a:r>
              <a:rPr lang="id-ID" sz="2000" b="1" dirty="0" smtClean="0">
                <a:latin typeface="Times New Roman" pitchFamily="18" charset="0"/>
              </a:rPr>
              <a:t>PATOGENESIS </a:t>
            </a:r>
            <a:r>
              <a:rPr lang="en-US" sz="2000" b="1" dirty="0" smtClean="0"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</a:rPr>
              <a:t>	1.DILATASI PEMBULUH DARAH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</a:rPr>
              <a:t>	2.PENINGKATAN PERMEABILITAS KAPILER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</a:rPr>
              <a:t>	3. MIGRASI LEUKOSIT </a:t>
            </a:r>
          </a:p>
          <a:p>
            <a:endParaRPr lang="en-US" sz="2000" b="1" dirty="0">
              <a:effectLst/>
              <a:latin typeface="Times New Roman" pitchFamily="18" charset="0"/>
            </a:endParaRPr>
          </a:p>
          <a:p>
            <a:r>
              <a:rPr lang="id-ID" sz="2000" b="1" dirty="0" smtClean="0">
                <a:latin typeface="Times New Roman" pitchFamily="18" charset="0"/>
              </a:rPr>
              <a:t>KLINIS </a:t>
            </a:r>
            <a:r>
              <a:rPr lang="en-US" sz="2000" b="1" dirty="0" smtClean="0">
                <a:effectLst/>
                <a:latin typeface="Times New Roman" pitchFamily="18" charset="0"/>
              </a:rPr>
              <a:t>: DOLOR</a:t>
            </a:r>
            <a:r>
              <a:rPr lang="en-US" sz="2000" b="1" dirty="0">
                <a:effectLst/>
                <a:latin typeface="Times New Roman" pitchFamily="18" charset="0"/>
              </a:rPr>
              <a:t>, RUBOR, CALOR, </a:t>
            </a:r>
            <a:r>
              <a:rPr lang="en-US" sz="2000" b="1" dirty="0" smtClean="0">
                <a:effectLst/>
                <a:latin typeface="Times New Roman" pitchFamily="18" charset="0"/>
              </a:rPr>
              <a:t>TUMOR</a:t>
            </a:r>
            <a:r>
              <a:rPr lang="id-ID" sz="2000" b="1" dirty="0" smtClean="0">
                <a:effectLst/>
                <a:latin typeface="Times New Roman" pitchFamily="18" charset="0"/>
              </a:rPr>
              <a:t>, FUNCTIO LAESA</a:t>
            </a:r>
          </a:p>
          <a:p>
            <a:endParaRPr lang="id-ID" sz="2000" b="1" dirty="0" smtClean="0">
              <a:latin typeface="Times New Roman" pitchFamily="18" charset="0"/>
            </a:endParaRPr>
          </a:p>
          <a:p>
            <a:r>
              <a:rPr lang="id-ID" sz="2000" b="1" dirty="0" smtClean="0">
                <a:effectLst/>
                <a:latin typeface="Times New Roman" pitchFamily="18" charset="0"/>
              </a:rPr>
              <a:t>MERUGIKAN ????</a:t>
            </a:r>
            <a:endParaRPr lang="en-US" sz="2000" b="1" dirty="0">
              <a:effectLst/>
              <a:latin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714348" y="4714884"/>
            <a:ext cx="571504" cy="1214446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RESPON INFLAMASI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428736"/>
            <a:ext cx="8001056" cy="5000660"/>
          </a:xfrm>
        </p:spPr>
        <p:txBody>
          <a:bodyPr/>
          <a:lstStyle/>
          <a:p>
            <a:r>
              <a:rPr lang="en-US" sz="2000" b="1" dirty="0" smtClean="0">
                <a:effectLst/>
                <a:latin typeface="Times New Roman" pitchFamily="18" charset="0"/>
              </a:rPr>
              <a:t>MELIBATKAN</a:t>
            </a:r>
            <a:r>
              <a:rPr lang="en-US" sz="2000" b="1" dirty="0">
                <a:effectLst/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PEMBULUH DARAH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PLASMA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SEL-SEL DALAM SIRKULASI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MATRIKS EKSTRASELULER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PROTEIN SERAT (KOLAGEN, ELASTIN)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GLIKOPROTEIN ADHESIF (FIBRONEKKTIN, </a:t>
            </a:r>
            <a:r>
              <a:rPr lang="en-US" sz="2000" b="1" dirty="0" smtClean="0">
                <a:effectLst/>
                <a:latin typeface="Times New Roman" pitchFamily="18" charset="0"/>
              </a:rPr>
              <a:t>LAMININ</a:t>
            </a:r>
            <a:r>
              <a:rPr lang="en-US" sz="2000" b="1" dirty="0">
                <a:effectLst/>
                <a:latin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	- </a:t>
            </a:r>
            <a:r>
              <a:rPr lang="en-US" sz="2000" b="1" dirty="0" smtClean="0">
                <a:effectLst/>
                <a:latin typeface="Times New Roman" pitchFamily="18" charset="0"/>
              </a:rPr>
              <a:t>PROTEOGLIKAN</a:t>
            </a:r>
            <a:endParaRPr lang="id-ID" sz="2000" b="1" dirty="0" smtClean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d-ID" sz="2000" b="1" dirty="0" smtClean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d-ID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TERJADI PADA JARINGAN YANG MEPUNYAI PEMBULUH DARAH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effectLst/>
              <a:latin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00562" y="4643446"/>
            <a:ext cx="428628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t="26068" b="10806"/>
          <a:stretch>
            <a:fillRect/>
          </a:stretch>
        </p:blipFill>
        <p:spPr>
          <a:xfrm>
            <a:off x="-1588" y="1341438"/>
            <a:ext cx="9145588" cy="4330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500</TotalTime>
  <Words>359</Words>
  <Application>Microsoft Office PowerPoint</Application>
  <PresentationFormat>On-screen Show (4:3)</PresentationFormat>
  <Paragraphs>205</Paragraphs>
  <Slides>41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Metro</vt:lpstr>
      <vt:lpstr>Office Theme</vt:lpstr>
      <vt:lpstr>1_Office Theme</vt:lpstr>
      <vt:lpstr>IMUNOLOGI DASAR DAN IMPLIKASI KLINIS</vt:lpstr>
      <vt:lpstr>PENDAHULUAN</vt:lpstr>
      <vt:lpstr> FUNGSI SISTIM IMUN  </vt:lpstr>
      <vt:lpstr>FAKTOR-FAKTOR YANG MEMPENGARUHI  SISTIM IMUN</vt:lpstr>
      <vt:lpstr>RESPON IMUN </vt:lpstr>
      <vt:lpstr>FAGOSITOSIS</vt:lpstr>
      <vt:lpstr>RESPON  INFLAMASI</vt:lpstr>
      <vt:lpstr>RESPON INFLAMASI</vt:lpstr>
      <vt:lpstr>Slide 9</vt:lpstr>
      <vt:lpstr>Slide 10</vt:lpstr>
      <vt:lpstr>RESPON IMUN SPESIFIK</vt:lpstr>
      <vt:lpstr>Slide 12</vt:lpstr>
      <vt:lpstr>PROSES TERBENTUKNYA RESPON IMUN SPESIFIK</vt:lpstr>
      <vt:lpstr>Slide 14</vt:lpstr>
      <vt:lpstr>RESPON IMUN  HUMORAL        RESPON  IMUN  SELULER</vt:lpstr>
      <vt:lpstr>IMPLIKASI KLINIS IMUNOLOGI</vt:lpstr>
      <vt:lpstr>HUBUNGAN MIKROORGANISME (PARASIT) - HOSPES </vt:lpstr>
      <vt:lpstr>AGEN INFEKSIUS</vt:lpstr>
      <vt:lpstr>Slide 19</vt:lpstr>
      <vt:lpstr>Slide 20</vt:lpstr>
      <vt:lpstr>PATOGENESIS INFEKSI BAKTERI</vt:lpstr>
      <vt:lpstr>Slide 22</vt:lpstr>
      <vt:lpstr>Slide 23</vt:lpstr>
      <vt:lpstr>Slide 24</vt:lpstr>
      <vt:lpstr>PATOGENESIS INFEKSI VIRUS</vt:lpstr>
      <vt:lpstr>Slide 26</vt:lpstr>
      <vt:lpstr>Slide 27</vt:lpstr>
      <vt:lpstr>Slide 28</vt:lpstr>
      <vt:lpstr>Slide 29</vt:lpstr>
      <vt:lpstr>PENYIMPANGAN RESPON INFLAMASI</vt:lpstr>
      <vt:lpstr>Slide 31</vt:lpstr>
      <vt:lpstr>PERTAHANAN TERHADAP INFEKSI</vt:lpstr>
      <vt:lpstr>Slide 33</vt:lpstr>
      <vt:lpstr>Slide 34</vt:lpstr>
      <vt:lpstr>KEGAGALAN MEKANISME PERTAHANAN</vt:lpstr>
      <vt:lpstr>RESPON IMUN TANPA INFEKSI</vt:lpstr>
      <vt:lpstr>Slide 37</vt:lpstr>
      <vt:lpstr>Slide 38</vt:lpstr>
      <vt:lpstr>MANIPULASI RESPON IMUN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IMUNOLOGI DASAR DAN IMPLIKASI KLINIS</dc:title>
  <dc:creator>SONY</dc:creator>
  <cp:lastModifiedBy>SONY</cp:lastModifiedBy>
  <cp:revision>44</cp:revision>
  <dcterms:created xsi:type="dcterms:W3CDTF">2010-07-30T01:25:50Z</dcterms:created>
  <dcterms:modified xsi:type="dcterms:W3CDTF">2012-02-11T01:39:28Z</dcterms:modified>
</cp:coreProperties>
</file>