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8" r:id="rId1"/>
  </p:sldMasterIdLst>
  <p:notesMasterIdLst>
    <p:notesMasterId r:id="rId29"/>
  </p:notesMasterIdLst>
  <p:sldIdLst>
    <p:sldId id="256" r:id="rId2"/>
    <p:sldId id="257" r:id="rId3"/>
    <p:sldId id="258" r:id="rId4"/>
    <p:sldId id="281" r:id="rId5"/>
    <p:sldId id="282" r:id="rId6"/>
    <p:sldId id="259" r:id="rId7"/>
    <p:sldId id="285" r:id="rId8"/>
    <p:sldId id="260" r:id="rId9"/>
    <p:sldId id="261" r:id="rId10"/>
    <p:sldId id="262" r:id="rId11"/>
    <p:sldId id="283" r:id="rId12"/>
    <p:sldId id="263" r:id="rId13"/>
    <p:sldId id="264" r:id="rId14"/>
    <p:sldId id="265" r:id="rId15"/>
    <p:sldId id="276" r:id="rId16"/>
    <p:sldId id="277" r:id="rId17"/>
    <p:sldId id="278" r:id="rId18"/>
    <p:sldId id="267" r:id="rId19"/>
    <p:sldId id="273" r:id="rId20"/>
    <p:sldId id="268" r:id="rId21"/>
    <p:sldId id="269" r:id="rId22"/>
    <p:sldId id="271" r:id="rId23"/>
    <p:sldId id="270" r:id="rId24"/>
    <p:sldId id="274" r:id="rId25"/>
    <p:sldId id="272" r:id="rId26"/>
    <p:sldId id="279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F19F5-82D8-4AEE-A867-19E0F5963941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85B9B-FD8B-496A-93CD-8B53A5FB86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85B9B-FD8B-496A-93CD-8B53A5FB865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body" idx="1"/>
          </p:nvPr>
        </p:nvSpPr>
        <p:spPr>
          <a:xfrm>
            <a:off x="914400" y="1066800"/>
            <a:ext cx="6629400" cy="15240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400" dirty="0" smtClean="0">
                <a:latin typeface="Algerian" pitchFamily="82" charset="0"/>
              </a:rPr>
              <a:t>TRAUMA KIMIA </a:t>
            </a:r>
          </a:p>
          <a:p>
            <a:pPr algn="ctr"/>
            <a:r>
              <a:rPr lang="en-US" sz="4400" dirty="0" smtClean="0">
                <a:latin typeface="Algerian" pitchFamily="82" charset="0"/>
              </a:rPr>
              <a:t>PADA MATA </a:t>
            </a:r>
            <a:endParaRPr lang="en-US" sz="4400" dirty="0">
              <a:latin typeface="Algerian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4745605"/>
            <a:ext cx="601980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000000"/>
              </a:buClr>
              <a:defRPr/>
            </a:pPr>
            <a:r>
              <a:rPr lang="en-US" sz="2400" b="1" dirty="0" smtClean="0"/>
              <a:t>Dr. ANDRINI  ARIESTI </a:t>
            </a:r>
            <a:r>
              <a:rPr lang="en-US" sz="2400" b="1" dirty="0" err="1" smtClean="0"/>
              <a:t>SpM</a:t>
            </a:r>
            <a:endParaRPr lang="en-US" sz="2400" b="1" dirty="0" smtClean="0"/>
          </a:p>
          <a:p>
            <a:pPr>
              <a:lnSpc>
                <a:spcPct val="80000"/>
              </a:lnSpc>
              <a:buClr>
                <a:srgbClr val="000000"/>
              </a:buClr>
              <a:defRPr/>
            </a:pPr>
            <a:r>
              <a:rPr lang="en-US" sz="2400" b="1" dirty="0" smtClean="0"/>
              <a:t>BAGIAN ILMU KESEHATAN MATA</a:t>
            </a:r>
          </a:p>
          <a:p>
            <a:pPr>
              <a:lnSpc>
                <a:spcPct val="80000"/>
              </a:lnSpc>
              <a:buClr>
                <a:srgbClr val="000000"/>
              </a:buClr>
              <a:defRPr/>
            </a:pPr>
            <a:r>
              <a:rPr lang="en-US" sz="2400" b="1" dirty="0" smtClean="0"/>
              <a:t>FK UNAND/RS.DR.M.DJAMIL</a:t>
            </a:r>
          </a:p>
          <a:p>
            <a:pPr>
              <a:lnSpc>
                <a:spcPct val="80000"/>
              </a:lnSpc>
              <a:buClr>
                <a:srgbClr val="000000"/>
              </a:buClr>
              <a:defRPr/>
            </a:pPr>
            <a:r>
              <a:rPr lang="en-US" sz="2400" b="1" dirty="0" smtClean="0"/>
              <a:t>PADANG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TRAUMA BASA (ALKALI)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467600" cy="5135563"/>
          </a:xfrm>
        </p:spPr>
        <p:txBody>
          <a:bodyPr>
            <a:normAutofit/>
          </a:bodyPr>
          <a:lstStyle/>
          <a:p>
            <a:r>
              <a:rPr lang="en-US" dirty="0" smtClean="0"/>
              <a:t>Trauma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basa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gawat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Alkali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menembus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kornea</a:t>
            </a:r>
            <a:r>
              <a:rPr lang="en-US" dirty="0" smtClean="0"/>
              <a:t>, </a:t>
            </a:r>
            <a:r>
              <a:rPr lang="en-US" dirty="0" err="1" smtClean="0"/>
              <a:t>bilik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retina.</a:t>
            </a:r>
          </a:p>
          <a:p>
            <a:endParaRPr lang="en-US" dirty="0"/>
          </a:p>
        </p:txBody>
      </p:sp>
      <p:pic>
        <p:nvPicPr>
          <p:cNvPr id="4" name="Picture 8" descr="DSC00729"/>
          <p:cNvPicPr>
            <a:picLocks noChangeAspect="1" noChangeArrowheads="1"/>
          </p:cNvPicPr>
          <p:nvPr/>
        </p:nvPicPr>
        <p:blipFill>
          <a:blip r:embed="rId2" cstate="print">
            <a:lum bright="12000" contrast="12000"/>
          </a:blip>
          <a:srcRect l="14958" t="16722" r="9042" b="16611"/>
          <a:stretch>
            <a:fillRect/>
          </a:stretch>
        </p:blipFill>
        <p:spPr>
          <a:xfrm>
            <a:off x="2438400" y="4038600"/>
            <a:ext cx="4038600" cy="2655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 </a:t>
            </a:r>
            <a:r>
              <a:rPr lang="en-US" dirty="0" err="1" smtClean="0"/>
              <a:t>kimia</a:t>
            </a:r>
            <a:r>
              <a:rPr lang="en-US" dirty="0" smtClean="0"/>
              <a:t> alkali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err="1" smtClean="0"/>
              <a:t>Lebih</a:t>
            </a:r>
            <a:r>
              <a:rPr lang="en-US" sz="3200" dirty="0" smtClean="0"/>
              <a:t> </a:t>
            </a:r>
            <a:r>
              <a:rPr lang="en-US" sz="3200" dirty="0" err="1" smtClean="0"/>
              <a:t>destruktif</a:t>
            </a:r>
            <a:endParaRPr lang="en-US" sz="3200" dirty="0" smtClean="0"/>
          </a:p>
          <a:p>
            <a:pPr>
              <a:lnSpc>
                <a:spcPct val="90000"/>
              </a:lnSpc>
            </a:pPr>
            <a:r>
              <a:rPr lang="en-US" sz="3200" dirty="0" err="1" smtClean="0"/>
              <a:t>Merusak</a:t>
            </a:r>
            <a:r>
              <a:rPr lang="en-US" sz="3200" dirty="0" smtClean="0"/>
              <a:t> </a:t>
            </a:r>
            <a:r>
              <a:rPr lang="en-US" sz="3200" dirty="0" err="1" smtClean="0"/>
              <a:t>kornea</a:t>
            </a:r>
            <a:r>
              <a:rPr lang="en-US" sz="3200" dirty="0" smtClean="0"/>
              <a:t> &amp; </a:t>
            </a:r>
            <a:r>
              <a:rPr lang="en-US" sz="3200" dirty="0" err="1" smtClean="0"/>
              <a:t>lensa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 pitchFamily="2" charset="2"/>
              </a:rPr>
              <a:t> SAPONIFIKASI ( </a:t>
            </a:r>
            <a:r>
              <a:rPr lang="en-US" sz="3200" dirty="0" err="1" smtClean="0">
                <a:sym typeface="Wingdings" pitchFamily="2" charset="2"/>
              </a:rPr>
              <a:t>reaksi</a:t>
            </a:r>
            <a:r>
              <a:rPr lang="en-US" sz="3200" dirty="0" smtClean="0">
                <a:sym typeface="Wingdings" pitchFamily="2" charset="2"/>
              </a:rPr>
              <a:t> </a:t>
            </a:r>
            <a:r>
              <a:rPr lang="en-US" sz="3200" dirty="0" err="1" smtClean="0">
                <a:sym typeface="Wingdings" pitchFamily="2" charset="2"/>
              </a:rPr>
              <a:t>penyabunan</a:t>
            </a:r>
            <a:r>
              <a:rPr lang="en-US" sz="3200" dirty="0" smtClean="0">
                <a:sym typeface="Wingdings" pitchFamily="2" charset="2"/>
              </a:rPr>
              <a:t> )</a:t>
            </a:r>
          </a:p>
          <a:p>
            <a:pPr>
              <a:lnSpc>
                <a:spcPct val="90000"/>
              </a:lnSpc>
            </a:pPr>
            <a:r>
              <a:rPr lang="en-US" sz="3200" dirty="0" err="1" smtClean="0">
                <a:sym typeface="Wingdings" pitchFamily="2" charset="2"/>
              </a:rPr>
              <a:t>Berat</a:t>
            </a:r>
            <a:r>
              <a:rPr lang="en-US" sz="3200" dirty="0" smtClean="0">
                <a:sym typeface="Wingdings" pitchFamily="2" charset="2"/>
              </a:rPr>
              <a:t> </a:t>
            </a:r>
            <a:r>
              <a:rPr lang="en-US" sz="3200" dirty="0" err="1" smtClean="0">
                <a:sym typeface="Wingdings" pitchFamily="2" charset="2"/>
              </a:rPr>
              <a:t>kerusakan</a:t>
            </a:r>
            <a:r>
              <a:rPr lang="en-US" sz="3200" dirty="0" smtClean="0">
                <a:sym typeface="Wingdings" pitchFamily="2" charset="2"/>
              </a:rPr>
              <a:t> </a:t>
            </a:r>
            <a:r>
              <a:rPr lang="en-US" sz="3200" dirty="0" err="1" smtClean="0">
                <a:sym typeface="Wingdings" pitchFamily="2" charset="2"/>
              </a:rPr>
              <a:t>tergantung</a:t>
            </a:r>
            <a:r>
              <a:rPr lang="en-US" sz="3200" dirty="0" smtClean="0">
                <a:sym typeface="Wingdings" pitchFamily="2" charset="2"/>
              </a:rPr>
              <a:t> : 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sym typeface="Wingdings" pitchFamily="2" charset="2"/>
              </a:rPr>
              <a:t>- volume 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sym typeface="Wingdings" pitchFamily="2" charset="2"/>
              </a:rPr>
              <a:t> - </a:t>
            </a:r>
            <a:r>
              <a:rPr lang="en-US" sz="3200" dirty="0" err="1" smtClean="0">
                <a:sym typeface="Wingdings" pitchFamily="2" charset="2"/>
              </a:rPr>
              <a:t>konsentrasi</a:t>
            </a:r>
            <a:endParaRPr lang="en-US" sz="3200" dirty="0" smtClean="0">
              <a:sym typeface="Wingdings" pitchFamily="2" charset="2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Etiologi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Semen</a:t>
            </a:r>
          </a:p>
          <a:p>
            <a:r>
              <a:rPr lang="en-US" dirty="0" smtClean="0"/>
              <a:t>Soda </a:t>
            </a:r>
            <a:r>
              <a:rPr lang="en-US" dirty="0" err="1" smtClean="0"/>
              <a:t>kuat</a:t>
            </a:r>
            <a:endParaRPr lang="en-US" dirty="0" smtClean="0"/>
          </a:p>
          <a:p>
            <a:r>
              <a:rPr lang="en-US" dirty="0" err="1" smtClean="0"/>
              <a:t>Amonia</a:t>
            </a:r>
            <a:endParaRPr lang="en-US" dirty="0" smtClean="0"/>
          </a:p>
          <a:p>
            <a:r>
              <a:rPr lang="en-US" dirty="0" err="1" smtClean="0"/>
              <a:t>NaOH</a:t>
            </a:r>
            <a:endParaRPr lang="en-US" dirty="0" smtClean="0"/>
          </a:p>
          <a:p>
            <a:r>
              <a:rPr lang="en-US" dirty="0" err="1" smtClean="0"/>
              <a:t>CaOH</a:t>
            </a:r>
            <a:endParaRPr lang="en-US" dirty="0" smtClean="0"/>
          </a:p>
          <a:p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pembersih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tangga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Patofisiologi</a:t>
            </a:r>
            <a:r>
              <a:rPr lang="en-US" dirty="0" smtClean="0"/>
              <a:t> trauma </a:t>
            </a:r>
            <a:r>
              <a:rPr lang="en-US" dirty="0" err="1" smtClean="0"/>
              <a:t>basa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467600" cy="548640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kimia</a:t>
            </a:r>
            <a:r>
              <a:rPr lang="en-US" sz="2000" dirty="0" smtClean="0"/>
              <a:t> alkali  </a:t>
            </a:r>
            <a:r>
              <a:rPr lang="en-US" sz="2000" dirty="0" smtClean="0">
                <a:sym typeface="Wingdings" pitchFamily="2" charset="2"/>
              </a:rPr>
              <a:t>  </a:t>
            </a:r>
            <a:r>
              <a:rPr lang="en-US" sz="2000" dirty="0" err="1" smtClean="0"/>
              <a:t>pecah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rusaknya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  </a:t>
            </a:r>
            <a:r>
              <a:rPr lang="en-US" sz="2000" dirty="0" err="1" smtClean="0"/>
              <a:t>rx</a:t>
            </a:r>
            <a:r>
              <a:rPr lang="en-US" sz="2000" dirty="0" smtClean="0"/>
              <a:t> </a:t>
            </a:r>
            <a:r>
              <a:rPr lang="en-US" sz="2000" dirty="0" err="1" smtClean="0"/>
              <a:t>persabunan</a:t>
            </a:r>
            <a:r>
              <a:rPr lang="en-US" sz="2000" dirty="0" smtClean="0"/>
              <a:t> </a:t>
            </a:r>
            <a:r>
              <a:rPr lang="en-US" sz="2000" dirty="0" err="1" smtClean="0"/>
              <a:t>disertai</a:t>
            </a:r>
            <a:r>
              <a:rPr lang="en-US" sz="2000" dirty="0" smtClean="0"/>
              <a:t> </a:t>
            </a:r>
            <a:r>
              <a:rPr lang="en-US" sz="2000" dirty="0" err="1" smtClean="0"/>
              <a:t>disosiasi</a:t>
            </a:r>
            <a:r>
              <a:rPr lang="en-US" sz="2000" dirty="0" smtClean="0"/>
              <a:t> </a:t>
            </a:r>
            <a:r>
              <a:rPr lang="en-US" sz="2000" dirty="0" err="1" smtClean="0"/>
              <a:t>asam</a:t>
            </a:r>
            <a:r>
              <a:rPr lang="en-US" sz="2000" dirty="0" smtClean="0"/>
              <a:t> </a:t>
            </a:r>
            <a:r>
              <a:rPr lang="en-US" sz="2000" dirty="0" err="1" smtClean="0"/>
              <a:t>lemak</a:t>
            </a:r>
            <a:r>
              <a:rPr lang="en-US" sz="2000" dirty="0" smtClean="0"/>
              <a:t> </a:t>
            </a:r>
            <a:r>
              <a:rPr lang="en-US" sz="2000" dirty="0" err="1" smtClean="0"/>
              <a:t>membran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err="1" smtClean="0"/>
              <a:t>penetrasi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lanjut</a:t>
            </a:r>
            <a:r>
              <a:rPr lang="en-US" sz="2000" dirty="0" smtClean="0"/>
              <a:t>   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err="1" smtClean="0"/>
              <a:t>Mukopolisakarida</a:t>
            </a:r>
            <a:r>
              <a:rPr lang="en-US" sz="2000" dirty="0" smtClean="0"/>
              <a:t>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 </a:t>
            </a:r>
            <a:r>
              <a:rPr lang="en-US" sz="2000" dirty="0" err="1" smtClean="0"/>
              <a:t>menghilang</a:t>
            </a:r>
            <a:r>
              <a:rPr lang="en-US" sz="2000" dirty="0" smtClean="0"/>
              <a:t> &amp;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penggumpalan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 </a:t>
            </a:r>
            <a:r>
              <a:rPr lang="en-US" sz="2000" dirty="0" err="1" smtClean="0"/>
              <a:t>kornea</a:t>
            </a:r>
            <a:r>
              <a:rPr lang="en-US" sz="2000" dirty="0" smtClean="0"/>
              <a:t>   </a:t>
            </a:r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err="1" smtClean="0"/>
              <a:t>Serat</a:t>
            </a:r>
            <a:r>
              <a:rPr lang="en-US" sz="2000" dirty="0" smtClean="0"/>
              <a:t> </a:t>
            </a:r>
            <a:r>
              <a:rPr lang="en-US" sz="2000" dirty="0" err="1" smtClean="0"/>
              <a:t>kolagen</a:t>
            </a:r>
            <a:r>
              <a:rPr lang="en-US" sz="2000" dirty="0" smtClean="0"/>
              <a:t> </a:t>
            </a:r>
            <a:r>
              <a:rPr lang="en-US" sz="2000" dirty="0" err="1" smtClean="0"/>
              <a:t>kornea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membengkak</a:t>
            </a:r>
            <a:r>
              <a:rPr lang="en-US" sz="2000" dirty="0" smtClean="0"/>
              <a:t> &amp; </a:t>
            </a:r>
            <a:r>
              <a:rPr lang="en-US" sz="2000" dirty="0" err="1" smtClean="0"/>
              <a:t>kornea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mati</a:t>
            </a:r>
            <a:r>
              <a:rPr lang="en-US" sz="2000" dirty="0" smtClean="0"/>
              <a:t>   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Edema</a:t>
            </a:r>
          </a:p>
          <a:p>
            <a:pPr>
              <a:buNone/>
            </a:pP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err="1" smtClean="0"/>
              <a:t>terdapat</a:t>
            </a:r>
            <a:r>
              <a:rPr lang="en-US" sz="2000" dirty="0" smtClean="0"/>
              <a:t> </a:t>
            </a:r>
            <a:r>
              <a:rPr lang="en-US" sz="2000" dirty="0" err="1" smtClean="0"/>
              <a:t>serbukan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 </a:t>
            </a:r>
            <a:r>
              <a:rPr lang="en-US" sz="2000" dirty="0" err="1" smtClean="0"/>
              <a:t>polimorfonuklear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stroma,cenderung</a:t>
            </a:r>
            <a:r>
              <a:rPr lang="en-US" sz="2000" dirty="0" smtClean="0"/>
              <a:t> </a:t>
            </a:r>
            <a:r>
              <a:rPr lang="en-US" sz="2000" dirty="0" err="1" smtClean="0"/>
              <a:t>disertai</a:t>
            </a:r>
            <a:r>
              <a:rPr lang="en-US" sz="2000" dirty="0" smtClean="0"/>
              <a:t> </a:t>
            </a:r>
            <a:r>
              <a:rPr lang="en-US" sz="2000" dirty="0" err="1" smtClean="0"/>
              <a:t>masuknya</a:t>
            </a:r>
            <a:r>
              <a:rPr lang="en-US" sz="2000" dirty="0" smtClean="0"/>
              <a:t> </a:t>
            </a:r>
            <a:r>
              <a:rPr lang="en-US" sz="2000" dirty="0" err="1" smtClean="0"/>
              <a:t>pemb.darah</a:t>
            </a:r>
            <a:r>
              <a:rPr lang="en-US" sz="2000" dirty="0" smtClean="0"/>
              <a:t> (</a:t>
            </a:r>
            <a:r>
              <a:rPr lang="en-US" sz="2000" dirty="0" err="1" smtClean="0"/>
              <a:t>Neovaskularisasi</a:t>
            </a:r>
            <a:r>
              <a:rPr lang="en-US" sz="2000" dirty="0" smtClean="0"/>
              <a:t>)</a:t>
            </a:r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err="1" smtClean="0"/>
              <a:t>Dilepaskan</a:t>
            </a:r>
            <a:r>
              <a:rPr lang="en-US" sz="2000" dirty="0" smtClean="0"/>
              <a:t> </a:t>
            </a:r>
            <a:r>
              <a:rPr lang="en-US" sz="2000" dirty="0" err="1" smtClean="0"/>
              <a:t>plasminogen</a:t>
            </a:r>
            <a:r>
              <a:rPr lang="en-US" sz="2000" dirty="0" smtClean="0"/>
              <a:t> </a:t>
            </a:r>
            <a:r>
              <a:rPr lang="en-US" sz="2000" dirty="0" err="1" smtClean="0"/>
              <a:t>aktivator</a:t>
            </a:r>
            <a:r>
              <a:rPr lang="en-US" sz="2000" dirty="0" smtClean="0"/>
              <a:t> &amp; </a:t>
            </a:r>
            <a:r>
              <a:rPr lang="en-US" sz="2000" dirty="0" err="1" smtClean="0"/>
              <a:t>kolagenase</a:t>
            </a:r>
            <a:r>
              <a:rPr lang="en-US" sz="2000" dirty="0" smtClean="0"/>
              <a:t> (</a:t>
            </a:r>
            <a:r>
              <a:rPr lang="en-US" sz="2000" dirty="0" err="1" smtClean="0"/>
              <a:t>merusak</a:t>
            </a:r>
            <a:r>
              <a:rPr lang="en-US" sz="2000" dirty="0" smtClean="0"/>
              <a:t> </a:t>
            </a:r>
            <a:r>
              <a:rPr lang="en-US" sz="2000" dirty="0" err="1" smtClean="0"/>
              <a:t>kolagen</a:t>
            </a:r>
            <a:r>
              <a:rPr lang="en-US" sz="2000" dirty="0" smtClean="0"/>
              <a:t> </a:t>
            </a:r>
            <a:r>
              <a:rPr lang="en-US" sz="2000" dirty="0" err="1" smtClean="0"/>
              <a:t>kornea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gangguan</a:t>
            </a:r>
            <a:r>
              <a:rPr lang="en-US" sz="2000" dirty="0" smtClean="0"/>
              <a:t> </a:t>
            </a:r>
            <a:r>
              <a:rPr lang="en-US" sz="2000" dirty="0" err="1" smtClean="0"/>
              <a:t>penyembuhan</a:t>
            </a:r>
            <a:r>
              <a:rPr lang="en-US" sz="2000" dirty="0" smtClean="0"/>
              <a:t> </a:t>
            </a:r>
            <a:r>
              <a:rPr lang="en-US" sz="2000" dirty="0" err="1" smtClean="0"/>
              <a:t>epitel</a:t>
            </a:r>
            <a:r>
              <a:rPr lang="en-US" sz="2000" dirty="0" smtClean="0"/>
              <a:t>  </a:t>
            </a:r>
          </a:p>
          <a:p>
            <a:pPr>
              <a:buNone/>
            </a:pP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err="1" smtClean="0"/>
              <a:t>Berkelanjutan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ulkus</a:t>
            </a:r>
            <a:r>
              <a:rPr lang="en-US" sz="2000" dirty="0" smtClean="0"/>
              <a:t> </a:t>
            </a:r>
            <a:r>
              <a:rPr lang="en-US" sz="2000" dirty="0" err="1" smtClean="0"/>
              <a:t>kornea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perforasi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lapisan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0"/>
            <a:ext cx="8229600" cy="7848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400" dirty="0" err="1" smtClean="0"/>
              <a:t>Klasifikasi</a:t>
            </a:r>
            <a:r>
              <a:rPr lang="en-US" sz="6400" dirty="0" smtClean="0"/>
              <a:t> Hughes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pPr>
              <a:buNone/>
            </a:pPr>
            <a:r>
              <a:rPr lang="en-US" sz="2600" dirty="0" err="1" smtClean="0"/>
              <a:t>Derajat</a:t>
            </a:r>
            <a:r>
              <a:rPr lang="en-US" sz="2600" dirty="0" smtClean="0"/>
              <a:t> I</a:t>
            </a:r>
          </a:p>
          <a:p>
            <a:r>
              <a:rPr lang="en-US" sz="2600" dirty="0" smtClean="0"/>
              <a:t>Prognosis </a:t>
            </a:r>
            <a:r>
              <a:rPr lang="en-US" sz="2600" dirty="0" err="1" smtClean="0"/>
              <a:t>baik</a:t>
            </a:r>
            <a:r>
              <a:rPr lang="en-US" sz="2600" dirty="0" smtClean="0"/>
              <a:t>.</a:t>
            </a:r>
          </a:p>
          <a:p>
            <a:r>
              <a:rPr lang="en-US" sz="2600" dirty="0" err="1" smtClean="0"/>
              <a:t>Terdapat</a:t>
            </a:r>
            <a:r>
              <a:rPr lang="en-US" sz="2600" dirty="0" smtClean="0"/>
              <a:t> </a:t>
            </a:r>
            <a:r>
              <a:rPr lang="en-US" sz="2600" dirty="0" err="1" smtClean="0"/>
              <a:t>erosi</a:t>
            </a:r>
            <a:r>
              <a:rPr lang="en-US" sz="2600" dirty="0" smtClean="0"/>
              <a:t> </a:t>
            </a:r>
            <a:r>
              <a:rPr lang="en-US" sz="2600" dirty="0" err="1" smtClean="0"/>
              <a:t>epitel</a:t>
            </a:r>
            <a:r>
              <a:rPr lang="en-US" sz="2600" dirty="0" smtClean="0"/>
              <a:t> </a:t>
            </a:r>
            <a:r>
              <a:rPr lang="en-US" sz="2600" dirty="0" err="1" smtClean="0"/>
              <a:t>kornea</a:t>
            </a:r>
            <a:endParaRPr lang="en-US" sz="2600" dirty="0" smtClean="0"/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ada</a:t>
            </a:r>
            <a:r>
              <a:rPr lang="en-US" sz="2600" dirty="0" smtClean="0"/>
              <a:t> </a:t>
            </a:r>
            <a:r>
              <a:rPr lang="en-US" sz="2600" dirty="0" err="1" smtClean="0"/>
              <a:t>iskemia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nekrosis</a:t>
            </a:r>
            <a:r>
              <a:rPr lang="en-US" sz="2600" dirty="0" smtClean="0"/>
              <a:t> </a:t>
            </a:r>
            <a:r>
              <a:rPr lang="en-US" sz="2600" dirty="0" err="1" smtClean="0"/>
              <a:t>kornea</a:t>
            </a:r>
            <a:r>
              <a:rPr lang="en-US" sz="2600" dirty="0" smtClean="0"/>
              <a:t>. </a:t>
            </a:r>
            <a:r>
              <a:rPr lang="en-US" sz="2600" dirty="0" err="1" smtClean="0"/>
              <a:t>ataupun</a:t>
            </a:r>
            <a:r>
              <a:rPr lang="en-US" sz="2600" dirty="0" smtClean="0"/>
              <a:t> </a:t>
            </a:r>
            <a:r>
              <a:rPr lang="en-US" sz="2600" dirty="0" err="1" smtClean="0"/>
              <a:t>konjungtiva</a:t>
            </a:r>
            <a:endParaRPr lang="en-US" sz="2600" dirty="0" smtClean="0"/>
          </a:p>
          <a:p>
            <a:endParaRPr lang="en-US" sz="6400" dirty="0" smtClean="0"/>
          </a:p>
          <a:p>
            <a:endParaRPr lang="en-US" sz="6400" dirty="0" smtClean="0"/>
          </a:p>
          <a:p>
            <a:endParaRPr lang="en-US" sz="6400" dirty="0" smtClean="0"/>
          </a:p>
          <a:p>
            <a:endParaRPr lang="en-US" sz="6400" dirty="0" smtClean="0"/>
          </a:p>
          <a:p>
            <a:pPr>
              <a:buNone/>
            </a:pPr>
            <a:endParaRPr lang="en-US" sz="6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447800"/>
            <a:ext cx="44100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685800"/>
            <a:ext cx="44100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4114800"/>
            <a:ext cx="5486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Derajat</a:t>
            </a:r>
            <a:r>
              <a:rPr lang="en-US" sz="2400" dirty="0" smtClean="0"/>
              <a:t> II</a:t>
            </a:r>
          </a:p>
          <a:p>
            <a:r>
              <a:rPr lang="en-US" sz="2400" dirty="0" smtClean="0"/>
              <a:t>      </a:t>
            </a:r>
            <a:r>
              <a:rPr lang="en-US" sz="2400" dirty="0" err="1" smtClean="0"/>
              <a:t>Prognosa</a:t>
            </a:r>
            <a:r>
              <a:rPr lang="en-US" sz="2400" dirty="0" smtClean="0"/>
              <a:t>  </a:t>
            </a:r>
            <a:r>
              <a:rPr lang="en-US" sz="2400" dirty="0" err="1" smtClean="0"/>
              <a:t>baik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    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kornea</a:t>
            </a:r>
            <a:r>
              <a:rPr lang="en-US" sz="2400" dirty="0" smtClean="0"/>
              <a:t>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kekeruhan</a:t>
            </a:r>
            <a:endParaRPr lang="en-US" sz="2400" dirty="0" smtClean="0"/>
          </a:p>
          <a:p>
            <a:r>
              <a:rPr lang="en-US" sz="2400" dirty="0" smtClean="0"/>
              <a:t>      yang </a:t>
            </a:r>
            <a:r>
              <a:rPr lang="en-US" sz="2400" dirty="0" err="1" smtClean="0"/>
              <a:t>ringan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     </a:t>
            </a:r>
            <a:r>
              <a:rPr lang="en-US" sz="2400" dirty="0" err="1" smtClean="0"/>
              <a:t>Iskemia</a:t>
            </a:r>
            <a:r>
              <a:rPr lang="en-US" sz="2400" dirty="0" smtClean="0"/>
              <a:t> &lt; 1/3 </a:t>
            </a:r>
            <a:r>
              <a:rPr lang="en-US" sz="2400" dirty="0" err="1" smtClean="0"/>
              <a:t>limbus</a:t>
            </a:r>
            <a:r>
              <a:rPr lang="en-US" sz="2400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3200" dirty="0" err="1" smtClean="0"/>
              <a:t>Derajat</a:t>
            </a:r>
            <a:r>
              <a:rPr lang="en-US" sz="3200" dirty="0" smtClean="0"/>
              <a:t>  III</a:t>
            </a:r>
          </a:p>
          <a:p>
            <a:r>
              <a:rPr lang="en-US" sz="3200" dirty="0" smtClean="0"/>
              <a:t>Prognosis </a:t>
            </a:r>
            <a:r>
              <a:rPr lang="en-US" sz="3200" dirty="0" err="1" smtClean="0"/>
              <a:t>baik</a:t>
            </a:r>
            <a:endParaRPr lang="en-US" sz="3200" dirty="0" smtClean="0"/>
          </a:p>
          <a:p>
            <a:r>
              <a:rPr lang="en-US" sz="3200" dirty="0" err="1" smtClean="0"/>
              <a:t>Kekeruhan</a:t>
            </a:r>
            <a:r>
              <a:rPr lang="en-US" sz="3200" dirty="0" smtClean="0"/>
              <a:t> </a:t>
            </a:r>
            <a:r>
              <a:rPr lang="en-US" sz="3200" dirty="0" err="1" smtClean="0"/>
              <a:t>kornea</a:t>
            </a:r>
            <a:r>
              <a:rPr lang="en-US" sz="3200" dirty="0" smtClean="0"/>
              <a:t> </a:t>
            </a:r>
            <a:r>
              <a:rPr lang="en-US" sz="3200" dirty="0" err="1" smtClean="0"/>
              <a:t>sehingga</a:t>
            </a:r>
            <a:r>
              <a:rPr lang="en-US" sz="3200" dirty="0" smtClean="0"/>
              <a:t> </a:t>
            </a:r>
            <a:r>
              <a:rPr lang="en-US" sz="3200" dirty="0" err="1" smtClean="0"/>
              <a:t>sulit</a:t>
            </a:r>
            <a:r>
              <a:rPr lang="en-US" sz="3200" dirty="0" smtClean="0"/>
              <a:t> </a:t>
            </a:r>
            <a:r>
              <a:rPr lang="en-US" sz="3200" dirty="0" err="1" smtClean="0"/>
              <a:t>melihat</a:t>
            </a:r>
            <a:r>
              <a:rPr lang="en-US" sz="3200" dirty="0" smtClean="0"/>
              <a:t> iris &amp; pupil </a:t>
            </a:r>
            <a:r>
              <a:rPr lang="en-US" sz="3200" dirty="0" err="1" smtClean="0"/>
              <a:t>secara</a:t>
            </a:r>
            <a:r>
              <a:rPr lang="en-US" sz="3200" dirty="0" smtClean="0"/>
              <a:t> </a:t>
            </a:r>
            <a:r>
              <a:rPr lang="en-US" sz="3200" dirty="0" err="1" smtClean="0"/>
              <a:t>jelas</a:t>
            </a:r>
            <a:endParaRPr lang="en-US" sz="3200" dirty="0" smtClean="0"/>
          </a:p>
          <a:p>
            <a:r>
              <a:rPr lang="en-US" sz="3200" dirty="0" err="1" smtClean="0"/>
              <a:t>Terdapat</a:t>
            </a:r>
            <a:r>
              <a:rPr lang="en-US" sz="3200" dirty="0" smtClean="0"/>
              <a:t> </a:t>
            </a:r>
            <a:r>
              <a:rPr lang="en-US" sz="3200" dirty="0" err="1" smtClean="0"/>
              <a:t>iskemia</a:t>
            </a:r>
            <a:r>
              <a:rPr lang="en-US" sz="3200" dirty="0" smtClean="0"/>
              <a:t> 1/3 </a:t>
            </a:r>
            <a:r>
              <a:rPr lang="en-US" sz="3200" dirty="0" err="1" smtClean="0"/>
              <a:t>sampai</a:t>
            </a:r>
            <a:r>
              <a:rPr lang="en-US" sz="3200" dirty="0" smtClean="0"/>
              <a:t> ½ </a:t>
            </a:r>
            <a:r>
              <a:rPr lang="en-US" sz="3200" dirty="0" err="1" smtClean="0"/>
              <a:t>limbus</a:t>
            </a:r>
            <a:r>
              <a:rPr lang="en-US" sz="3200" dirty="0" smtClean="0"/>
              <a:t>  &amp; </a:t>
            </a:r>
            <a:r>
              <a:rPr lang="en-US" sz="3200" dirty="0" err="1" smtClean="0"/>
              <a:t>nekrosis</a:t>
            </a:r>
            <a:r>
              <a:rPr lang="en-US" sz="3200" dirty="0" smtClean="0"/>
              <a:t> </a:t>
            </a:r>
            <a:r>
              <a:rPr lang="en-US" sz="3200" dirty="0" err="1" smtClean="0"/>
              <a:t>ringan</a:t>
            </a:r>
            <a:r>
              <a:rPr lang="en-US" sz="3200" dirty="0" smtClean="0"/>
              <a:t> </a:t>
            </a:r>
            <a:r>
              <a:rPr lang="en-US" sz="3200" dirty="0" err="1" smtClean="0"/>
              <a:t>kornea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konjungtiva</a:t>
            </a:r>
            <a:endParaRPr lang="en-US" sz="3200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533400"/>
            <a:ext cx="44100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3200" dirty="0" err="1" smtClean="0"/>
              <a:t>Derajat</a:t>
            </a:r>
            <a:r>
              <a:rPr lang="en-US" sz="3200" dirty="0" smtClean="0"/>
              <a:t> IV </a:t>
            </a:r>
          </a:p>
          <a:p>
            <a:r>
              <a:rPr lang="en-US" sz="3200" dirty="0" smtClean="0"/>
              <a:t>Prognosis </a:t>
            </a:r>
            <a:r>
              <a:rPr lang="en-US" sz="3200" dirty="0" err="1" smtClean="0"/>
              <a:t>buruk</a:t>
            </a:r>
            <a:endParaRPr lang="en-US" sz="3200" dirty="0" smtClean="0"/>
          </a:p>
          <a:p>
            <a:r>
              <a:rPr lang="en-US" sz="3200" dirty="0" err="1" smtClean="0"/>
              <a:t>Kekeruhan</a:t>
            </a:r>
            <a:r>
              <a:rPr lang="en-US" sz="3200" dirty="0" smtClean="0"/>
              <a:t> </a:t>
            </a:r>
            <a:r>
              <a:rPr lang="en-US" sz="3200" dirty="0" err="1" smtClean="0"/>
              <a:t>kornea</a:t>
            </a:r>
            <a:r>
              <a:rPr lang="en-US" sz="3200" dirty="0" smtClean="0"/>
              <a:t> pupil </a:t>
            </a:r>
            <a:r>
              <a:rPr lang="en-US" sz="3200" dirty="0" err="1" smtClean="0"/>
              <a:t>tidak</a:t>
            </a:r>
            <a:r>
              <a:rPr lang="en-US" sz="3200" dirty="0" smtClean="0"/>
              <a:t>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dilihat</a:t>
            </a:r>
            <a:endParaRPr lang="en-US" sz="3200" dirty="0" smtClean="0"/>
          </a:p>
          <a:p>
            <a:r>
              <a:rPr lang="en-US" sz="3200" dirty="0" err="1" smtClean="0"/>
              <a:t>Konjungtiva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sclera </a:t>
            </a:r>
            <a:r>
              <a:rPr lang="en-US" sz="3200" dirty="0" err="1" smtClean="0"/>
              <a:t>pucat</a:t>
            </a:r>
            <a:r>
              <a:rPr lang="en-US" sz="3200" dirty="0" smtClean="0"/>
              <a:t>.</a:t>
            </a:r>
          </a:p>
          <a:p>
            <a:r>
              <a:rPr lang="en-US" sz="3200" dirty="0" err="1" smtClean="0"/>
              <a:t>Iskemia</a:t>
            </a:r>
            <a:r>
              <a:rPr lang="en-US" sz="3200" dirty="0" smtClean="0"/>
              <a:t> &gt; ½ </a:t>
            </a:r>
            <a:r>
              <a:rPr lang="en-US" sz="3200" dirty="0" err="1" smtClean="0"/>
              <a:t>limbus</a:t>
            </a: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685800"/>
            <a:ext cx="44100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1"/>
            <a:ext cx="7467600" cy="6553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Penatalaksanaan</a:t>
            </a:r>
            <a:endParaRPr lang="en-US" dirty="0" smtClean="0"/>
          </a:p>
          <a:p>
            <a:r>
              <a:rPr lang="en-US" dirty="0" smtClean="0"/>
              <a:t>1.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r>
              <a:rPr lang="en-US" dirty="0" smtClean="0"/>
              <a:t> </a:t>
            </a:r>
            <a:r>
              <a:rPr lang="en-US" dirty="0" err="1" smtClean="0"/>
              <a:t>lakmus</a:t>
            </a:r>
            <a:r>
              <a:rPr lang="en-US" dirty="0" smtClean="0"/>
              <a:t> .</a:t>
            </a:r>
          </a:p>
          <a:p>
            <a:r>
              <a:rPr lang="en-US" b="1" dirty="0" smtClean="0"/>
              <a:t>2.</a:t>
            </a:r>
            <a:r>
              <a:rPr lang="en-US" dirty="0" smtClean="0"/>
              <a:t>Irigasi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garam</a:t>
            </a:r>
            <a:r>
              <a:rPr lang="en-US" dirty="0" smtClean="0"/>
              <a:t> </a:t>
            </a:r>
            <a:r>
              <a:rPr lang="en-US" dirty="0" err="1" smtClean="0"/>
              <a:t>fisiologik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(2000 ml </a:t>
            </a:r>
            <a:r>
              <a:rPr lang="en-US" dirty="0" err="1" smtClean="0"/>
              <a:t>selama</a:t>
            </a:r>
            <a:r>
              <a:rPr lang="en-US" dirty="0" smtClean="0"/>
              <a:t> ±30menit)</a:t>
            </a:r>
          </a:p>
          <a:p>
            <a:r>
              <a:rPr lang="en-US" dirty="0" smtClean="0"/>
              <a:t>3.Bila </a:t>
            </a:r>
            <a:r>
              <a:rPr lang="en-US" dirty="0" err="1" smtClean="0"/>
              <a:t>penyebab</a:t>
            </a:r>
            <a:r>
              <a:rPr lang="en-US" dirty="0" smtClean="0"/>
              <a:t> </a:t>
            </a:r>
            <a:r>
              <a:rPr lang="en-US" dirty="0" err="1" smtClean="0"/>
              <a:t>CaOH</a:t>
            </a:r>
            <a:r>
              <a:rPr lang="en-US" dirty="0" smtClean="0"/>
              <a:t>  </a:t>
            </a:r>
            <a:r>
              <a:rPr lang="en-US" dirty="0" err="1" smtClean="0"/>
              <a:t>diberi</a:t>
            </a:r>
            <a:r>
              <a:rPr lang="en-US" dirty="0" smtClean="0"/>
              <a:t> EDTA (</a:t>
            </a:r>
            <a:r>
              <a:rPr lang="en-US" dirty="0" err="1" smtClean="0"/>
              <a:t>bereaksi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basa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 </a:t>
            </a:r>
            <a:r>
              <a:rPr lang="en-US" dirty="0" err="1" smtClean="0"/>
              <a:t>jaringan</a:t>
            </a:r>
            <a:r>
              <a:rPr lang="en-US" dirty="0" smtClean="0"/>
              <a:t>)</a:t>
            </a:r>
          </a:p>
          <a:p>
            <a:r>
              <a:rPr lang="en-US" dirty="0" smtClean="0"/>
              <a:t>4.Antibiotik </a:t>
            </a: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.</a:t>
            </a:r>
          </a:p>
          <a:p>
            <a:r>
              <a:rPr lang="en-US" dirty="0" smtClean="0"/>
              <a:t>5.Siklopegi  </a:t>
            </a:r>
            <a:r>
              <a:rPr lang="en-US" dirty="0" err="1" smtClean="0"/>
              <a:t>mengistirahatkan</a:t>
            </a:r>
            <a:r>
              <a:rPr lang="en-US" dirty="0" smtClean="0"/>
              <a:t> iris, </a:t>
            </a:r>
            <a:r>
              <a:rPr lang="en-US" dirty="0" err="1" smtClean="0"/>
              <a:t>mengatasi</a:t>
            </a:r>
            <a:r>
              <a:rPr lang="en-US" dirty="0" smtClean="0"/>
              <a:t> </a:t>
            </a:r>
            <a:r>
              <a:rPr lang="en-US" dirty="0" err="1" smtClean="0"/>
              <a:t>iritis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6.Anti </a:t>
            </a:r>
            <a:r>
              <a:rPr lang="en-US" dirty="0" err="1" smtClean="0"/>
              <a:t>glaukoma</a:t>
            </a:r>
            <a:r>
              <a:rPr lang="en-US" dirty="0" smtClean="0"/>
              <a:t>  </a:t>
            </a: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glaukoma</a:t>
            </a:r>
            <a:r>
              <a:rPr lang="en-US" dirty="0" smtClean="0"/>
              <a:t> </a:t>
            </a:r>
            <a:r>
              <a:rPr lang="en-US" dirty="0" err="1" smtClean="0"/>
              <a:t>sekunder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7.Steroid (7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) anti </a:t>
            </a:r>
            <a:r>
              <a:rPr lang="en-US" dirty="0" err="1" smtClean="0"/>
              <a:t>inflmasi</a:t>
            </a:r>
            <a:r>
              <a:rPr lang="en-US" dirty="0" smtClean="0"/>
              <a:t>.</a:t>
            </a:r>
          </a:p>
          <a:p>
            <a:r>
              <a:rPr lang="en-US" dirty="0" smtClean="0"/>
              <a:t>8.Kolagenase inhibitor (</a:t>
            </a:r>
            <a:r>
              <a:rPr lang="en-US" dirty="0" err="1" smtClean="0"/>
              <a:t>sistein</a:t>
            </a:r>
            <a:r>
              <a:rPr lang="en-US" dirty="0" smtClean="0"/>
              <a:t>, 1 </a:t>
            </a:r>
            <a:r>
              <a:rPr lang="en-US" dirty="0" err="1" smtClean="0"/>
              <a:t>minggu</a:t>
            </a:r>
            <a:r>
              <a:rPr lang="en-US" dirty="0" smtClean="0"/>
              <a:t>)</a:t>
            </a:r>
            <a:r>
              <a:rPr lang="en-US" dirty="0" err="1" smtClean="0"/>
              <a:t>menghilangi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kolagenase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9.Vitamin C 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kolagen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10.Bebat (</a:t>
            </a:r>
            <a:r>
              <a:rPr lang="en-US" dirty="0" err="1" smtClean="0"/>
              <a:t>perban</a:t>
            </a:r>
            <a:r>
              <a:rPr lang="en-US" dirty="0" smtClean="0"/>
              <a:t>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, </a:t>
            </a:r>
            <a:r>
              <a:rPr lang="en-US" dirty="0" err="1" smtClean="0"/>
              <a:t>lensa</a:t>
            </a:r>
            <a:r>
              <a:rPr lang="en-US" dirty="0" smtClean="0"/>
              <a:t> </a:t>
            </a:r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lembek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tetes</a:t>
            </a:r>
            <a:r>
              <a:rPr lang="en-US" dirty="0" smtClean="0"/>
              <a:t> air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buatan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11.Operasi </a:t>
            </a:r>
            <a:r>
              <a:rPr lang="en-US" dirty="0" err="1" smtClean="0"/>
              <a:t>keratoplasti</a:t>
            </a:r>
            <a:r>
              <a:rPr lang="en-US" dirty="0" smtClean="0"/>
              <a:t> 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kekeruhan</a:t>
            </a:r>
            <a:r>
              <a:rPr lang="en-US" dirty="0" smtClean="0"/>
              <a:t> </a:t>
            </a:r>
            <a:r>
              <a:rPr lang="en-US" dirty="0" err="1" smtClean="0"/>
              <a:t>kornea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mengganggu</a:t>
            </a:r>
            <a:r>
              <a:rPr lang="en-US" dirty="0" smtClean="0"/>
              <a:t> </a:t>
            </a:r>
            <a:r>
              <a:rPr lang="en-US" dirty="0" err="1" smtClean="0"/>
              <a:t>penglihatan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467600" cy="5486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Trauma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sengaja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yang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perlukaan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.</a:t>
            </a:r>
          </a:p>
          <a:p>
            <a:pPr>
              <a:buFont typeface="Wingdings"/>
              <a:buChar char="à"/>
            </a:pP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gawat</a:t>
            </a:r>
            <a:r>
              <a:rPr lang="en-US" dirty="0" smtClean="0"/>
              <a:t> </a:t>
            </a:r>
            <a:r>
              <a:rPr lang="en-US" dirty="0" err="1" smtClean="0"/>
              <a:t>darurat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Trauma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trauma yang </a:t>
            </a:r>
            <a:r>
              <a:rPr lang="en-US" dirty="0" err="1" smtClean="0"/>
              <a:t>mengenai</a:t>
            </a:r>
            <a:r>
              <a:rPr lang="en-US" dirty="0" smtClean="0"/>
              <a:t> bola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terpapar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yang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basa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merusak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bola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1"/>
            <a:ext cx="7467600" cy="662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Komplikasi</a:t>
            </a:r>
            <a:endParaRPr lang="en-US" dirty="0" smtClean="0"/>
          </a:p>
          <a:p>
            <a:r>
              <a:rPr lang="en-US" dirty="0" smtClean="0"/>
              <a:t>1.Simblefaron, </a:t>
            </a:r>
            <a:r>
              <a:rPr lang="en-US" dirty="0" err="1" smtClean="0"/>
              <a:t>perlengketan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konjungtiva</a:t>
            </a:r>
            <a:r>
              <a:rPr lang="en-US" dirty="0" smtClean="0"/>
              <a:t> </a:t>
            </a:r>
            <a:r>
              <a:rPr lang="en-US" dirty="0" err="1" smtClean="0"/>
              <a:t>palpebra</a:t>
            </a:r>
            <a:r>
              <a:rPr lang="en-US" dirty="0" smtClean="0"/>
              <a:t> </a:t>
            </a:r>
            <a:r>
              <a:rPr lang="en-US" dirty="0" err="1" smtClean="0"/>
              <a:t>dankornea</a:t>
            </a:r>
            <a:r>
              <a:rPr lang="en-US" dirty="0" smtClean="0"/>
              <a:t>.</a:t>
            </a:r>
          </a:p>
          <a:p>
            <a:r>
              <a:rPr lang="en-US" dirty="0" smtClean="0"/>
              <a:t>2.Kornea </a:t>
            </a:r>
            <a:r>
              <a:rPr lang="en-US" dirty="0" err="1" smtClean="0"/>
              <a:t>keruh</a:t>
            </a:r>
            <a:r>
              <a:rPr lang="en-US" dirty="0" smtClean="0"/>
              <a:t>, edema, </a:t>
            </a:r>
            <a:r>
              <a:rPr lang="en-US" dirty="0" err="1" smtClean="0"/>
              <a:t>neovaskuler</a:t>
            </a:r>
            <a:r>
              <a:rPr lang="en-US" dirty="0" smtClean="0"/>
              <a:t> </a:t>
            </a:r>
          </a:p>
          <a:p>
            <a:r>
              <a:rPr lang="en-US" dirty="0" smtClean="0"/>
              <a:t>3.Katarak </a:t>
            </a:r>
            <a:r>
              <a:rPr lang="en-US" dirty="0" err="1" smtClean="0"/>
              <a:t>traumatik,.Trauma</a:t>
            </a:r>
            <a:r>
              <a:rPr lang="en-US" dirty="0" smtClean="0"/>
              <a:t> </a:t>
            </a:r>
            <a:r>
              <a:rPr lang="en-US" dirty="0" err="1" smtClean="0"/>
              <a:t>basa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katarak</a:t>
            </a:r>
            <a:r>
              <a:rPr lang="en-US" dirty="0" smtClean="0"/>
              <a:t>, 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kornea,konjungtiva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iris</a:t>
            </a:r>
          </a:p>
          <a:p>
            <a:r>
              <a:rPr lang="en-US" dirty="0" smtClean="0"/>
              <a:t>4.Phtisis </a:t>
            </a:r>
            <a:r>
              <a:rPr lang="en-US" dirty="0" err="1" smtClean="0"/>
              <a:t>bulbi</a:t>
            </a:r>
            <a:r>
              <a:rPr lang="en-US" dirty="0" smtClean="0"/>
              <a:t>, bola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mengecil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PENATALAKSANAAN UMUM TRAUMA KIMIA  PADA  MATA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mengatasi</a:t>
            </a:r>
            <a:r>
              <a:rPr lang="en-US" dirty="0" smtClean="0"/>
              <a:t> trauma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:</a:t>
            </a:r>
          </a:p>
          <a:p>
            <a:r>
              <a:rPr lang="en-US" dirty="0" smtClean="0"/>
              <a:t>1.Memperbaiki </a:t>
            </a:r>
            <a:r>
              <a:rPr lang="en-US" dirty="0" err="1" smtClean="0"/>
              <a:t>penglihatan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2.Mencegah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.</a:t>
            </a:r>
          </a:p>
          <a:p>
            <a:r>
              <a:rPr lang="en-US" dirty="0" smtClean="0"/>
              <a:t>3.Mempertahankan </a:t>
            </a:r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.</a:t>
            </a:r>
          </a:p>
          <a:p>
            <a:r>
              <a:rPr lang="en-US" dirty="0" smtClean="0"/>
              <a:t>4.Mencegah </a:t>
            </a:r>
            <a:r>
              <a:rPr lang="en-US" dirty="0" err="1" smtClean="0"/>
              <a:t>sekuele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PROGNOSIS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Derajat</a:t>
            </a:r>
            <a:r>
              <a:rPr lang="en-US" dirty="0" smtClean="0"/>
              <a:t> </a:t>
            </a:r>
            <a:r>
              <a:rPr lang="en-US" dirty="0" err="1" smtClean="0"/>
              <a:t>iskemia</a:t>
            </a:r>
            <a:r>
              <a:rPr lang="en-US" dirty="0" smtClean="0"/>
              <a:t> </a:t>
            </a:r>
            <a:r>
              <a:rPr lang="en-US" dirty="0" err="1" smtClean="0"/>
              <a:t>konjungtiva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limbus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indikator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keparahan</a:t>
            </a:r>
            <a:r>
              <a:rPr lang="en-US" dirty="0" smtClean="0"/>
              <a:t> </a:t>
            </a:r>
            <a:r>
              <a:rPr lang="en-US" dirty="0" err="1" smtClean="0"/>
              <a:t>cedera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prognosis </a:t>
            </a:r>
            <a:r>
              <a:rPr lang="en-US" dirty="0" err="1" smtClean="0"/>
              <a:t>penyembuhannya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Makin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iskemia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konjungtiva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limbus</a:t>
            </a:r>
            <a:r>
              <a:rPr lang="en-US" dirty="0" smtClean="0"/>
              <a:t>, </a:t>
            </a:r>
            <a:r>
              <a:rPr lang="en-US" dirty="0" err="1" smtClean="0"/>
              <a:t>luka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makin</a:t>
            </a:r>
            <a:r>
              <a:rPr lang="en-US" dirty="0" smtClean="0"/>
              <a:t> </a:t>
            </a:r>
            <a:r>
              <a:rPr lang="en-US" dirty="0" err="1" smtClean="0"/>
              <a:t>parah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Trauma </a:t>
            </a:r>
            <a:r>
              <a:rPr lang="en-US" dirty="0" err="1" smtClean="0"/>
              <a:t>basa</a:t>
            </a:r>
            <a:r>
              <a:rPr lang="en-US" dirty="0" smtClean="0"/>
              <a:t> </a:t>
            </a:r>
            <a:r>
              <a:rPr lang="en-US" dirty="0" err="1" smtClean="0"/>
              <a:t>prognosisnya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buruk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trauma </a:t>
            </a:r>
            <a:r>
              <a:rPr lang="en-US" dirty="0" err="1" smtClean="0"/>
              <a:t>asam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7467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PENATALAKSANAAN UMUM TRAUMAKIMIA PADA MATA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1.Irigasi (30 </a:t>
            </a:r>
            <a:r>
              <a:rPr lang="en-US" dirty="0" err="1" smtClean="0"/>
              <a:t>menit</a:t>
            </a:r>
            <a:r>
              <a:rPr lang="en-US" dirty="0" smtClean="0"/>
              <a:t>) &amp; </a:t>
            </a:r>
            <a:r>
              <a:rPr lang="en-US" dirty="0" err="1" smtClean="0"/>
              <a:t>periksa</a:t>
            </a:r>
            <a:r>
              <a:rPr lang="en-US" dirty="0" smtClean="0"/>
              <a:t> PH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r>
              <a:rPr lang="en-US" dirty="0" smtClean="0"/>
              <a:t> </a:t>
            </a:r>
            <a:r>
              <a:rPr lang="en-US" dirty="0" err="1" smtClean="0"/>
              <a:t>lakmus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2.Diberi </a:t>
            </a:r>
            <a:r>
              <a:rPr lang="en-US" dirty="0" err="1" smtClean="0"/>
              <a:t>pembilas</a:t>
            </a:r>
            <a:r>
              <a:rPr lang="en-US" dirty="0" smtClean="0"/>
              <a:t> : </a:t>
            </a:r>
            <a:r>
              <a:rPr lang="en-US" dirty="0" err="1" smtClean="0"/>
              <a:t>idealnya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larutan</a:t>
            </a:r>
            <a:r>
              <a:rPr lang="en-US" dirty="0" smtClean="0"/>
              <a:t> </a:t>
            </a:r>
            <a:r>
              <a:rPr lang="en-US" dirty="0" err="1" smtClean="0"/>
              <a:t>steril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osmolaritas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larutan</a:t>
            </a:r>
            <a:r>
              <a:rPr lang="en-US" dirty="0" smtClean="0"/>
              <a:t> </a:t>
            </a:r>
            <a:r>
              <a:rPr lang="en-US" dirty="0" err="1" smtClean="0"/>
              <a:t>amphoter</a:t>
            </a:r>
            <a:r>
              <a:rPr lang="en-US" dirty="0" smtClean="0"/>
              <a:t> (</a:t>
            </a:r>
            <a:r>
              <a:rPr lang="en-US" dirty="0" err="1" smtClean="0"/>
              <a:t>Diphoterine</a:t>
            </a:r>
            <a:r>
              <a:rPr lang="en-US" dirty="0" smtClean="0"/>
              <a:t>) </a:t>
            </a:r>
            <a:r>
              <a:rPr lang="en-US" dirty="0" err="1" smtClean="0"/>
              <a:t>ataularutan</a:t>
            </a:r>
            <a:r>
              <a:rPr lang="en-US" dirty="0" smtClean="0"/>
              <a:t> buffer (BSS </a:t>
            </a:r>
            <a:r>
              <a:rPr lang="en-US" dirty="0" err="1" smtClean="0"/>
              <a:t>atau</a:t>
            </a:r>
            <a:r>
              <a:rPr lang="en-US" dirty="0" smtClean="0"/>
              <a:t> Ringer </a:t>
            </a:r>
            <a:r>
              <a:rPr lang="en-US" dirty="0" err="1" smtClean="0"/>
              <a:t>Laktat</a:t>
            </a:r>
            <a:r>
              <a:rPr lang="en-US" dirty="0" smtClean="0"/>
              <a:t>) . </a:t>
            </a:r>
            <a:r>
              <a:rPr lang="en-US" dirty="0" err="1" smtClean="0"/>
              <a:t>Larutan</a:t>
            </a:r>
            <a:r>
              <a:rPr lang="en-US" dirty="0" smtClean="0"/>
              <a:t> </a:t>
            </a:r>
            <a:r>
              <a:rPr lang="en-US" dirty="0" err="1" smtClean="0"/>
              <a:t>garam</a:t>
            </a:r>
            <a:r>
              <a:rPr lang="en-US" dirty="0" smtClean="0"/>
              <a:t> </a:t>
            </a:r>
            <a:r>
              <a:rPr lang="en-US" dirty="0" err="1" smtClean="0"/>
              <a:t>isotonis</a:t>
            </a:r>
            <a:endParaRPr lang="en-US" dirty="0" smtClean="0"/>
          </a:p>
          <a:p>
            <a:r>
              <a:rPr lang="en-US" dirty="0" smtClean="0"/>
              <a:t>3.Irigasi </a:t>
            </a:r>
            <a:r>
              <a:rPr lang="en-US" dirty="0" err="1" smtClean="0"/>
              <a:t>sampai</a:t>
            </a:r>
            <a:r>
              <a:rPr lang="en-US" dirty="0" smtClean="0"/>
              <a:t> 30 </a:t>
            </a:r>
            <a:r>
              <a:rPr lang="en-US" dirty="0" err="1" smtClean="0"/>
              <a:t>menit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PH normal.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bahanmengandung</a:t>
            </a:r>
            <a:r>
              <a:rPr lang="en-US" dirty="0" smtClean="0"/>
              <a:t> </a:t>
            </a:r>
            <a:r>
              <a:rPr lang="en-US" dirty="0" err="1" smtClean="0"/>
              <a:t>CaOH</a:t>
            </a:r>
            <a:r>
              <a:rPr lang="en-US" dirty="0" smtClean="0"/>
              <a:t> </a:t>
            </a:r>
            <a:r>
              <a:rPr lang="en-US" dirty="0" err="1" smtClean="0"/>
              <a:t>berikan</a:t>
            </a:r>
            <a:r>
              <a:rPr lang="en-US" dirty="0" smtClean="0"/>
              <a:t> EDTA.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4.Pemeriksaan </a:t>
            </a:r>
            <a:r>
              <a:rPr lang="en-US" dirty="0" err="1" smtClean="0"/>
              <a:t>oftalmologi</a:t>
            </a:r>
            <a:r>
              <a:rPr lang="en-US" dirty="0" smtClean="0"/>
              <a:t> </a:t>
            </a:r>
            <a:r>
              <a:rPr lang="en-US" dirty="0" err="1" smtClean="0"/>
              <a:t>menyeluruh</a:t>
            </a:r>
            <a:r>
              <a:rPr lang="en-US" dirty="0" smtClean="0"/>
              <a:t>.</a:t>
            </a:r>
          </a:p>
          <a:p>
            <a:r>
              <a:rPr lang="en-US" dirty="0" smtClean="0"/>
              <a:t>5.Cederanya </a:t>
            </a:r>
            <a:r>
              <a:rPr lang="en-US" dirty="0" err="1" smtClean="0"/>
              <a:t>ringan</a:t>
            </a:r>
            <a:r>
              <a:rPr lang="en-US" dirty="0" smtClean="0"/>
              <a:t>,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dipulangkan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diberikanantibiotik</a:t>
            </a:r>
            <a:r>
              <a:rPr lang="en-US" dirty="0" smtClean="0"/>
              <a:t> </a:t>
            </a:r>
            <a:r>
              <a:rPr lang="en-US" dirty="0" err="1" smtClean="0"/>
              <a:t>tetes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, analgesic oral,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perban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endParaRPr lang="en-US" dirty="0" smtClean="0"/>
          </a:p>
          <a:p>
            <a:r>
              <a:rPr lang="en-US" dirty="0" smtClean="0"/>
              <a:t>6.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siklopegi</a:t>
            </a:r>
            <a:r>
              <a:rPr lang="en-US" dirty="0" smtClean="0"/>
              <a:t>.</a:t>
            </a:r>
          </a:p>
          <a:p>
            <a:r>
              <a:rPr lang="en-US" dirty="0" smtClean="0"/>
              <a:t>7.Steroid </a:t>
            </a:r>
            <a:r>
              <a:rPr lang="en-US" dirty="0" err="1" smtClean="0"/>
              <a:t>topikal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infiltrasi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radang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8.Vitamin C oral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467600" cy="1143000"/>
          </a:xfrm>
        </p:spPr>
        <p:txBody>
          <a:bodyPr/>
          <a:lstStyle/>
          <a:p>
            <a:r>
              <a:rPr lang="en-US" dirty="0" err="1" smtClean="0"/>
              <a:t>Patofisiologi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7467600" cy="6248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alkali   </a:t>
            </a:r>
            <a:r>
              <a:rPr lang="en-US" dirty="0" smtClean="0">
                <a:sym typeface="Wingdings" pitchFamily="2" charset="2"/>
              </a:rPr>
              <a:t></a:t>
            </a:r>
          </a:p>
          <a:p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/>
              <a:t>Pecah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rusaknya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Persabunan</a:t>
            </a:r>
            <a:r>
              <a:rPr lang="en-US" dirty="0" smtClean="0"/>
              <a:t> </a:t>
            </a:r>
            <a:r>
              <a:rPr lang="en-US" dirty="0" err="1" smtClean="0"/>
              <a:t>disertai</a:t>
            </a:r>
            <a:r>
              <a:rPr lang="en-US" dirty="0" smtClean="0"/>
              <a:t> </a:t>
            </a:r>
            <a:r>
              <a:rPr lang="en-US" dirty="0" err="1" smtClean="0"/>
              <a:t>disosiasi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lemak</a:t>
            </a:r>
            <a:r>
              <a:rPr lang="en-US" dirty="0" smtClean="0"/>
              <a:t> </a:t>
            </a:r>
            <a:r>
              <a:rPr lang="en-US" dirty="0" err="1" smtClean="0"/>
              <a:t>membran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 </a:t>
            </a:r>
            <a:r>
              <a:rPr lang="en-US" dirty="0" smtClean="0">
                <a:sym typeface="Wingdings" pitchFamily="2" charset="2"/>
              </a:rPr>
              <a:t></a:t>
            </a:r>
          </a:p>
          <a:p>
            <a:r>
              <a:rPr lang="en-US" dirty="0" err="1" smtClean="0"/>
              <a:t>penetrasi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r>
              <a:rPr lang="en-US" dirty="0" smtClean="0">
                <a:sym typeface="Wingdings" pitchFamily="2" charset="2"/>
              </a:rPr>
              <a:t></a:t>
            </a:r>
          </a:p>
          <a:p>
            <a:r>
              <a:rPr lang="en-US" dirty="0" err="1" smtClean="0"/>
              <a:t>Mukopolisakarida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menghilang</a:t>
            </a:r>
            <a:r>
              <a:rPr lang="en-US" dirty="0" smtClean="0"/>
              <a:t> &amp;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penggumpalan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kornea</a:t>
            </a:r>
            <a:r>
              <a:rPr lang="en-US" dirty="0" smtClean="0">
                <a:sym typeface="Wingdings" pitchFamily="2" charset="2"/>
              </a:rPr>
              <a:t></a:t>
            </a:r>
          </a:p>
          <a:p>
            <a:r>
              <a:rPr lang="en-US" dirty="0" err="1" smtClean="0"/>
              <a:t>Serat</a:t>
            </a:r>
            <a:r>
              <a:rPr lang="en-US" dirty="0" smtClean="0"/>
              <a:t> </a:t>
            </a:r>
            <a:r>
              <a:rPr lang="en-US" dirty="0" err="1" smtClean="0"/>
              <a:t>kolagen</a:t>
            </a:r>
            <a:r>
              <a:rPr lang="en-US" dirty="0" smtClean="0"/>
              <a:t> </a:t>
            </a:r>
            <a:r>
              <a:rPr lang="en-US" dirty="0" err="1" smtClean="0"/>
              <a:t>kornea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membengkak</a:t>
            </a:r>
            <a:r>
              <a:rPr lang="en-US" dirty="0" smtClean="0"/>
              <a:t> &amp; </a:t>
            </a:r>
            <a:r>
              <a:rPr lang="en-US" dirty="0" err="1" smtClean="0"/>
              <a:t>kornea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mati</a:t>
            </a:r>
            <a:r>
              <a:rPr lang="en-US" dirty="0" smtClean="0"/>
              <a:t>  </a:t>
            </a:r>
            <a:r>
              <a:rPr lang="en-US" dirty="0" smtClean="0">
                <a:sym typeface="Wingdings" pitchFamily="2" charset="2"/>
              </a:rPr>
              <a:t>   </a:t>
            </a:r>
            <a:r>
              <a:rPr lang="en-US" dirty="0" smtClean="0"/>
              <a:t>Edema </a:t>
            </a:r>
          </a:p>
          <a:p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serbukan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polimorfonuklear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stroma,cenderung</a:t>
            </a:r>
            <a:r>
              <a:rPr lang="en-US" dirty="0" smtClean="0"/>
              <a:t> </a:t>
            </a:r>
            <a:r>
              <a:rPr lang="en-US" dirty="0" err="1" smtClean="0"/>
              <a:t>disertai</a:t>
            </a:r>
            <a:r>
              <a:rPr lang="en-US" dirty="0" smtClean="0"/>
              <a:t> </a:t>
            </a:r>
            <a:r>
              <a:rPr lang="en-US" dirty="0" err="1" smtClean="0"/>
              <a:t>masuknya</a:t>
            </a:r>
            <a:r>
              <a:rPr lang="en-US" dirty="0" smtClean="0"/>
              <a:t> </a:t>
            </a:r>
            <a:r>
              <a:rPr lang="en-US" dirty="0" err="1" smtClean="0"/>
              <a:t>pemb.darah</a:t>
            </a:r>
            <a:r>
              <a:rPr lang="en-US" dirty="0" smtClean="0"/>
              <a:t> (</a:t>
            </a:r>
            <a:r>
              <a:rPr lang="en-US" dirty="0" err="1" smtClean="0"/>
              <a:t>Neovaskularisasi</a:t>
            </a:r>
            <a:r>
              <a:rPr lang="en-US" dirty="0" smtClean="0"/>
              <a:t>)  </a:t>
            </a:r>
            <a:r>
              <a:rPr lang="en-US" dirty="0" smtClean="0">
                <a:sym typeface="Wingdings" pitchFamily="2" charset="2"/>
              </a:rPr>
              <a:t></a:t>
            </a:r>
          </a:p>
          <a:p>
            <a:r>
              <a:rPr lang="en-US" dirty="0" err="1" smtClean="0"/>
              <a:t>Dilepaskan</a:t>
            </a:r>
            <a:r>
              <a:rPr lang="en-US" dirty="0" smtClean="0"/>
              <a:t> </a:t>
            </a:r>
            <a:r>
              <a:rPr lang="en-US" dirty="0" err="1" smtClean="0"/>
              <a:t>plasminogen</a:t>
            </a:r>
            <a:r>
              <a:rPr lang="en-US" dirty="0" smtClean="0"/>
              <a:t> </a:t>
            </a:r>
            <a:r>
              <a:rPr lang="en-US" dirty="0" err="1" smtClean="0"/>
              <a:t>aktivator</a:t>
            </a:r>
            <a:r>
              <a:rPr lang="en-US" dirty="0" smtClean="0"/>
              <a:t> &amp; </a:t>
            </a:r>
            <a:r>
              <a:rPr lang="en-US" dirty="0" err="1" smtClean="0"/>
              <a:t>kolagenase</a:t>
            </a:r>
            <a:r>
              <a:rPr lang="en-US" dirty="0" smtClean="0"/>
              <a:t> (</a:t>
            </a:r>
            <a:r>
              <a:rPr lang="en-US" dirty="0" err="1" smtClean="0"/>
              <a:t>merusak</a:t>
            </a:r>
            <a:r>
              <a:rPr lang="en-US" dirty="0" smtClean="0"/>
              <a:t> </a:t>
            </a:r>
            <a:r>
              <a:rPr lang="en-US" dirty="0" err="1" smtClean="0"/>
              <a:t>kolagen</a:t>
            </a:r>
            <a:r>
              <a:rPr lang="en-US" dirty="0" smtClean="0"/>
              <a:t> </a:t>
            </a:r>
            <a:r>
              <a:rPr lang="en-US" dirty="0" err="1" smtClean="0"/>
              <a:t>kornea</a:t>
            </a:r>
            <a:r>
              <a:rPr lang="en-US" dirty="0" smtClean="0"/>
              <a:t>)  </a:t>
            </a:r>
            <a:r>
              <a:rPr lang="en-US" dirty="0" smtClean="0">
                <a:sym typeface="Wingdings" pitchFamily="2" charset="2"/>
              </a:rPr>
              <a:t></a:t>
            </a:r>
          </a:p>
          <a:p>
            <a:r>
              <a:rPr lang="en-US" dirty="0" err="1" smtClean="0">
                <a:sym typeface="Wingdings" pitchFamily="2" charset="2"/>
              </a:rPr>
              <a:t>t</a:t>
            </a:r>
            <a:r>
              <a:rPr lang="en-US" dirty="0" err="1" smtClean="0"/>
              <a:t>erjadi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penyembuhan</a:t>
            </a:r>
            <a:r>
              <a:rPr lang="en-US" dirty="0" smtClean="0"/>
              <a:t> </a:t>
            </a:r>
            <a:r>
              <a:rPr lang="en-US" dirty="0" err="1" smtClean="0"/>
              <a:t>epitel</a:t>
            </a:r>
            <a:r>
              <a:rPr lang="en-US" dirty="0" smtClean="0"/>
              <a:t> 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/>
              <a:t>berlanjut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ulkus</a:t>
            </a:r>
            <a:r>
              <a:rPr lang="en-US" dirty="0" smtClean="0"/>
              <a:t> </a:t>
            </a:r>
            <a:r>
              <a:rPr lang="en-US" dirty="0" err="1" smtClean="0"/>
              <a:t>kornea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perforasi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7467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most common </a:t>
            </a:r>
            <a:r>
              <a:rPr lang="en-US" i="1" dirty="0" smtClean="0"/>
              <a:t>alkalis causing injury  are:</a:t>
            </a:r>
            <a:br>
              <a:rPr lang="en-US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• ammonia (NH3;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ditemui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pembersih</a:t>
            </a:r>
            <a:r>
              <a:rPr lang="en-US" dirty="0" smtClean="0"/>
              <a:t> </a:t>
            </a:r>
            <a:r>
              <a:rPr lang="en-US" dirty="0" err="1" smtClean="0"/>
              <a:t>rumahtangga</a:t>
            </a:r>
            <a:r>
              <a:rPr lang="en-US" dirty="0" smtClean="0"/>
              <a:t> 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yang </a:t>
            </a:r>
            <a:r>
              <a:rPr lang="en-US" dirty="0" err="1" smtClean="0"/>
              <a:t>serius</a:t>
            </a:r>
            <a:r>
              <a:rPr lang="en-US" dirty="0" smtClean="0"/>
              <a:t> .</a:t>
            </a:r>
          </a:p>
          <a:p>
            <a:r>
              <a:rPr lang="en-US" dirty="0" smtClean="0"/>
              <a:t>• lye (</a:t>
            </a:r>
            <a:r>
              <a:rPr lang="en-US" dirty="0" err="1" smtClean="0"/>
              <a:t>NaOH</a:t>
            </a:r>
            <a:r>
              <a:rPr lang="en-US" dirty="0" smtClean="0"/>
              <a:t>; a common ingredient in drain cleaners  and causing the most serious injury);</a:t>
            </a:r>
          </a:p>
          <a:p>
            <a:r>
              <a:rPr lang="en-US" dirty="0" smtClean="0"/>
              <a:t>• potassium hydroxide (KOH);</a:t>
            </a:r>
          </a:p>
          <a:p>
            <a:r>
              <a:rPr lang="en-US" dirty="0" smtClean="0"/>
              <a:t>• magnesium hydroxide (Mg[OH]2); and</a:t>
            </a:r>
          </a:p>
          <a:p>
            <a:r>
              <a:rPr lang="en-US" dirty="0" smtClean="0"/>
              <a:t>• lime (Ca[OH]2; the most common cause, which fortunately does not inflict as much damage as rapidly penetrating </a:t>
            </a:r>
            <a:r>
              <a:rPr lang="en-US" dirty="0" err="1" smtClean="0"/>
              <a:t>alkalies</a:t>
            </a:r>
            <a:r>
              <a:rPr lang="en-US" dirty="0" smtClean="0"/>
              <a:t> do).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most common acids causing injury are:</a:t>
            </a:r>
          </a:p>
          <a:p>
            <a:r>
              <a:rPr lang="en-US" dirty="0" smtClean="0"/>
              <a:t>• sulfuric (H2SO4; the most common cause: </a:t>
            </a:r>
          </a:p>
          <a:p>
            <a:pPr>
              <a:buNone/>
            </a:pPr>
            <a:r>
              <a:rPr lang="en-US" dirty="0" smtClean="0"/>
              <a:t>       an ingredient in automobile batteries2);</a:t>
            </a:r>
          </a:p>
          <a:p>
            <a:r>
              <a:rPr lang="en-US" dirty="0" smtClean="0"/>
              <a:t>• sulfurous (H2SO3);</a:t>
            </a:r>
          </a:p>
          <a:p>
            <a:r>
              <a:rPr lang="en-US" dirty="0" smtClean="0"/>
              <a:t>• hydrofluoric (HF; rapidly penetrating and </a:t>
            </a:r>
          </a:p>
          <a:p>
            <a:pPr>
              <a:buNone/>
            </a:pPr>
            <a:r>
              <a:rPr lang="en-US" dirty="0" smtClean="0"/>
              <a:t>       causing  the most serious injuries2);</a:t>
            </a:r>
          </a:p>
          <a:p>
            <a:r>
              <a:rPr lang="en-US" dirty="0" smtClean="0"/>
              <a:t>• acetic (CH3COOH);</a:t>
            </a:r>
          </a:p>
          <a:p>
            <a:r>
              <a:rPr lang="en-US" dirty="0" smtClean="0"/>
              <a:t>• chromic (Cr2O3); and</a:t>
            </a:r>
          </a:p>
          <a:p>
            <a:r>
              <a:rPr lang="en-US" dirty="0" smtClean="0"/>
              <a:t>• hydrochloric (</a:t>
            </a:r>
            <a:r>
              <a:rPr lang="en-US" dirty="0" err="1" smtClean="0"/>
              <a:t>HCl</a:t>
            </a:r>
            <a:r>
              <a:rPr lang="en-US" dirty="0" smtClean="0"/>
              <a:t>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JENIS </a:t>
            </a:r>
            <a:r>
              <a:rPr lang="en-US" sz="4800" dirty="0" err="1" smtClean="0"/>
              <a:t>JENIS</a:t>
            </a:r>
            <a:r>
              <a:rPr lang="en-US" sz="4800" dirty="0" smtClean="0"/>
              <a:t> TRAUMA KIMIA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7467600" cy="3840163"/>
          </a:xfrm>
        </p:spPr>
        <p:txBody>
          <a:bodyPr/>
          <a:lstStyle/>
          <a:p>
            <a:r>
              <a:rPr lang="en-US" sz="4800" dirty="0" smtClean="0"/>
              <a:t>TRAUMA  ASAM    </a:t>
            </a:r>
          </a:p>
          <a:p>
            <a:r>
              <a:rPr lang="en-US" sz="4800" dirty="0" smtClean="0"/>
              <a:t>TRAUMA BASA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 ASAM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Trauma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trauma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 yang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pH &lt; 7.</a:t>
            </a:r>
          </a:p>
          <a:p>
            <a:endParaRPr lang="en-US" dirty="0"/>
          </a:p>
        </p:txBody>
      </p:sp>
      <p:pic>
        <p:nvPicPr>
          <p:cNvPr id="4" name="Picture 4" descr="DSC00728"/>
          <p:cNvPicPr>
            <a:picLocks noChangeAspect="1" noChangeArrowheads="1"/>
          </p:cNvPicPr>
          <p:nvPr/>
        </p:nvPicPr>
        <p:blipFill>
          <a:blip r:embed="rId2" cstate="print">
            <a:lum bright="6000" contrast="-6000"/>
          </a:blip>
          <a:srcRect l="5212" t="10791" b="20143"/>
          <a:stretch>
            <a:fillRect/>
          </a:stretch>
        </p:blipFill>
        <p:spPr>
          <a:xfrm>
            <a:off x="2438400" y="3886200"/>
            <a:ext cx="4038872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 err="1" smtClean="0"/>
              <a:t>Kurang</a:t>
            </a:r>
            <a:r>
              <a:rPr lang="en-US" sz="3200" dirty="0" smtClean="0"/>
              <a:t> </a:t>
            </a:r>
            <a:r>
              <a:rPr lang="en-US" sz="3200" dirty="0" err="1" smtClean="0"/>
              <a:t>berbahaya</a:t>
            </a:r>
            <a:endParaRPr lang="en-US" sz="3200" dirty="0" smtClean="0"/>
          </a:p>
          <a:p>
            <a:pPr>
              <a:lnSpc>
                <a:spcPct val="90000"/>
              </a:lnSpc>
            </a:pPr>
            <a:r>
              <a:rPr lang="en-US" sz="3200" dirty="0" err="1" smtClean="0"/>
              <a:t>Kerusakan</a:t>
            </a:r>
            <a:r>
              <a:rPr lang="en-US" sz="3200" dirty="0" smtClean="0"/>
              <a:t> </a:t>
            </a:r>
            <a:r>
              <a:rPr lang="en-US" sz="3200" dirty="0" err="1" smtClean="0"/>
              <a:t>jaringan</a:t>
            </a:r>
            <a:r>
              <a:rPr lang="en-US" sz="3200" dirty="0" smtClean="0"/>
              <a:t> </a:t>
            </a:r>
            <a:r>
              <a:rPr lang="en-US" sz="3200" dirty="0" err="1" smtClean="0"/>
              <a:t>terlokalisir</a:t>
            </a:r>
            <a:endParaRPr lang="en-US" sz="3200" dirty="0" smtClean="0"/>
          </a:p>
          <a:p>
            <a:pPr>
              <a:lnSpc>
                <a:spcPct val="90000"/>
              </a:lnSpc>
            </a:pPr>
            <a:r>
              <a:rPr lang="en-US" sz="3200" dirty="0" smtClean="0"/>
              <a:t>pH&lt;2,5 </a:t>
            </a:r>
            <a:r>
              <a:rPr lang="en-US" sz="3200" dirty="0" smtClean="0">
                <a:sym typeface="Wingdings" pitchFamily="2" charset="2"/>
              </a:rPr>
              <a:t> </a:t>
            </a:r>
            <a:r>
              <a:rPr lang="en-US" sz="3200" dirty="0" err="1" smtClean="0">
                <a:sym typeface="Wingdings" pitchFamily="2" charset="2"/>
              </a:rPr>
              <a:t>proteksi</a:t>
            </a:r>
            <a:r>
              <a:rPr lang="en-US" sz="3200" dirty="0" smtClean="0">
                <a:sym typeface="Wingdings" pitchFamily="2" charset="2"/>
              </a:rPr>
              <a:t> </a:t>
            </a:r>
            <a:r>
              <a:rPr lang="en-US" sz="3200" dirty="0" err="1" smtClean="0">
                <a:sym typeface="Wingdings" pitchFamily="2" charset="2"/>
              </a:rPr>
              <a:t>kornea</a:t>
            </a:r>
            <a:r>
              <a:rPr lang="en-US" sz="3200" dirty="0" smtClean="0">
                <a:sym typeface="Wingdings" pitchFamily="2" charset="2"/>
              </a:rPr>
              <a:t>    </a:t>
            </a:r>
            <a:r>
              <a:rPr lang="en-US" sz="3200" dirty="0" err="1" smtClean="0">
                <a:sym typeface="Wingdings" pitchFamily="2" charset="2"/>
              </a:rPr>
              <a:t>kerusakan</a:t>
            </a:r>
            <a:r>
              <a:rPr lang="en-US" sz="3200" dirty="0" smtClean="0">
                <a:sym typeface="Wingdings" pitchFamily="2" charset="2"/>
              </a:rPr>
              <a:t> </a:t>
            </a:r>
            <a:r>
              <a:rPr lang="en-US" sz="3200" dirty="0" err="1" smtClean="0">
                <a:sym typeface="Wingdings" pitchFamily="2" charset="2"/>
              </a:rPr>
              <a:t>kecil</a:t>
            </a:r>
            <a:endParaRPr lang="en-US" sz="3200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3200" dirty="0" err="1" smtClean="0">
                <a:sym typeface="Wingdings" pitchFamily="2" charset="2"/>
              </a:rPr>
              <a:t>Kecuali</a:t>
            </a:r>
            <a:r>
              <a:rPr lang="en-US" sz="3200" dirty="0" smtClean="0">
                <a:sym typeface="Wingdings" pitchFamily="2" charset="2"/>
              </a:rPr>
              <a:t> :</a:t>
            </a:r>
            <a:br>
              <a:rPr lang="en-US" sz="3200" dirty="0" smtClean="0">
                <a:sym typeface="Wingdings" pitchFamily="2" charset="2"/>
              </a:rPr>
            </a:br>
            <a:r>
              <a:rPr lang="en-US" sz="3200" dirty="0" smtClean="0">
                <a:sym typeface="Wingdings" pitchFamily="2" charset="2"/>
              </a:rPr>
              <a:t>- </a:t>
            </a:r>
            <a:r>
              <a:rPr lang="en-US" sz="3200" dirty="0" err="1" smtClean="0">
                <a:sym typeface="Wingdings" pitchFamily="2" charset="2"/>
              </a:rPr>
              <a:t>Asam</a:t>
            </a:r>
            <a:r>
              <a:rPr lang="en-US" sz="3200" dirty="0" smtClean="0">
                <a:sym typeface="Wingdings" pitchFamily="2" charset="2"/>
              </a:rPr>
              <a:t> </a:t>
            </a:r>
            <a:r>
              <a:rPr lang="en-US" sz="3200" dirty="0" err="1" smtClean="0">
                <a:sym typeface="Wingdings" pitchFamily="2" charset="2"/>
              </a:rPr>
              <a:t>hidroflorida</a:t>
            </a:r>
            <a:endParaRPr lang="en-US" sz="3200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dirty="0" smtClean="0"/>
              <a:t>   - </a:t>
            </a:r>
            <a:r>
              <a:rPr lang="en-US" sz="3200" dirty="0" err="1" smtClean="0"/>
              <a:t>Asam</a:t>
            </a:r>
            <a:r>
              <a:rPr lang="en-US" sz="3200" dirty="0" smtClean="0"/>
              <a:t> </a:t>
            </a:r>
            <a:r>
              <a:rPr lang="en-US" sz="3200" dirty="0" err="1" smtClean="0"/>
              <a:t>berisi</a:t>
            </a:r>
            <a:r>
              <a:rPr lang="en-US" sz="3200" dirty="0" smtClean="0"/>
              <a:t> metal </a:t>
            </a:r>
            <a:r>
              <a:rPr lang="en-US" sz="3200" dirty="0" err="1" smtClean="0"/>
              <a:t>berat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Etiologi</a:t>
            </a:r>
            <a:r>
              <a:rPr lang="en-US" dirty="0" smtClean="0"/>
              <a:t> </a:t>
            </a:r>
            <a:r>
              <a:rPr lang="en-US" sz="4800" dirty="0" err="1" smtClean="0"/>
              <a:t>Bahan</a:t>
            </a:r>
            <a:r>
              <a:rPr lang="en-US" sz="4800" dirty="0" smtClean="0"/>
              <a:t> </a:t>
            </a:r>
            <a:r>
              <a:rPr lang="en-US" sz="4800" dirty="0" err="1" smtClean="0"/>
              <a:t>kimia</a:t>
            </a:r>
            <a:r>
              <a:rPr lang="en-US" sz="4800" dirty="0" smtClean="0"/>
              <a:t> </a:t>
            </a:r>
            <a:r>
              <a:rPr lang="en-US" sz="4800" dirty="0" err="1" smtClean="0"/>
              <a:t>asam</a:t>
            </a:r>
            <a:r>
              <a:rPr lang="en-US" sz="48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746760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endParaRPr lang="en-US" sz="3800" dirty="0" smtClean="0"/>
          </a:p>
          <a:p>
            <a:r>
              <a:rPr lang="en-US" sz="3800" dirty="0" smtClean="0"/>
              <a:t> </a:t>
            </a:r>
            <a:r>
              <a:rPr lang="en-US" sz="3800" dirty="0" err="1" smtClean="0"/>
              <a:t>asam</a:t>
            </a:r>
            <a:r>
              <a:rPr lang="en-US" sz="3800" dirty="0" smtClean="0"/>
              <a:t> sulfur </a:t>
            </a:r>
          </a:p>
          <a:p>
            <a:r>
              <a:rPr lang="en-US" sz="3800" dirty="0" smtClean="0"/>
              <a:t> </a:t>
            </a:r>
            <a:r>
              <a:rPr lang="en-US" sz="3800" dirty="0" err="1" smtClean="0"/>
              <a:t>asam</a:t>
            </a:r>
            <a:r>
              <a:rPr lang="en-US" sz="3800" dirty="0" smtClean="0"/>
              <a:t> </a:t>
            </a:r>
            <a:r>
              <a:rPr lang="en-US" sz="3800" dirty="0" err="1" smtClean="0"/>
              <a:t>hidroklorida</a:t>
            </a:r>
            <a:r>
              <a:rPr lang="en-US" sz="3800" dirty="0" smtClean="0"/>
              <a:t> </a:t>
            </a:r>
            <a:r>
              <a:rPr lang="en-US" sz="4000" dirty="0" smtClean="0"/>
              <a:t>(</a:t>
            </a:r>
            <a:r>
              <a:rPr lang="en-US" sz="4000" dirty="0" err="1" smtClean="0"/>
              <a:t>HCl</a:t>
            </a:r>
            <a:r>
              <a:rPr lang="en-US" sz="4000" dirty="0" smtClean="0"/>
              <a:t>)</a:t>
            </a:r>
            <a:endParaRPr lang="en-US" sz="3800" dirty="0" smtClean="0"/>
          </a:p>
          <a:p>
            <a:r>
              <a:rPr lang="en-US" sz="3800" dirty="0" smtClean="0"/>
              <a:t> </a:t>
            </a:r>
            <a:r>
              <a:rPr lang="en-US" sz="3800" dirty="0" err="1" smtClean="0"/>
              <a:t>asam</a:t>
            </a:r>
            <a:r>
              <a:rPr lang="en-US" sz="3800" dirty="0" smtClean="0"/>
              <a:t> </a:t>
            </a:r>
            <a:r>
              <a:rPr lang="en-US" sz="3800" dirty="0" err="1" smtClean="0"/>
              <a:t>nitrat</a:t>
            </a:r>
            <a:endParaRPr lang="en-US" sz="3800" dirty="0" smtClean="0"/>
          </a:p>
          <a:p>
            <a:r>
              <a:rPr lang="en-US" sz="3800" dirty="0" smtClean="0"/>
              <a:t> </a:t>
            </a:r>
            <a:r>
              <a:rPr lang="en-US" sz="3800" dirty="0" err="1" smtClean="0"/>
              <a:t>asam</a:t>
            </a:r>
            <a:r>
              <a:rPr lang="en-US" sz="3800" dirty="0" smtClean="0"/>
              <a:t> </a:t>
            </a:r>
            <a:r>
              <a:rPr lang="en-US" sz="3800" dirty="0" err="1" smtClean="0"/>
              <a:t>asetat</a:t>
            </a:r>
            <a:r>
              <a:rPr lang="en-US" sz="3800" dirty="0" smtClean="0"/>
              <a:t>  (</a:t>
            </a:r>
            <a:r>
              <a:rPr lang="en-US" sz="4000" dirty="0" smtClean="0"/>
              <a:t>CH3COOH)</a:t>
            </a:r>
            <a:endParaRPr lang="en-US" sz="3800" dirty="0" smtClean="0"/>
          </a:p>
          <a:p>
            <a:r>
              <a:rPr lang="en-US" sz="3800" dirty="0" smtClean="0"/>
              <a:t> </a:t>
            </a:r>
            <a:r>
              <a:rPr lang="en-US" sz="3800" dirty="0" err="1" smtClean="0"/>
              <a:t>asam</a:t>
            </a:r>
            <a:r>
              <a:rPr lang="en-US" sz="3800" dirty="0" smtClean="0"/>
              <a:t> </a:t>
            </a:r>
            <a:r>
              <a:rPr lang="en-US" sz="3800" dirty="0" err="1" smtClean="0"/>
              <a:t>kromat</a:t>
            </a:r>
            <a:r>
              <a:rPr lang="en-US" sz="3800" dirty="0" smtClean="0"/>
              <a:t> </a:t>
            </a:r>
            <a:r>
              <a:rPr lang="en-US" sz="4000" dirty="0" smtClean="0"/>
              <a:t>(Cr2O3)</a:t>
            </a:r>
            <a:endParaRPr lang="en-US" sz="3800" dirty="0" smtClean="0"/>
          </a:p>
          <a:p>
            <a:r>
              <a:rPr lang="en-US" sz="3800" dirty="0" smtClean="0"/>
              <a:t> </a:t>
            </a:r>
            <a:r>
              <a:rPr lang="en-US" sz="3800" dirty="0" err="1" smtClean="0"/>
              <a:t>asam</a:t>
            </a:r>
            <a:r>
              <a:rPr lang="en-US" sz="3800" dirty="0" smtClean="0"/>
              <a:t> </a:t>
            </a:r>
            <a:r>
              <a:rPr lang="en-US" sz="3800" dirty="0" err="1" smtClean="0"/>
              <a:t>hidroflorida</a:t>
            </a:r>
            <a:r>
              <a:rPr lang="en-US" sz="3800" dirty="0" smtClean="0"/>
              <a:t>.</a:t>
            </a:r>
          </a:p>
          <a:p>
            <a:endParaRPr lang="en-US" sz="3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err="1" smtClean="0"/>
              <a:t>Baterai</a:t>
            </a:r>
            <a:r>
              <a:rPr lang="en-US" sz="3200" dirty="0" smtClean="0"/>
              <a:t> </a:t>
            </a:r>
            <a:r>
              <a:rPr lang="en-US" sz="3200" dirty="0" err="1" smtClean="0"/>
              <a:t>mobil</a:t>
            </a:r>
            <a:r>
              <a:rPr lang="en-US" sz="3200" dirty="0" smtClean="0"/>
              <a:t> .</a:t>
            </a:r>
          </a:p>
          <a:p>
            <a:pPr>
              <a:buNone/>
            </a:pPr>
            <a:r>
              <a:rPr lang="en-US" sz="3200" dirty="0" smtClean="0"/>
              <a:t>    </a:t>
            </a:r>
            <a:r>
              <a:rPr lang="en-US" sz="3200" dirty="0" err="1" smtClean="0"/>
              <a:t>Mengandung</a:t>
            </a:r>
            <a:r>
              <a:rPr lang="en-US" sz="3200" dirty="0" smtClean="0"/>
              <a:t> </a:t>
            </a:r>
            <a:r>
              <a:rPr lang="en-US" sz="3200" dirty="0" err="1" smtClean="0"/>
              <a:t>asam</a:t>
            </a:r>
            <a:r>
              <a:rPr lang="en-US" sz="3200" dirty="0" smtClean="0"/>
              <a:t> </a:t>
            </a:r>
            <a:r>
              <a:rPr lang="en-US" sz="3200" dirty="0" err="1" smtClean="0"/>
              <a:t>sulfat</a:t>
            </a:r>
            <a:r>
              <a:rPr lang="en-US" sz="3200" dirty="0" smtClean="0"/>
              <a:t> </a:t>
            </a:r>
            <a:r>
              <a:rPr lang="en-US" sz="2400" dirty="0" smtClean="0"/>
              <a:t> </a:t>
            </a:r>
            <a:r>
              <a:rPr lang="en-US" sz="3200" dirty="0" smtClean="0"/>
              <a:t>H2SO4</a:t>
            </a:r>
          </a:p>
          <a:p>
            <a:r>
              <a:rPr lang="en-US" sz="3200" dirty="0" err="1" smtClean="0"/>
              <a:t>Asam</a:t>
            </a:r>
            <a:r>
              <a:rPr lang="en-US" sz="3200" dirty="0" smtClean="0"/>
              <a:t> </a:t>
            </a:r>
            <a:r>
              <a:rPr lang="en-US" sz="3200" dirty="0" err="1" smtClean="0"/>
              <a:t>Hidroflorida</a:t>
            </a:r>
            <a:r>
              <a:rPr lang="en-US" sz="3200" dirty="0" smtClean="0"/>
              <a:t>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ditemukan</a:t>
            </a:r>
            <a:r>
              <a:rPr lang="en-US" sz="3200" dirty="0" smtClean="0"/>
              <a:t> </a:t>
            </a:r>
            <a:r>
              <a:rPr lang="en-US" sz="3200" dirty="0" err="1" smtClean="0"/>
              <a:t>dirumah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cairan</a:t>
            </a:r>
            <a:r>
              <a:rPr lang="en-US" sz="3200" dirty="0" smtClean="0"/>
              <a:t> </a:t>
            </a:r>
            <a:r>
              <a:rPr lang="en-US" sz="3200" dirty="0" err="1" smtClean="0"/>
              <a:t>penghilang</a:t>
            </a:r>
            <a:r>
              <a:rPr lang="en-US" sz="3200" dirty="0" smtClean="0"/>
              <a:t> karat, </a:t>
            </a:r>
            <a:r>
              <a:rPr lang="en-US" sz="3200" dirty="0" err="1" smtClean="0"/>
              <a:t>pengkilap</a:t>
            </a:r>
            <a:r>
              <a:rPr lang="en-US" sz="3200" dirty="0" smtClean="0"/>
              <a:t> aluminum,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cairan</a:t>
            </a:r>
            <a:r>
              <a:rPr lang="en-US" sz="3200" dirty="0" smtClean="0"/>
              <a:t> </a:t>
            </a:r>
            <a:r>
              <a:rPr lang="en-US" sz="3200" dirty="0" err="1" smtClean="0"/>
              <a:t>pembersih</a:t>
            </a:r>
            <a:r>
              <a:rPr lang="en-US" sz="3200" dirty="0" smtClean="0"/>
              <a:t> yang </a:t>
            </a:r>
            <a:r>
              <a:rPr lang="en-US" sz="3200" dirty="0" err="1" smtClean="0"/>
              <a:t>kuat</a:t>
            </a:r>
            <a:r>
              <a:rPr lang="en-US" sz="3200" dirty="0" smtClean="0"/>
              <a:t> .</a:t>
            </a:r>
          </a:p>
          <a:p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Industri</a:t>
            </a:r>
            <a:r>
              <a:rPr lang="en-US" sz="3200" dirty="0" smtClean="0"/>
              <a:t> (</a:t>
            </a:r>
            <a:r>
              <a:rPr lang="en-US" sz="3200" dirty="0" err="1" smtClean="0"/>
              <a:t>pembersih</a:t>
            </a:r>
            <a:r>
              <a:rPr lang="en-US" sz="3200" dirty="0" smtClean="0"/>
              <a:t> </a:t>
            </a:r>
            <a:r>
              <a:rPr lang="en-US" sz="3200" dirty="0" err="1" smtClean="0"/>
              <a:t>dinding</a:t>
            </a:r>
            <a:r>
              <a:rPr lang="en-US" sz="3200" dirty="0" smtClean="0"/>
              <a:t>, glass etching (</a:t>
            </a:r>
            <a:r>
              <a:rPr lang="en-US" sz="3200" dirty="0" err="1" smtClean="0"/>
              <a:t>pengukiran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kaca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cairan</a:t>
            </a:r>
            <a:r>
              <a:rPr lang="en-US" sz="3200" dirty="0" smtClean="0"/>
              <a:t> </a:t>
            </a:r>
            <a:r>
              <a:rPr lang="en-US" sz="3200" dirty="0" err="1" smtClean="0"/>
              <a:t>kimia</a:t>
            </a:r>
            <a:r>
              <a:rPr lang="en-US" sz="3200" dirty="0" smtClean="0"/>
              <a:t>), electro polishing,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penyamakan</a:t>
            </a:r>
            <a:r>
              <a:rPr lang="en-US" sz="3200" dirty="0" smtClean="0"/>
              <a:t> </a:t>
            </a:r>
            <a:r>
              <a:rPr lang="en-US" sz="3200" dirty="0" err="1" smtClean="0"/>
              <a:t>kulit</a:t>
            </a:r>
            <a:r>
              <a:rPr lang="en-US" sz="3200" dirty="0" smtClean="0"/>
              <a:t>., </a:t>
            </a:r>
            <a:r>
              <a:rPr lang="en-US" sz="3200" dirty="0" err="1" smtClean="0"/>
              <a:t>fermentasi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pengolahan</a:t>
            </a:r>
            <a:r>
              <a:rPr lang="en-US" sz="3200" dirty="0" smtClean="0"/>
              <a:t> </a:t>
            </a:r>
            <a:r>
              <a:rPr lang="en-US" sz="3200" dirty="0" err="1" smtClean="0"/>
              <a:t>bir</a:t>
            </a:r>
            <a:r>
              <a:rPr lang="en-US" sz="3200" dirty="0" smtClean="0"/>
              <a:t>).</a:t>
            </a:r>
          </a:p>
          <a:p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Patofisiologi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4676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endParaRPr lang="en-US" dirty="0" smtClean="0"/>
          </a:p>
          <a:p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cenderung</a:t>
            </a:r>
            <a:r>
              <a:rPr lang="en-US" dirty="0" smtClean="0"/>
              <a:t> </a:t>
            </a:r>
            <a:r>
              <a:rPr lang="en-US" dirty="0" err="1" smtClean="0"/>
              <a:t>berikatan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protein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koagulasi</a:t>
            </a:r>
            <a:r>
              <a:rPr lang="en-US" dirty="0" smtClean="0"/>
              <a:t> protein plasma.</a:t>
            </a:r>
          </a:p>
          <a:p>
            <a:r>
              <a:rPr lang="en-US" dirty="0" err="1" smtClean="0"/>
              <a:t>Koagulasi</a:t>
            </a:r>
            <a:r>
              <a:rPr lang="en-US" dirty="0" smtClean="0"/>
              <a:t> protein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sebagai</a:t>
            </a:r>
            <a:r>
              <a:rPr lang="en-US" dirty="0" smtClean="0"/>
              <a:t> barrier yang </a:t>
            </a:r>
            <a:r>
              <a:rPr lang="en-US" dirty="0" err="1" smtClean="0"/>
              <a:t>membatasi</a:t>
            </a:r>
            <a:r>
              <a:rPr lang="en-US" dirty="0" smtClean="0"/>
              <a:t> </a:t>
            </a:r>
            <a:r>
              <a:rPr lang="en-US" dirty="0" err="1" smtClean="0"/>
              <a:t>penetrasi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r>
              <a:rPr lang="en-US" dirty="0" smtClean="0"/>
              <a:t>.</a:t>
            </a:r>
          </a:p>
          <a:p>
            <a:r>
              <a:rPr lang="en-US" dirty="0" smtClean="0"/>
              <a:t>Luka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terbatas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Pengecualian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hidroflorida</a:t>
            </a:r>
            <a:r>
              <a:rPr lang="en-US" dirty="0" smtClean="0"/>
              <a:t>.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lemah</a:t>
            </a:r>
            <a:r>
              <a:rPr lang="en-US" dirty="0" smtClean="0"/>
              <a:t> yang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menembus</a:t>
            </a:r>
            <a:r>
              <a:rPr lang="en-US" dirty="0" smtClean="0"/>
              <a:t> </a:t>
            </a:r>
            <a:r>
              <a:rPr lang="en-US" dirty="0" err="1" smtClean="0"/>
              <a:t>membran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dirty="0" err="1" smtClean="0"/>
              <a:t>Penatalaksanaan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467600" cy="579120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err="1" smtClean="0"/>
              <a:t>Periksa</a:t>
            </a:r>
            <a:r>
              <a:rPr lang="en-US" dirty="0" smtClean="0"/>
              <a:t>  PH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r>
              <a:rPr lang="en-US" dirty="0" smtClean="0"/>
              <a:t> </a:t>
            </a:r>
            <a:r>
              <a:rPr lang="en-US" dirty="0" err="1" smtClean="0"/>
              <a:t>lakmus</a:t>
            </a:r>
            <a:r>
              <a:rPr lang="en-US" dirty="0" smtClean="0"/>
              <a:t> .</a:t>
            </a:r>
          </a:p>
          <a:p>
            <a:r>
              <a:rPr lang="en-US" dirty="0" err="1" smtClean="0"/>
              <a:t>Irigasi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yang </a:t>
            </a:r>
            <a:r>
              <a:rPr lang="en-US" dirty="0" err="1" smtClean="0"/>
              <a:t>terkena</a:t>
            </a:r>
            <a:r>
              <a:rPr lang="en-US" dirty="0" smtClean="0"/>
              <a:t> </a:t>
            </a:r>
            <a:r>
              <a:rPr lang="en-US" dirty="0" err="1" smtClean="0"/>
              <a:t>secepat-cepatnya</a:t>
            </a:r>
            <a:r>
              <a:rPr lang="en-US" dirty="0" smtClean="0"/>
              <a:t>,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menghilangkan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melarutkan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yang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trauma.Irigasi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garam</a:t>
            </a:r>
            <a:r>
              <a:rPr lang="en-US" dirty="0" smtClean="0"/>
              <a:t> </a:t>
            </a:r>
            <a:r>
              <a:rPr lang="en-US" dirty="0" err="1" smtClean="0"/>
              <a:t>fisiologi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air </a:t>
            </a:r>
            <a:r>
              <a:rPr lang="en-US" dirty="0" err="1" smtClean="0"/>
              <a:t>bersih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paling </a:t>
            </a:r>
            <a:r>
              <a:rPr lang="en-US" dirty="0" err="1" smtClean="0"/>
              <a:t>sedikit</a:t>
            </a:r>
            <a:r>
              <a:rPr lang="en-US" dirty="0" smtClean="0"/>
              <a:t> 15-30 </a:t>
            </a:r>
            <a:r>
              <a:rPr lang="en-US" dirty="0" err="1" smtClean="0"/>
              <a:t>menit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Bersihkan</a:t>
            </a:r>
            <a:r>
              <a:rPr lang="en-US" dirty="0" smtClean="0"/>
              <a:t> </a:t>
            </a:r>
            <a:r>
              <a:rPr lang="en-US" dirty="0" err="1" smtClean="0"/>
              <a:t>sisa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fornik</a:t>
            </a:r>
            <a:r>
              <a:rPr lang="en-US" dirty="0" smtClean="0"/>
              <a:t> </a:t>
            </a:r>
            <a:r>
              <a:rPr lang="en-US" dirty="0" err="1" smtClean="0"/>
              <a:t>konjungtiva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kapas</a:t>
            </a:r>
            <a:r>
              <a:rPr lang="en-US" dirty="0" smtClean="0"/>
              <a:t> </a:t>
            </a:r>
            <a:r>
              <a:rPr lang="en-US" dirty="0" err="1" smtClean="0"/>
              <a:t>lidi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Anestesi</a:t>
            </a:r>
            <a:r>
              <a:rPr lang="en-US" dirty="0" smtClean="0"/>
              <a:t> </a:t>
            </a:r>
            <a:r>
              <a:rPr lang="en-US" dirty="0" err="1" smtClean="0"/>
              <a:t>topikal</a:t>
            </a:r>
            <a:r>
              <a:rPr lang="en-US" dirty="0" smtClean="0"/>
              <a:t> (</a:t>
            </a:r>
            <a:r>
              <a:rPr lang="en-US" dirty="0" err="1" smtClean="0"/>
              <a:t>blefarospasme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Antibiotik</a:t>
            </a:r>
            <a:r>
              <a:rPr lang="en-US" dirty="0" smtClean="0"/>
              <a:t> 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Biasanya</a:t>
            </a:r>
            <a:r>
              <a:rPr lang="en-US" dirty="0" smtClean="0"/>
              <a:t> trauma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normal </a:t>
            </a:r>
            <a:r>
              <a:rPr lang="en-US" dirty="0" err="1" smtClean="0"/>
              <a:t>kembali,sehingga</a:t>
            </a:r>
            <a:r>
              <a:rPr lang="en-US" dirty="0" smtClean="0"/>
              <a:t> </a:t>
            </a:r>
            <a:r>
              <a:rPr lang="en-US" dirty="0" err="1" smtClean="0"/>
              <a:t>tajam</a:t>
            </a:r>
            <a:r>
              <a:rPr lang="en-US" dirty="0" smtClean="0"/>
              <a:t> </a:t>
            </a:r>
            <a:r>
              <a:rPr lang="en-US" dirty="0" err="1" smtClean="0"/>
              <a:t>penglihatan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terganggu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884</Words>
  <PresentationFormat>On-screen Show (4:3)</PresentationFormat>
  <Paragraphs>185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Slide 1</vt:lpstr>
      <vt:lpstr>DEFINISI</vt:lpstr>
      <vt:lpstr>JENIS JENIS TRAUMA KIMIA </vt:lpstr>
      <vt:lpstr>TRAUMA ASAM </vt:lpstr>
      <vt:lpstr>Slide 5</vt:lpstr>
      <vt:lpstr>Etiologi Bahan kimia asam  </vt:lpstr>
      <vt:lpstr>Slide 7</vt:lpstr>
      <vt:lpstr>Patofisiologi </vt:lpstr>
      <vt:lpstr>    Penatalaksanaan  </vt:lpstr>
      <vt:lpstr>TRAUMA BASA (ALKALI) </vt:lpstr>
      <vt:lpstr>Trauma kimia alkali</vt:lpstr>
      <vt:lpstr>Etiologi </vt:lpstr>
      <vt:lpstr>Patofisiologi trauma basa  </vt:lpstr>
      <vt:lpstr>Slide 14</vt:lpstr>
      <vt:lpstr>Slide 15</vt:lpstr>
      <vt:lpstr>Slide 16</vt:lpstr>
      <vt:lpstr>Slide 17</vt:lpstr>
      <vt:lpstr>     </vt:lpstr>
      <vt:lpstr>Slide 19</vt:lpstr>
      <vt:lpstr>Slide 20</vt:lpstr>
      <vt:lpstr>PENATALAKSANAAN UMUM TRAUMA KIMIA  PADA  MATA </vt:lpstr>
      <vt:lpstr>PROGNOSIS </vt:lpstr>
      <vt:lpstr>PENATALAKSANAAN UMUM TRAUMAKIMIA PADA MATA </vt:lpstr>
      <vt:lpstr>Slide 24</vt:lpstr>
      <vt:lpstr>Patofisiologi</vt:lpstr>
      <vt:lpstr>The most common alkalis causing injury  are: 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Compaq</dc:creator>
  <cp:lastModifiedBy>COMPAQ</cp:lastModifiedBy>
  <cp:revision>2</cp:revision>
  <dcterms:modified xsi:type="dcterms:W3CDTF">2012-10-31T09:10:52Z</dcterms:modified>
</cp:coreProperties>
</file>