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60" r:id="rId4"/>
    <p:sldId id="274" r:id="rId5"/>
    <p:sldId id="275" r:id="rId6"/>
    <p:sldId id="276" r:id="rId7"/>
    <p:sldId id="277" r:id="rId8"/>
    <p:sldId id="278" r:id="rId9"/>
    <p:sldId id="261" r:id="rId10"/>
    <p:sldId id="266" r:id="rId11"/>
    <p:sldId id="262" r:id="rId12"/>
    <p:sldId id="267" r:id="rId13"/>
    <p:sldId id="268" r:id="rId14"/>
    <p:sldId id="279" r:id="rId15"/>
    <p:sldId id="269" r:id="rId16"/>
    <p:sldId id="270" r:id="rId17"/>
    <p:sldId id="271" r:id="rId18"/>
    <p:sldId id="263" r:id="rId19"/>
    <p:sldId id="264" r:id="rId20"/>
    <p:sldId id="273" r:id="rId21"/>
    <p:sldId id="272" r:id="rId22"/>
    <p:sldId id="265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D2016-4B2B-428F-90EF-16C2E07AB888}" type="datetimeFigureOut">
              <a:rPr lang="id-ID" smtClean="0"/>
              <a:pPr/>
              <a:t>03/06/2012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5D008-9C2F-4700-9FAD-4F9EC6380D5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992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5D008-9C2F-4700-9FAD-4F9EC6380D52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5D008-9C2F-4700-9FAD-4F9EC6380D52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4683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5D008-9C2F-4700-9FAD-4F9EC6380D52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4683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5D008-9C2F-4700-9FAD-4F9EC6380D52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4683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5D008-9C2F-4700-9FAD-4F9EC6380D52}" type="slidenum">
              <a:rPr lang="id-ID" smtClean="0"/>
              <a:pPr/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4683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942A-438B-441E-8717-9E865C67C97C}" type="datetimeFigureOut">
              <a:rPr lang="id-ID" smtClean="0"/>
              <a:pPr/>
              <a:t>03/06/2012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062F-43ED-4E94-97C9-616194CBF1C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942A-438B-441E-8717-9E865C67C97C}" type="datetimeFigureOut">
              <a:rPr lang="id-ID" smtClean="0"/>
              <a:pPr/>
              <a:t>03/06/2012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062F-43ED-4E94-97C9-616194CBF1C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942A-438B-441E-8717-9E865C67C97C}" type="datetimeFigureOut">
              <a:rPr lang="id-ID" smtClean="0"/>
              <a:pPr/>
              <a:t>03/06/2012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062F-43ED-4E94-97C9-616194CBF1C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942A-438B-441E-8717-9E865C67C97C}" type="datetimeFigureOut">
              <a:rPr lang="id-ID" smtClean="0"/>
              <a:pPr/>
              <a:t>03/06/2012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062F-43ED-4E94-97C9-616194CBF1C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942A-438B-441E-8717-9E865C67C97C}" type="datetimeFigureOut">
              <a:rPr lang="id-ID" smtClean="0"/>
              <a:pPr/>
              <a:t>03/06/2012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062F-43ED-4E94-97C9-616194CBF1C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942A-438B-441E-8717-9E865C67C97C}" type="datetimeFigureOut">
              <a:rPr lang="id-ID" smtClean="0"/>
              <a:pPr/>
              <a:t>03/06/2012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062F-43ED-4E94-97C9-616194CBF1C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942A-438B-441E-8717-9E865C67C97C}" type="datetimeFigureOut">
              <a:rPr lang="id-ID" smtClean="0"/>
              <a:pPr/>
              <a:t>03/06/2012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062F-43ED-4E94-97C9-616194CBF1C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942A-438B-441E-8717-9E865C67C97C}" type="datetimeFigureOut">
              <a:rPr lang="id-ID" smtClean="0"/>
              <a:pPr/>
              <a:t>03/06/2012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062F-43ED-4E94-97C9-616194CBF1C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942A-438B-441E-8717-9E865C67C97C}" type="datetimeFigureOut">
              <a:rPr lang="id-ID" smtClean="0"/>
              <a:pPr/>
              <a:t>03/06/2012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062F-43ED-4E94-97C9-616194CBF1C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942A-438B-441E-8717-9E865C67C97C}" type="datetimeFigureOut">
              <a:rPr lang="id-ID" smtClean="0"/>
              <a:pPr/>
              <a:t>03/06/2012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062F-43ED-4E94-97C9-616194CBF1C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942A-438B-441E-8717-9E865C67C97C}" type="datetimeFigureOut">
              <a:rPr lang="id-ID" smtClean="0"/>
              <a:pPr/>
              <a:t>03/06/2012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062F-43ED-4E94-97C9-616194CBF1C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8942A-438B-441E-8717-9E865C67C97C}" type="datetimeFigureOut">
              <a:rPr lang="id-ID" smtClean="0"/>
              <a:pPr/>
              <a:t>03/06/2012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A062F-43ED-4E94-97C9-616194CBF1C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Perkembangan Psikologi </a:t>
            </a:r>
            <a:br>
              <a:rPr lang="id-ID" dirty="0" smtClean="0"/>
            </a:br>
            <a:r>
              <a:rPr lang="id-ID" dirty="0" smtClean="0"/>
              <a:t>Bayi - Remaja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Dr. Amel Yanis SpKJ (K)</a:t>
            </a:r>
          </a:p>
          <a:p>
            <a:r>
              <a:rPr lang="id-ID" dirty="0" smtClean="0"/>
              <a:t>Bag.Psikiatri, Fak. Kedokteran </a:t>
            </a:r>
          </a:p>
          <a:p>
            <a:r>
              <a:rPr lang="id-ID" dirty="0" smtClean="0"/>
              <a:t>Universitas Andalas.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Perkembangan Psikososial</a:t>
            </a:r>
            <a:br>
              <a:rPr lang="id-ID" dirty="0" smtClean="0"/>
            </a:br>
            <a:r>
              <a:rPr lang="id-ID" dirty="0" smtClean="0"/>
              <a:t> (Erik Erikson)</a:t>
            </a:r>
            <a:br>
              <a:rPr lang="id-ID" dirty="0" smtClean="0"/>
            </a:b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5328592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Erikson menggambarkan siklus kehidupan manusia merupakan suatu proses yang terdiri dari 8 fase.</a:t>
            </a:r>
          </a:p>
          <a:p>
            <a:r>
              <a:rPr lang="id-ID" dirty="0" smtClean="0">
                <a:solidFill>
                  <a:srgbClr val="00B050"/>
                </a:solidFill>
              </a:rPr>
              <a:t>1. Fase </a:t>
            </a:r>
            <a:r>
              <a:rPr lang="id-ID" i="1" dirty="0" smtClean="0">
                <a:solidFill>
                  <a:srgbClr val="00B050"/>
                </a:solidFill>
              </a:rPr>
              <a:t>Infancy</a:t>
            </a:r>
            <a:r>
              <a:rPr lang="id-ID" dirty="0" smtClean="0">
                <a:solidFill>
                  <a:srgbClr val="00B050"/>
                </a:solidFill>
              </a:rPr>
              <a:t> (0-1 tahun)</a:t>
            </a:r>
          </a:p>
          <a:p>
            <a:pPr>
              <a:buNone/>
            </a:pPr>
            <a:r>
              <a:rPr lang="id-ID" dirty="0" smtClean="0">
                <a:solidFill>
                  <a:srgbClr val="00B050"/>
                </a:solidFill>
              </a:rPr>
              <a:t>    2. Fase </a:t>
            </a:r>
            <a:r>
              <a:rPr lang="id-ID" i="1" dirty="0" smtClean="0">
                <a:solidFill>
                  <a:srgbClr val="00B050"/>
                </a:solidFill>
              </a:rPr>
              <a:t>Toddler</a:t>
            </a:r>
            <a:r>
              <a:rPr lang="id-ID" dirty="0" smtClean="0">
                <a:solidFill>
                  <a:srgbClr val="00B050"/>
                </a:solidFill>
              </a:rPr>
              <a:t> (1-3 tahun)</a:t>
            </a:r>
          </a:p>
          <a:p>
            <a:pPr>
              <a:buNone/>
            </a:pPr>
            <a:r>
              <a:rPr lang="id-ID" dirty="0" smtClean="0">
                <a:solidFill>
                  <a:srgbClr val="00B050"/>
                </a:solidFill>
              </a:rPr>
              <a:t>    3. </a:t>
            </a:r>
            <a:r>
              <a:rPr lang="id-ID" i="1" dirty="0" smtClean="0">
                <a:solidFill>
                  <a:srgbClr val="00B050"/>
                </a:solidFill>
              </a:rPr>
              <a:t>Early childhood </a:t>
            </a:r>
            <a:r>
              <a:rPr lang="id-ID" dirty="0" smtClean="0">
                <a:solidFill>
                  <a:srgbClr val="00B050"/>
                </a:solidFill>
              </a:rPr>
              <a:t>(3-6 tahun)</a:t>
            </a:r>
          </a:p>
          <a:p>
            <a:pPr>
              <a:buNone/>
            </a:pPr>
            <a:r>
              <a:rPr lang="id-ID" dirty="0" smtClean="0">
                <a:solidFill>
                  <a:srgbClr val="00B050"/>
                </a:solidFill>
              </a:rPr>
              <a:t>    4. </a:t>
            </a:r>
            <a:r>
              <a:rPr lang="id-ID" i="1" dirty="0" smtClean="0">
                <a:solidFill>
                  <a:srgbClr val="00B050"/>
                </a:solidFill>
              </a:rPr>
              <a:t>Midle Childhood </a:t>
            </a:r>
            <a:r>
              <a:rPr lang="id-ID" dirty="0" smtClean="0">
                <a:solidFill>
                  <a:srgbClr val="00B050"/>
                </a:solidFill>
              </a:rPr>
              <a:t>(6-12 tahun)</a:t>
            </a:r>
          </a:p>
          <a:p>
            <a:pPr>
              <a:buNone/>
            </a:pPr>
            <a:r>
              <a:rPr lang="id-ID" dirty="0" smtClean="0">
                <a:solidFill>
                  <a:srgbClr val="00B050"/>
                </a:solidFill>
              </a:rPr>
              <a:t>    5. </a:t>
            </a:r>
            <a:r>
              <a:rPr lang="id-ID" i="1" dirty="0" smtClean="0">
                <a:solidFill>
                  <a:srgbClr val="00B050"/>
                </a:solidFill>
              </a:rPr>
              <a:t>Adolescense</a:t>
            </a:r>
            <a:r>
              <a:rPr lang="id-ID" dirty="0" smtClean="0">
                <a:solidFill>
                  <a:srgbClr val="00B050"/>
                </a:solidFill>
              </a:rPr>
              <a:t> (12-18 tahun)</a:t>
            </a:r>
          </a:p>
          <a:p>
            <a:pPr>
              <a:buNone/>
            </a:pPr>
            <a:r>
              <a:rPr lang="id-ID" dirty="0" smtClean="0"/>
              <a:t>    6. </a:t>
            </a:r>
            <a:r>
              <a:rPr lang="id-ID" i="1" dirty="0" smtClean="0"/>
              <a:t>Young adulthood </a:t>
            </a:r>
            <a:r>
              <a:rPr lang="id-ID" dirty="0" smtClean="0"/>
              <a:t>(18-40 tahun)</a:t>
            </a:r>
          </a:p>
          <a:p>
            <a:pPr>
              <a:buNone/>
            </a:pPr>
            <a:r>
              <a:rPr lang="id-ID" dirty="0" smtClean="0"/>
              <a:t>    7. </a:t>
            </a:r>
            <a:r>
              <a:rPr lang="id-ID" i="1" dirty="0" smtClean="0"/>
              <a:t>Middle year </a:t>
            </a:r>
            <a:r>
              <a:rPr lang="id-ID" dirty="0" smtClean="0"/>
              <a:t>(40-65 tahun)</a:t>
            </a:r>
          </a:p>
          <a:p>
            <a:pPr>
              <a:buNone/>
            </a:pPr>
            <a:r>
              <a:rPr lang="id-ID" dirty="0" smtClean="0"/>
              <a:t>    8. </a:t>
            </a:r>
            <a:r>
              <a:rPr lang="id-ID" i="1" dirty="0" smtClean="0"/>
              <a:t>Laters years </a:t>
            </a:r>
            <a:r>
              <a:rPr lang="id-ID" dirty="0" smtClean="0"/>
              <a:t>(&gt; 65 tahun)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Fase I; </a:t>
            </a:r>
            <a:r>
              <a:rPr lang="id-ID" i="1" dirty="0" smtClean="0"/>
              <a:t>INFANCY</a:t>
            </a:r>
            <a:br>
              <a:rPr lang="id-ID" i="1" dirty="0" smtClean="0"/>
            </a:br>
            <a:r>
              <a:rPr lang="id-ID" dirty="0" smtClean="0"/>
              <a:t>( 0 – 1 tahun 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▪ Kebutuhan perkembangan pada fase ini adalah untuk memperoleh </a:t>
            </a:r>
            <a:r>
              <a:rPr lang="id-ID" i="1" dirty="0" smtClean="0"/>
              <a:t>sense of basic trust</a:t>
            </a:r>
            <a:r>
              <a:rPr lang="id-ID" dirty="0" smtClean="0"/>
              <a:t>.</a:t>
            </a:r>
          </a:p>
          <a:p>
            <a:pPr>
              <a:buNone/>
            </a:pPr>
            <a:r>
              <a:rPr lang="id-ID" dirty="0" smtClean="0"/>
              <a:t>Ditentukan oleh 2 faktor:</a:t>
            </a:r>
          </a:p>
          <a:p>
            <a:pPr>
              <a:buNone/>
            </a:pPr>
            <a:r>
              <a:rPr lang="id-ID" dirty="0" smtClean="0"/>
              <a:t>1. Anak sensitif, responsif, dependent terhadap lingkungan.</a:t>
            </a:r>
          </a:p>
          <a:p>
            <a:pPr>
              <a:buNone/>
            </a:pPr>
            <a:r>
              <a:rPr lang="id-ID" dirty="0" smtClean="0"/>
              <a:t>2. Lingkungan (ibu atau ibu pengganti) sensitif dan responsif terhadap anak.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Lanjutan Fase 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Bila pada fase ini anak mendapatkan dengan baik kebutuhannya maka anak belajar bahwa lingkungan dapat dipercaya.</a:t>
            </a:r>
          </a:p>
          <a:p>
            <a:pPr>
              <a:buNone/>
            </a:pPr>
            <a:r>
              <a:rPr lang="id-ID" dirty="0" smtClean="0"/>
              <a:t>Hal ini merupakan cikal bakal tercapainya </a:t>
            </a:r>
            <a:r>
              <a:rPr lang="id-ID" i="1" dirty="0" smtClean="0"/>
              <a:t>sense of basic trust</a:t>
            </a:r>
            <a:r>
              <a:rPr lang="id-ID" dirty="0" smtClean="0"/>
              <a:t> yang mantap.</a:t>
            </a:r>
          </a:p>
          <a:p>
            <a:pPr>
              <a:buNone/>
            </a:pPr>
            <a:r>
              <a:rPr lang="id-ID" i="1" dirty="0" smtClean="0"/>
              <a:t>Sense of basic trust </a:t>
            </a:r>
            <a:r>
              <a:rPr lang="id-ID" dirty="0" smtClean="0"/>
              <a:t>yg mantap merupakan bekal untuk terbentuknya optimisme pada seorang individu.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Fase II; </a:t>
            </a:r>
            <a:r>
              <a:rPr lang="id-ID" i="1" dirty="0" smtClean="0"/>
              <a:t>Toddler</a:t>
            </a:r>
            <a:br>
              <a:rPr lang="id-ID" i="1" dirty="0" smtClean="0"/>
            </a:br>
            <a:r>
              <a:rPr lang="id-ID" dirty="0" smtClean="0"/>
              <a:t>(1 – 3 Tahun )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Pada masa ini perlu dicapai suatu rasa otonomi diri. Hal ini sejalan dengan pertmbuhan motorik dan verbal anak yg mulai meningkat pesat. Anak semakin menuju ke arah </a:t>
            </a:r>
            <a:r>
              <a:rPr lang="id-ID" i="1" dirty="0" smtClean="0"/>
              <a:t>independency.</a:t>
            </a:r>
          </a:p>
          <a:p>
            <a:pPr>
              <a:buNone/>
            </a:pPr>
            <a:r>
              <a:rPr lang="id-ID" dirty="0" smtClean="0"/>
              <a:t>Tercapainya </a:t>
            </a:r>
            <a:r>
              <a:rPr lang="id-ID" i="1" dirty="0" smtClean="0"/>
              <a:t>sense of autonomy </a:t>
            </a:r>
            <a:r>
              <a:rPr lang="id-ID" dirty="0" smtClean="0"/>
              <a:t>yg baik merupakan bekal untk terbentuknya </a:t>
            </a:r>
            <a:r>
              <a:rPr lang="id-ID" i="1" dirty="0" smtClean="0"/>
              <a:t>self confidence </a:t>
            </a:r>
            <a:r>
              <a:rPr lang="id-ID" dirty="0" smtClean="0"/>
              <a:t>dan </a:t>
            </a:r>
            <a:r>
              <a:rPr lang="id-ID" i="1" dirty="0" smtClean="0"/>
              <a:t>self awareness</a:t>
            </a:r>
            <a:r>
              <a:rPr lang="id-ID" dirty="0" smtClean="0"/>
              <a:t>.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Fase II; </a:t>
            </a:r>
            <a:r>
              <a:rPr lang="id-ID" i="1" dirty="0" smtClean="0"/>
              <a:t>Toddler</a:t>
            </a:r>
            <a:br>
              <a:rPr lang="id-ID" i="1" dirty="0" smtClean="0"/>
            </a:br>
            <a:r>
              <a:rPr lang="id-ID" dirty="0" smtClean="0"/>
              <a:t>(1 – 3 Tahun )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Jika kemandirian anak tidak didukung oleh orang tua, mungkin anak akan menjadi peragu.</a:t>
            </a:r>
          </a:p>
          <a:p>
            <a:pPr>
              <a:buNone/>
            </a:pPr>
            <a:r>
              <a:rPr lang="id-ID" dirty="0" smtClean="0"/>
              <a:t>Jika anak dibuat merasa buruk pada saat melakukan kegagalan maka anak akan menjadi pemalu. </a:t>
            </a:r>
          </a:p>
        </p:txBody>
      </p:sp>
    </p:spTree>
    <p:extLst>
      <p:ext uri="{BB962C8B-B14F-4D97-AF65-F5344CB8AC3E}">
        <p14:creationId xmlns:p14="http://schemas.microsoft.com/office/powerpoint/2010/main" val="879576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Fase III; </a:t>
            </a:r>
            <a:r>
              <a:rPr lang="id-ID" i="1" dirty="0" smtClean="0"/>
              <a:t>Early Childhood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( 3 – 6 tahun 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d-ID" dirty="0" smtClean="0"/>
              <a:t>Pada fase ini anak mulai fokus pada hal-hal spesifik berupa ide untuk melakukan kegiatan-kegiatan tertentu. Anak mulai mempunyai inisiatif  mengikuti kegiatan orang dewasa di sekitarnya. Untuk itu perlu tercapainya </a:t>
            </a:r>
            <a:r>
              <a:rPr lang="id-ID" i="1" dirty="0" smtClean="0"/>
              <a:t>sense of initiatif</a:t>
            </a:r>
            <a:r>
              <a:rPr lang="id-ID" dirty="0" smtClean="0"/>
              <a:t>.</a:t>
            </a:r>
          </a:p>
          <a:p>
            <a:pPr>
              <a:buNone/>
            </a:pPr>
            <a:r>
              <a:rPr lang="id-ID" i="1" dirty="0" smtClean="0"/>
              <a:t>Sense of Initiatif </a:t>
            </a:r>
            <a:r>
              <a:rPr lang="id-ID" dirty="0" smtClean="0"/>
              <a:t>yg berkembang baik menumbuhkan rasa ingin berperan dalam lingkungan, sehingga anak berani mencoba sesuatu yg baru/berbagai peran.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Fase IV; </a:t>
            </a:r>
            <a:r>
              <a:rPr lang="id-ID" i="1" dirty="0" smtClean="0"/>
              <a:t>Middle Childhood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( 6 – 12 tahun 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Pada fase ini perlu tercapainya </a:t>
            </a:r>
            <a:r>
              <a:rPr lang="id-ID" i="1" dirty="0" smtClean="0"/>
              <a:t>sense of industry </a:t>
            </a:r>
            <a:r>
              <a:rPr lang="id-ID" dirty="0" smtClean="0"/>
              <a:t>yg baik (rasa mampu menghasilkan suatu karya). </a:t>
            </a:r>
          </a:p>
          <a:p>
            <a:pPr>
              <a:buNone/>
            </a:pPr>
            <a:r>
              <a:rPr lang="id-ID" dirty="0" smtClean="0"/>
              <a:t>Pada masa ini anak berada pada usia sekolah.</a:t>
            </a:r>
          </a:p>
          <a:p>
            <a:pPr>
              <a:buNone/>
            </a:pPr>
            <a:r>
              <a:rPr lang="id-ID" dirty="0" smtClean="0"/>
              <a:t>Agar bisa menjalani persekolahan dengan baik, bekal perkembangan psikologik tertentu harus mulai dimiliki oleh anak.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Ciri Kematangan Perkembangan Psikologik Usia Sekolah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1. Mampu melepaskan diri dari orang tua untuk wakt</a:t>
            </a:r>
            <a:r>
              <a:rPr lang="en-US" dirty="0" smtClean="0"/>
              <a:t>u</a:t>
            </a:r>
            <a:r>
              <a:rPr lang="id-ID" dirty="0" smtClean="0"/>
              <a:t> yang terbatas tanpa menimbulkan ketegangan yang berarti. </a:t>
            </a:r>
          </a:p>
          <a:p>
            <a:pPr>
              <a:buNone/>
            </a:pPr>
            <a:r>
              <a:rPr lang="id-ID" dirty="0" smtClean="0"/>
              <a:t>2. Mampu mengalihkan perhatiannya dari orang tua kepada orang dewasa lain, sehingga mampu kagum kepada orang lain selain orang tuanya sendiri.</a:t>
            </a:r>
          </a:p>
          <a:p>
            <a:pPr>
              <a:buNone/>
            </a:pPr>
            <a:r>
              <a:rPr lang="id-ID" dirty="0" smtClean="0"/>
              <a:t>3. Mampu bekerja sama dengan teman sebaya.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Lanjutan Fase IV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4. Mengerti aturan-aturan permainan (</a:t>
            </a:r>
            <a:r>
              <a:rPr lang="id-ID" i="1" dirty="0" smtClean="0"/>
              <a:t>rules of game).</a:t>
            </a:r>
          </a:p>
          <a:p>
            <a:pPr>
              <a:buNone/>
            </a:pPr>
            <a:r>
              <a:rPr lang="id-ID" dirty="0" smtClean="0"/>
              <a:t>5. Dapat tertarik belajar sesuatu yang baru.</a:t>
            </a:r>
          </a:p>
          <a:p>
            <a:pPr>
              <a:buNone/>
            </a:pPr>
            <a:r>
              <a:rPr lang="id-ID" dirty="0" smtClean="0"/>
              <a:t>6.Mampu menyelesaikan suatu tugas`yang diberikan.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Fase V; </a:t>
            </a:r>
            <a:r>
              <a:rPr lang="id-ID" i="1" dirty="0" smtClean="0"/>
              <a:t>Adolescense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( 12 – 18 tahun 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Pada fase ini individu mulai membentuk identitas/citra diri.</a:t>
            </a:r>
          </a:p>
          <a:p>
            <a:pPr>
              <a:buNone/>
            </a:pPr>
            <a:r>
              <a:rPr lang="id-ID" dirty="0" smtClean="0"/>
              <a:t>Pertumbuhan fisik sampai tahap pubertas.</a:t>
            </a:r>
          </a:p>
          <a:p>
            <a:pPr>
              <a:buNone/>
            </a:pPr>
            <a:r>
              <a:rPr lang="id-ID" dirty="0" smtClean="0"/>
              <a:t>Secara fisik masa kanak-kanak mulai berakhir, menuju masa dewasa muda.</a:t>
            </a:r>
          </a:p>
          <a:p>
            <a:pPr>
              <a:buNone/>
            </a:pPr>
            <a:r>
              <a:rPr lang="id-ID" dirty="0" smtClean="0"/>
              <a:t>Individu mulai mementingkan bagaimana mereka tampil dlm pandangan orang lain, mencari peran-peran yg akan mereka jalani kelak dlm kehidupan. </a:t>
            </a:r>
          </a:p>
          <a:p>
            <a:pPr>
              <a:buNone/>
            </a:pPr>
            <a:r>
              <a:rPr lang="id-ID" dirty="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Tumbuh-Kembang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Merupakan 2 peristiwa yang sifatnya berbeda tetapi saling berkaitan dan terjadi secara sinkron.</a:t>
            </a:r>
          </a:p>
          <a:p>
            <a:r>
              <a:rPr lang="id-ID" dirty="0" smtClean="0"/>
              <a:t>Terdapat interaksi yang erat antara pertumbuhan fisik dan perkembangan psikologik.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Lanjutan Fase V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d-ID" dirty="0" smtClean="0"/>
              <a:t>Pada fase ini individu lebih mementingkan teman sebaya, idola-idola, model-model, figur dan tokoh-tokoh.</a:t>
            </a:r>
          </a:p>
          <a:p>
            <a:pPr>
              <a:buNone/>
            </a:pPr>
            <a:r>
              <a:rPr lang="id-ID" dirty="0" smtClean="0"/>
              <a:t>Individu mulai </a:t>
            </a:r>
            <a:r>
              <a:rPr lang="id-ID" i="1" dirty="0" smtClean="0"/>
              <a:t>independent</a:t>
            </a:r>
            <a:r>
              <a:rPr lang="id-ID" dirty="0" smtClean="0"/>
              <a:t> dari keluarga, pengaruh yg kuat dari peer group.</a:t>
            </a:r>
          </a:p>
          <a:p>
            <a:pPr>
              <a:buNone/>
            </a:pPr>
            <a:r>
              <a:rPr lang="id-ID" dirty="0" smtClean="0"/>
              <a:t>Mulai mempunyai dan menetapkan tujuan hidup.</a:t>
            </a:r>
          </a:p>
          <a:p>
            <a:pPr>
              <a:buNone/>
            </a:pPr>
            <a:r>
              <a:rPr lang="id-ID" dirty="0" smtClean="0"/>
              <a:t>Memantapkan diri sebagai laki-laki atau perempuan untuk bekal pada fase berikutnya (</a:t>
            </a:r>
            <a:r>
              <a:rPr lang="id-ID" i="1" dirty="0" smtClean="0"/>
              <a:t>Intimacy</a:t>
            </a:r>
            <a:r>
              <a:rPr lang="id-ID" dirty="0" smtClean="0"/>
              <a:t>).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Faktor-faktor yang mempengaruhi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1.Genetik</a:t>
            </a:r>
          </a:p>
          <a:p>
            <a:pPr>
              <a:buNone/>
            </a:pPr>
            <a:r>
              <a:rPr lang="id-ID" dirty="0" smtClean="0"/>
              <a:t>2.Pola pengasuhan. </a:t>
            </a:r>
          </a:p>
          <a:p>
            <a:pPr>
              <a:buNone/>
            </a:pPr>
            <a:r>
              <a:rPr lang="id-ID" dirty="0" smtClean="0"/>
              <a:t>3.Pendidikan orang tua.</a:t>
            </a:r>
          </a:p>
          <a:p>
            <a:pPr>
              <a:buNone/>
            </a:pPr>
            <a:r>
              <a:rPr lang="id-ID" dirty="0" smtClean="0"/>
              <a:t>4.Pendapatan keluarga.</a:t>
            </a:r>
          </a:p>
          <a:p>
            <a:pPr>
              <a:buNone/>
            </a:pPr>
            <a:r>
              <a:rPr lang="id-ID" dirty="0" smtClean="0"/>
              <a:t>5.Jumlah anak.</a:t>
            </a:r>
          </a:p>
          <a:p>
            <a:pPr>
              <a:buNone/>
            </a:pPr>
            <a:r>
              <a:rPr lang="id-ID" dirty="0" smtClean="0"/>
              <a:t>6.Nilai jenis kelamin dalam keluarga.</a:t>
            </a:r>
          </a:p>
          <a:p>
            <a:pPr>
              <a:buNone/>
            </a:pPr>
            <a:r>
              <a:rPr lang="id-ID" dirty="0" smtClean="0"/>
              <a:t>7.Stabilitas rumah tangga.</a:t>
            </a:r>
          </a:p>
          <a:p>
            <a:pPr>
              <a:buNone/>
            </a:pPr>
            <a:r>
              <a:rPr lang="id-ID" dirty="0" smtClean="0"/>
              <a:t>8.Kepribadian orang tua.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Faktor-faktor yang mempengaruhi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  9. Adat-istiadat, norma-norma dan mitos-mitos.</a:t>
            </a:r>
          </a:p>
          <a:p>
            <a:pPr>
              <a:buNone/>
            </a:pPr>
            <a:r>
              <a:rPr lang="id-ID" dirty="0" smtClean="0"/>
              <a:t>10.Agama. </a:t>
            </a:r>
          </a:p>
          <a:p>
            <a:pPr>
              <a:buNone/>
            </a:pPr>
            <a:r>
              <a:rPr lang="id-ID" dirty="0" smtClean="0"/>
              <a:t>11.Urbanisasi.</a:t>
            </a:r>
          </a:p>
          <a:p>
            <a:pPr>
              <a:buNone/>
            </a:pPr>
            <a:r>
              <a:rPr lang="id-ID" dirty="0" smtClean="0"/>
              <a:t>12.Kebijakan politik dan ekonomi suatu negara dalam menentukan prioritas kepentingan untuk kesejahteraan anak.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Tumbuh-Kembang</a:t>
            </a:r>
            <a:r>
              <a:rPr lang="en-US" dirty="0" smtClean="0"/>
              <a:t>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Pertumbuhan (</a:t>
            </a:r>
            <a:r>
              <a:rPr lang="id-ID" i="1" dirty="0" smtClean="0"/>
              <a:t>growth</a:t>
            </a:r>
            <a:r>
              <a:rPr lang="id-ID" dirty="0" smtClean="0"/>
              <a:t>): berkaitan dengan perubahan dalam besar, jumlah, ukuran atau dimensi (TB,BB).</a:t>
            </a:r>
          </a:p>
          <a:p>
            <a:r>
              <a:rPr lang="id-ID" dirty="0" smtClean="0"/>
              <a:t>Perkembangan (</a:t>
            </a:r>
            <a:r>
              <a:rPr lang="id-ID" i="1" dirty="0" smtClean="0"/>
              <a:t>development</a:t>
            </a:r>
            <a:r>
              <a:rPr lang="id-ID" dirty="0" smtClean="0"/>
              <a:t>): bertambahnya kemampuan (</a:t>
            </a:r>
            <a:r>
              <a:rPr lang="id-ID" i="1" dirty="0" smtClean="0"/>
              <a:t>skill</a:t>
            </a:r>
            <a:r>
              <a:rPr lang="id-ID" dirty="0" smtClean="0"/>
              <a:t>) dalam struktur dan fungsi tubuh yang lebih kompleks. Termasuk di sini </a:t>
            </a:r>
            <a:r>
              <a:rPr lang="id-ID" b="1" dirty="0" smtClean="0"/>
              <a:t>perkembangan psikologik</a:t>
            </a:r>
            <a:r>
              <a:rPr lang="id-ID" dirty="0" smtClean="0"/>
              <a:t>.  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Tumbuh-Kembang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Perubahan dalam aspek fisik dan psikis.</a:t>
            </a:r>
          </a:p>
          <a:p>
            <a:r>
              <a:rPr lang="id-ID" dirty="0" smtClean="0"/>
              <a:t>Perubahan dalam proporsi.</a:t>
            </a:r>
          </a:p>
          <a:p>
            <a:r>
              <a:rPr lang="id-ID" dirty="0" smtClean="0"/>
              <a:t>Lenyapnya tanda-tanda yang lama.</a:t>
            </a:r>
          </a:p>
          <a:p>
            <a:r>
              <a:rPr lang="id-ID" dirty="0" smtClean="0"/>
              <a:t>Diperoleh tanda-tanda baru.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42293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Tumbuh-Kembang (3)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Perkembangan suatu aspek dapat dipercepat atau diperlambat.</a:t>
            </a:r>
          </a:p>
          <a:p>
            <a:r>
              <a:rPr lang="id-ID" dirty="0" smtClean="0"/>
              <a:t>Perkembangan aspek tertentu berjalan sejajar atau berkorelasi dengan aspek lainnya.</a:t>
            </a:r>
          </a:p>
          <a:p>
            <a:r>
              <a:rPr lang="id-ID" dirty="0" smtClean="0"/>
              <a:t>Perkembangan terjadi dalam tempo yang berlainan.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0754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Faktor-faktor yang mempengaruhi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1.Genetik----</a:t>
            </a:r>
            <a:r>
              <a:rPr lang="id-ID" dirty="0" smtClean="0">
                <a:sym typeface="Wingdings" pitchFamily="2" charset="2"/>
              </a:rPr>
              <a:t> fk internal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2.Pola pengasuhan. </a:t>
            </a:r>
          </a:p>
          <a:p>
            <a:pPr>
              <a:buNone/>
            </a:pPr>
            <a:r>
              <a:rPr lang="id-ID" dirty="0" smtClean="0"/>
              <a:t>3.Pendidikan orang tua.</a:t>
            </a:r>
          </a:p>
          <a:p>
            <a:pPr>
              <a:buNone/>
            </a:pPr>
            <a:r>
              <a:rPr lang="id-ID" dirty="0" smtClean="0"/>
              <a:t>4.Pendapatan keluarga.</a:t>
            </a:r>
          </a:p>
          <a:p>
            <a:pPr>
              <a:buNone/>
            </a:pPr>
            <a:r>
              <a:rPr lang="id-ID" dirty="0" smtClean="0"/>
              <a:t>5.Jumlah anak.</a:t>
            </a:r>
          </a:p>
          <a:p>
            <a:pPr>
              <a:buNone/>
            </a:pPr>
            <a:r>
              <a:rPr lang="id-ID" dirty="0" smtClean="0"/>
              <a:t>6.Nilai jenis kelamin dalam keluarga.</a:t>
            </a:r>
          </a:p>
          <a:p>
            <a:pPr>
              <a:buNone/>
            </a:pPr>
            <a:r>
              <a:rPr lang="id-ID" dirty="0" smtClean="0"/>
              <a:t>7.Stabilitas rumah tangga.</a:t>
            </a:r>
          </a:p>
          <a:p>
            <a:pPr>
              <a:buNone/>
            </a:pPr>
            <a:r>
              <a:rPr lang="id-ID" dirty="0" smtClean="0"/>
              <a:t>8.Kepribadian orang tua.</a:t>
            </a:r>
          </a:p>
        </p:txBody>
      </p:sp>
    </p:spTree>
    <p:extLst>
      <p:ext uri="{BB962C8B-B14F-4D97-AF65-F5344CB8AC3E}">
        <p14:creationId xmlns:p14="http://schemas.microsoft.com/office/powerpoint/2010/main" val="4123677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Faktor-faktor yang mempengaruhi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1.Genetik  (fk. Internal)</a:t>
            </a:r>
          </a:p>
          <a:p>
            <a:pPr>
              <a:buNone/>
            </a:pPr>
            <a:r>
              <a:rPr lang="id-ID" dirty="0" smtClean="0"/>
              <a:t>   -.potensi genetik yang bermutu hendaknya dapat berinteraksi dengan lingkungan secara positif sehingga diperoleh hasil akhir yang optimal.</a:t>
            </a:r>
          </a:p>
        </p:txBody>
      </p:sp>
    </p:spTree>
    <p:extLst>
      <p:ext uri="{BB962C8B-B14F-4D97-AF65-F5344CB8AC3E}">
        <p14:creationId xmlns:p14="http://schemas.microsoft.com/office/powerpoint/2010/main" val="630914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296144"/>
          </a:xfrm>
        </p:spPr>
        <p:txBody>
          <a:bodyPr>
            <a:normAutofit/>
          </a:bodyPr>
          <a:lstStyle/>
          <a:p>
            <a:r>
              <a:rPr lang="id-ID" dirty="0" smtClean="0"/>
              <a:t>Faktor-faktor yang mempengaruhi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2. fk. eksternal</a:t>
            </a:r>
          </a:p>
          <a:p>
            <a:pPr>
              <a:buNone/>
            </a:pPr>
            <a:r>
              <a:rPr lang="id-ID" dirty="0" smtClean="0"/>
              <a:t>   -. Fk eksternal yang cukup baik akan memungkinkan tercapainya potensi bawaan,  sedangkan yang kurang baik akan menghambatnya. </a:t>
            </a:r>
          </a:p>
        </p:txBody>
      </p:sp>
    </p:spTree>
    <p:extLst>
      <p:ext uri="{BB962C8B-B14F-4D97-AF65-F5344CB8AC3E}">
        <p14:creationId xmlns:p14="http://schemas.microsoft.com/office/powerpoint/2010/main" val="3934385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Perkembangan Psikologik</a:t>
            </a:r>
            <a:br>
              <a:rPr lang="id-ID" dirty="0" smtClean="0"/>
            </a:b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Teori Perkembangan Psikoseksual dari S. Freud. (Lebih menekankan pada dorongan erotik/psikoseksual/libido).</a:t>
            </a:r>
          </a:p>
          <a:p>
            <a:r>
              <a:rPr lang="id-ID" dirty="0" smtClean="0"/>
              <a:t>Teori Perkembangan Psikososial dari E. Erikson.(Merupakan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Freud</a:t>
            </a:r>
            <a:r>
              <a:rPr lang="id-ID" dirty="0" smtClean="0"/>
              <a:t>, dengan menambahkan dimensi sosial,berupa interaksi anak dengan lingkungan).</a:t>
            </a:r>
          </a:p>
          <a:p>
            <a:r>
              <a:rPr lang="id-ID" dirty="0" smtClean="0"/>
              <a:t>Keberhasilan tumbuh-kembang ditentukan oleh konstitusi biologik (</a:t>
            </a:r>
            <a:r>
              <a:rPr lang="id-ID" i="1" dirty="0" smtClean="0"/>
              <a:t>nature)</a:t>
            </a:r>
            <a:r>
              <a:rPr lang="id-ID" dirty="0" smtClean="0"/>
              <a:t> dan figur-figur yang bermakna (</a:t>
            </a:r>
            <a:r>
              <a:rPr lang="id-ID" i="1" dirty="0" smtClean="0"/>
              <a:t>nurture)</a:t>
            </a:r>
            <a:r>
              <a:rPr lang="id-ID" dirty="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928</Words>
  <Application>Microsoft Office PowerPoint</Application>
  <PresentationFormat>On-screen Show (4:3)</PresentationFormat>
  <Paragraphs>108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Perkembangan Psikologi  Bayi - Remaja</vt:lpstr>
      <vt:lpstr>Tumbuh-Kembang</vt:lpstr>
      <vt:lpstr>Tumbuh-Kembang (1)</vt:lpstr>
      <vt:lpstr>Tumbuh-Kembang (2)</vt:lpstr>
      <vt:lpstr>Tumbuh-Kembang (3)</vt:lpstr>
      <vt:lpstr>Faktor-faktor yang mempengaruhi</vt:lpstr>
      <vt:lpstr>Faktor-faktor yang mempengaruhi</vt:lpstr>
      <vt:lpstr>Faktor-faktor yang mempengaruhi</vt:lpstr>
      <vt:lpstr>Perkembangan Psikologik  </vt:lpstr>
      <vt:lpstr>Perkembangan Psikososial  (Erik Erikson)  </vt:lpstr>
      <vt:lpstr>Fase I; INFANCY ( 0 – 1 tahun )</vt:lpstr>
      <vt:lpstr>Lanjutan Fase I</vt:lpstr>
      <vt:lpstr>Fase II; Toddler (1 – 3 Tahun ) </vt:lpstr>
      <vt:lpstr>Fase II; Toddler (1 – 3 Tahun ) </vt:lpstr>
      <vt:lpstr>Fase III; Early Childhood ( 3 – 6 tahun )</vt:lpstr>
      <vt:lpstr>Fase IV; Middle Childhood ( 6 – 12 tahun )</vt:lpstr>
      <vt:lpstr>Ciri Kematangan Perkembangan Psikologik Usia Sekolah</vt:lpstr>
      <vt:lpstr>Lanjutan Fase IV</vt:lpstr>
      <vt:lpstr>Fase V; Adolescense ( 12 – 18 tahun )</vt:lpstr>
      <vt:lpstr>Lanjutan Fase V</vt:lpstr>
      <vt:lpstr>Faktor-faktor yang mempengaruhi</vt:lpstr>
      <vt:lpstr>Faktor-faktor yang mempengaruhi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Mental/Psikologi Anak Usia Sekolah</dc:title>
  <dc:creator>Napisman</dc:creator>
  <cp:lastModifiedBy>WINDOWS XP</cp:lastModifiedBy>
  <cp:revision>43</cp:revision>
  <dcterms:created xsi:type="dcterms:W3CDTF">2010-07-05T18:02:15Z</dcterms:created>
  <dcterms:modified xsi:type="dcterms:W3CDTF">2012-06-03T13:37:10Z</dcterms:modified>
</cp:coreProperties>
</file>