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60" r:id="rId3"/>
    <p:sldId id="259" r:id="rId4"/>
    <p:sldId id="258" r:id="rId5"/>
    <p:sldId id="288" r:id="rId6"/>
    <p:sldId id="289" r:id="rId7"/>
    <p:sldId id="290" r:id="rId8"/>
    <p:sldId id="295" r:id="rId9"/>
    <p:sldId id="296" r:id="rId10"/>
    <p:sldId id="291" r:id="rId11"/>
    <p:sldId id="292" r:id="rId12"/>
    <p:sldId id="261" r:id="rId13"/>
    <p:sldId id="262" r:id="rId14"/>
    <p:sldId id="263" r:id="rId15"/>
    <p:sldId id="264" r:id="rId16"/>
    <p:sldId id="293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0269-B9C3-41ED-A255-F135B3796631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C9FC-37CC-47C0-ACF4-A1DB78B83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1F967-E45A-472C-B3A9-1C245B9CC5F4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ECF30-AC98-471A-8D51-8E71B616A8C6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A2A16-CE13-4A22-87E5-0A48359C3CCB}" type="slidenum">
              <a:rPr lang="en-US"/>
              <a:pPr/>
              <a:t>39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53E39D-A0C8-459C-9DC7-9D8CF6F06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30E58A-23E3-4F7C-9F25-464F93960424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E397D3-21C4-460D-B514-DE109F683C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979488"/>
            <a:ext cx="7340600" cy="15128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5050"/>
                </a:solidFill>
                <a:latin typeface="Tahoma" pitchFamily="34" charset="0"/>
              </a:rPr>
              <a:t>BIOCHEMICAL PROCESS IN LIFE CELL ON MOLECULAR LEVEL</a:t>
            </a:r>
            <a:endParaRPr lang="en-US" sz="4800" b="1" dirty="0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7272338" cy="2711450"/>
          </a:xfrm>
        </p:spPr>
        <p:txBody>
          <a:bodyPr/>
          <a:lstStyle/>
          <a:p>
            <a:r>
              <a:rPr lang="en-US" sz="2800" dirty="0">
                <a:solidFill>
                  <a:srgbClr val="99CC00"/>
                </a:solidFill>
              </a:rPr>
              <a:t>PROF. Dr. FADIL OENZIL, PhD, </a:t>
            </a:r>
            <a:r>
              <a:rPr lang="en-US" sz="2800" dirty="0" err="1">
                <a:solidFill>
                  <a:srgbClr val="99CC00"/>
                </a:solidFill>
              </a:rPr>
              <a:t>SpGK</a:t>
            </a:r>
            <a:endParaRPr lang="en-US" sz="2800" dirty="0">
              <a:solidFill>
                <a:srgbClr val="99CC00"/>
              </a:solidFill>
            </a:endParaRPr>
          </a:p>
          <a:p>
            <a:endParaRPr lang="en-US" sz="2800" dirty="0">
              <a:solidFill>
                <a:srgbClr val="99CC00"/>
              </a:solidFill>
            </a:endParaRPr>
          </a:p>
          <a:p>
            <a:endParaRPr lang="en-US" sz="2800" dirty="0">
              <a:solidFill>
                <a:srgbClr val="99CC00"/>
              </a:solidFill>
            </a:endParaRPr>
          </a:p>
          <a:p>
            <a:r>
              <a:rPr lang="en-US" sz="2800" dirty="0">
                <a:solidFill>
                  <a:srgbClr val="FF6600"/>
                </a:solidFill>
              </a:rPr>
              <a:t>FAK. KEDOKTERAN </a:t>
            </a:r>
          </a:p>
          <a:p>
            <a:r>
              <a:rPr lang="en-US" sz="2800" dirty="0">
                <a:solidFill>
                  <a:srgbClr val="FF6600"/>
                </a:solidFill>
              </a:rPr>
              <a:t>UNIVERSITAS ANDALAS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659A-5014-4096-84F6-1F31894BB0B8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6818" y="1789854"/>
            <a:ext cx="5369983" cy="2489431"/>
            <a:chOff x="967" y="1408"/>
            <a:chExt cx="2370" cy="2188"/>
          </a:xfrm>
        </p:grpSpPr>
        <p:sp>
          <p:nvSpPr>
            <p:cNvPr id="66563" name="Oval 3"/>
            <p:cNvSpPr>
              <a:spLocks noChangeArrowheads="1"/>
            </p:cNvSpPr>
            <p:nvPr/>
          </p:nvSpPr>
          <p:spPr bwMode="auto">
            <a:xfrm>
              <a:off x="1200" y="1577"/>
              <a:ext cx="1920" cy="1728"/>
            </a:xfrm>
            <a:prstGeom prst="ellipse">
              <a:avLst/>
            </a:prstGeom>
            <a:noFill/>
            <a:ln w="28575">
              <a:solidFill>
                <a:srgbClr val="8F8F3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967" y="2256"/>
              <a:ext cx="528" cy="7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8F37"/>
              </a:solidFill>
              <a:miter lim="800000"/>
              <a:headEnd/>
              <a:tailEnd/>
            </a:ln>
            <a:effectLst/>
          </p:spPr>
          <p:txBody>
            <a:bodyPr tIns="137160" bIns="137160">
              <a:spAutoFit/>
            </a:bodyPr>
            <a:lstStyle/>
            <a:p>
              <a:pPr algn="ctr" eaLnBrk="1" hangingPunct="1">
                <a:lnSpc>
                  <a:spcPct val="60000"/>
                </a:lnSpc>
                <a:spcBef>
                  <a:spcPct val="5000"/>
                </a:spcBef>
              </a:pPr>
              <a:r>
                <a:rPr lang="en-US" b="1">
                  <a:solidFill>
                    <a:srgbClr val="FF0066"/>
                  </a:solidFill>
                  <a:latin typeface="Tahoma" pitchFamily="34" charset="0"/>
                </a:rPr>
                <a:t>ADP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"/>
                </a:spcBef>
              </a:pPr>
              <a:r>
                <a:rPr lang="en-US" b="1">
                  <a:solidFill>
                    <a:srgbClr val="FF0066"/>
                  </a:solidFill>
                  <a:latin typeface="Tahoma" pitchFamily="34" charset="0"/>
                </a:rPr>
                <a:t>+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"/>
                </a:spcBef>
              </a:pPr>
              <a:r>
                <a:rPr lang="en-US" b="1">
                  <a:solidFill>
                    <a:srgbClr val="FF0066"/>
                  </a:solidFill>
                  <a:latin typeface="Tahoma" pitchFamily="34" charset="0"/>
                </a:rPr>
                <a:t>Pi</a:t>
              </a: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2857" y="2353"/>
              <a:ext cx="480" cy="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F8F37"/>
              </a:solidFill>
              <a:miter lim="800000"/>
              <a:headEnd/>
              <a:tailEnd/>
            </a:ln>
            <a:effectLst/>
          </p:spPr>
          <p:txBody>
            <a:bodyPr tIns="91440" bIns="9144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66"/>
                  </a:solidFill>
                  <a:latin typeface="Times New Roman" pitchFamily="18" charset="0"/>
                </a:rPr>
                <a:t>ATP</a:t>
              </a:r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 rot="2400000">
              <a:off x="3049" y="2243"/>
              <a:ext cx="108" cy="84"/>
            </a:xfrm>
            <a:prstGeom prst="line">
              <a:avLst/>
            </a:prstGeom>
            <a:noFill/>
            <a:ln w="28575">
              <a:solidFill>
                <a:srgbClr val="8F8F37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rot="300000" flipH="1" flipV="1">
              <a:off x="1254" y="2730"/>
              <a:ext cx="48" cy="96"/>
            </a:xfrm>
            <a:prstGeom prst="line">
              <a:avLst/>
            </a:prstGeom>
            <a:noFill/>
            <a:ln w="28575">
              <a:solidFill>
                <a:srgbClr val="8F8F37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" name="Arc 8"/>
            <p:cNvSpPr>
              <a:spLocks/>
            </p:cNvSpPr>
            <p:nvPr/>
          </p:nvSpPr>
          <p:spPr bwMode="auto">
            <a:xfrm rot="19800000" flipH="1">
              <a:off x="2778" y="3024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8F8F3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2814" y="3204"/>
              <a:ext cx="48" cy="96"/>
            </a:xfrm>
            <a:prstGeom prst="line">
              <a:avLst/>
            </a:prstGeom>
            <a:noFill/>
            <a:ln w="28575">
              <a:solidFill>
                <a:srgbClr val="8F8F37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2496" y="3271"/>
              <a:ext cx="816" cy="325"/>
            </a:xfrm>
            <a:prstGeom prst="rect">
              <a:avLst/>
            </a:prstGeom>
            <a:noFill/>
            <a:ln w="28575">
              <a:solidFill>
                <a:srgbClr val="8F8F37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  <a:latin typeface="Times New Roman" pitchFamily="18" charset="0"/>
                </a:rPr>
                <a:t>Kerja Biologik</a:t>
              </a:r>
            </a:p>
          </p:txBody>
        </p:sp>
        <p:sp>
          <p:nvSpPr>
            <p:cNvPr id="66571" name="Arc 11"/>
            <p:cNvSpPr>
              <a:spLocks/>
            </p:cNvSpPr>
            <p:nvPr/>
          </p:nvSpPr>
          <p:spPr bwMode="auto">
            <a:xfrm rot="13500000" flipH="1">
              <a:off x="1520" y="1392"/>
              <a:ext cx="25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179"/>
                <a:gd name="T1" fmla="*/ 0 h 21600"/>
                <a:gd name="T2" fmla="*/ 19179 w 19179"/>
                <a:gd name="T3" fmla="*/ 11664 h 21600"/>
                <a:gd name="T4" fmla="*/ 0 w 191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79" h="21600" fill="none" extrusionOk="0">
                  <a:moveTo>
                    <a:pt x="-1" y="0"/>
                  </a:moveTo>
                  <a:cubicBezTo>
                    <a:pt x="8069" y="0"/>
                    <a:pt x="15466" y="4498"/>
                    <a:pt x="19179" y="11663"/>
                  </a:cubicBezTo>
                </a:path>
                <a:path w="19179" h="21600" stroke="0" extrusionOk="0">
                  <a:moveTo>
                    <a:pt x="-1" y="0"/>
                  </a:moveTo>
                  <a:cubicBezTo>
                    <a:pt x="8069" y="0"/>
                    <a:pt x="15466" y="4498"/>
                    <a:pt x="19179" y="1166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8F8F3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V="1">
              <a:off x="1698" y="1614"/>
              <a:ext cx="90" cy="12"/>
            </a:xfrm>
            <a:prstGeom prst="line">
              <a:avLst/>
            </a:prstGeom>
            <a:noFill/>
            <a:ln w="28575">
              <a:solidFill>
                <a:srgbClr val="8F8F37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04800" y="4800600"/>
            <a:ext cx="833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Tahoma" pitchFamily="34" charset="0"/>
              </a:rPr>
              <a:t>ATP merupakan penghubung antara proses biologik yang menghasilkan energi yang membutuhkan energi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320800" y="1543050"/>
            <a:ext cx="497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Tahoma" pitchFamily="34" charset="0"/>
              </a:rPr>
              <a:t>Energi bebas dari bahan bakar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316B-B987-433E-8D68-72C6C7AB9FA4}" type="slidenum">
              <a:rPr lang="en-US"/>
              <a:pPr/>
              <a:t>11</a:t>
            </a:fld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3886200" y="5334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038600" y="533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743200" y="11430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914400"/>
            <a:ext cx="12954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0EB89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Karbohidrat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4038600" y="13716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886200" y="13716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114800" y="1676400"/>
            <a:ext cx="990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4114800" y="1752600"/>
            <a:ext cx="91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886200" y="19050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4038600" y="19050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962400" y="27432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971800" y="213360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2971800" y="2133600"/>
            <a:ext cx="0" cy="2286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971800" y="4419600"/>
            <a:ext cx="381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3200400" y="4114800"/>
            <a:ext cx="1219200" cy="990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EB89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505200" y="4343400"/>
            <a:ext cx="91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Siklus Krebs TCA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962400" y="3962400"/>
            <a:ext cx="15240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4343400" y="4343400"/>
            <a:ext cx="76200" cy="152400"/>
          </a:xfrm>
          <a:prstGeom prst="line">
            <a:avLst/>
          </a:prstGeom>
          <a:noFill/>
          <a:ln w="9525">
            <a:solidFill>
              <a:srgbClr val="0EB8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3733800" y="5105400"/>
            <a:ext cx="1524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2743200" y="5029200"/>
            <a:ext cx="457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 flipV="1">
            <a:off x="2590800" y="4953000"/>
            <a:ext cx="3810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930400" y="462915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NH</a:t>
            </a:r>
            <a:r>
              <a:rPr lang="en-US" sz="1400" baseline="-28000">
                <a:solidFill>
                  <a:srgbClr val="FF0066"/>
                </a:solidFill>
                <a:latin typeface="Tahoma" pitchFamily="34" charset="0"/>
              </a:rPr>
              <a:t>3</a:t>
            </a:r>
            <a:endParaRPr lang="en-US" sz="140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1981200" y="4876800"/>
            <a:ext cx="2286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219200" y="4953000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Ureum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752600" y="5401866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Asam Amino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505200" y="5325666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2CO</a:t>
            </a:r>
            <a:r>
              <a:rPr lang="en-US" sz="1400" baseline="-28000">
                <a:solidFill>
                  <a:srgbClr val="FF0066"/>
                </a:solidFill>
                <a:latin typeface="Tahoma" pitchFamily="34" charset="0"/>
              </a:rPr>
              <a:t>2</a:t>
            </a:r>
            <a:endParaRPr lang="en-US" sz="140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886200" y="5943600"/>
            <a:ext cx="1219200" cy="304800"/>
          </a:xfrm>
          <a:prstGeom prst="rect">
            <a:avLst/>
          </a:prstGeom>
          <a:solidFill>
            <a:schemeClr val="bg1"/>
          </a:solidFill>
          <a:ln w="28575">
            <a:solidFill>
              <a:srgbClr val="0EB89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4038600" y="5943600"/>
            <a:ext cx="124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PROTEIN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2743200" y="5638800"/>
            <a:ext cx="11430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505200" y="236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Piruvat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2133600" y="2514600"/>
            <a:ext cx="1371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914400" y="2362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Asam Amino</a:t>
            </a: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2286000" y="2514600"/>
            <a:ext cx="3810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905000" y="2857500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NH</a:t>
            </a:r>
            <a:r>
              <a:rPr lang="en-US" sz="1400" baseline="-28000">
                <a:solidFill>
                  <a:srgbClr val="FF0066"/>
                </a:solidFill>
                <a:latin typeface="Tahoma" pitchFamily="34" charset="0"/>
              </a:rPr>
              <a:t>3</a:t>
            </a:r>
            <a:endParaRPr lang="en-US" sz="140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1371600" y="6172200"/>
            <a:ext cx="2514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1371600" y="2667000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H="1">
            <a:off x="4343400" y="4800600"/>
            <a:ext cx="3048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978400" y="4572000"/>
            <a:ext cx="149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  </a:t>
            </a: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(Amoniak)</a:t>
            </a: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4267200" y="4953000"/>
            <a:ext cx="304800" cy="228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620685" y="4572000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NH</a:t>
            </a:r>
            <a:r>
              <a:rPr lang="en-US" sz="1400" baseline="-28000">
                <a:solidFill>
                  <a:srgbClr val="FF0066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4038600" y="5167312"/>
            <a:ext cx="1371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Asam amino</a:t>
            </a:r>
          </a:p>
          <a:p>
            <a:pPr eaLnBrk="1" hangingPunct="1">
              <a:spcBef>
                <a:spcPct val="50000"/>
              </a:spcBef>
            </a:pPr>
            <a:endParaRPr lang="en-US" sz="1400">
              <a:latin typeface="Tahoma" pitchFamily="34" charset="0"/>
            </a:endParaRP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4572000" y="54102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5791200" y="48768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467352" y="5181600"/>
            <a:ext cx="7048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Ureum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V="1">
            <a:off x="5105400" y="4724400"/>
            <a:ext cx="228600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7010400" y="4419600"/>
            <a:ext cx="11599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Asam Amino</a:t>
            </a:r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4191000" y="3810000"/>
            <a:ext cx="16002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5715000" y="3886200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Asetoasetil-KoA</a:t>
            </a:r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6553200" y="4114800"/>
            <a:ext cx="533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>
            <a:off x="6629400" y="42672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6299200" y="4343400"/>
            <a:ext cx="71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NH</a:t>
            </a:r>
            <a:r>
              <a:rPr lang="en-US" sz="1400" baseline="-28000">
                <a:solidFill>
                  <a:srgbClr val="FF0066"/>
                </a:solidFill>
                <a:latin typeface="Tahoma" pitchFamily="34" charset="0"/>
              </a:rPr>
              <a:t>3</a:t>
            </a:r>
            <a:endParaRPr lang="en-US" sz="140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7543800" y="3886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Benda Keton</a:t>
            </a:r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7162800" y="403860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3251200" y="3649266"/>
            <a:ext cx="109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AsKoA</a:t>
            </a:r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 flipV="1">
            <a:off x="3200400" y="4648200"/>
            <a:ext cx="0" cy="76200"/>
          </a:xfrm>
          <a:prstGeom prst="line">
            <a:avLst/>
          </a:prstGeom>
          <a:noFill/>
          <a:ln w="9525">
            <a:solidFill>
              <a:srgbClr val="0EB8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4191000" y="3657600"/>
            <a:ext cx="91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5029200" y="3505200"/>
            <a:ext cx="147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Kolesterol</a:t>
            </a:r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4114800" y="3276600"/>
            <a:ext cx="9144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V="1">
            <a:off x="4038600" y="3200400"/>
            <a:ext cx="9144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4953000" y="3124200"/>
            <a:ext cx="195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Asam Lemak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5105400" y="1524000"/>
            <a:ext cx="109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Gliserol</a:t>
            </a:r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>
            <a:off x="5562600" y="2209800"/>
            <a:ext cx="8382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5715000" y="1828800"/>
            <a:ext cx="6858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6400800" y="220980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6705600" y="2057400"/>
            <a:ext cx="162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Trigliserida</a:t>
            </a:r>
          </a:p>
        </p:txBody>
      </p:sp>
      <p:sp>
        <p:nvSpPr>
          <p:cNvPr id="8261" name="Rectangle 69"/>
          <p:cNvSpPr>
            <a:spLocks noChangeArrowheads="1"/>
          </p:cNvSpPr>
          <p:nvPr/>
        </p:nvSpPr>
        <p:spPr bwMode="auto">
          <a:xfrm>
            <a:off x="6629400" y="9906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EB89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6858000" y="1066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FATS</a:t>
            </a:r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7162800" y="15240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3200400" y="152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ahoma" pitchFamily="34" charset="0"/>
              </a:rPr>
              <a:t>Glikogen</a:t>
            </a:r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3454400" y="10287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66"/>
                </a:solidFill>
                <a:latin typeface="Tahoma" pitchFamily="34" charset="0"/>
              </a:rPr>
              <a:t>Glukosa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arbo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8200" y="0"/>
            <a:ext cx="4757738" cy="5157788"/>
          </a:xfrm>
          <a:noFill/>
          <a:ln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5157788"/>
            <a:ext cx="87137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Gambar 2.1: Beberapa gambaran lintasan utama metabolisme glukosa pada berbagai sel tubuh. a=masuknya glukose kedalam sel; b=fosforilasi glukosa oleh heksokinase; c=pentose phosphate pathhway; d=glkolisis; e=transport laktat keluar sel yang diganti dengan ion OH; f=dekarboksilasi piruvat oleh piruvat dehidrogenase; g=siklus krebs; h=glikogenesis; i=glikogenolisis; j=lipogenesis; k=glukoneogenesis; l=hidrolisa glukosa 6 fosfat dan keluarnya glukosea dari sel kedalam darah; m=pembentukan glukuronida.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arbo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5389563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karbo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750050" cy="68580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karbo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7938"/>
            <a:ext cx="7343775" cy="67945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FDAD-E55D-4426-9229-C6229C1D1EC2}" type="slidenum">
              <a:rPr lang="en-US"/>
              <a:pPr/>
              <a:t>16</a:t>
            </a:fld>
            <a:endParaRPr lang="en-US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 l="5843" t="17749" r="7751" b="16138"/>
          <a:stretch>
            <a:fillRect/>
          </a:stretch>
        </p:blipFill>
        <p:spPr bwMode="auto">
          <a:xfrm>
            <a:off x="124885" y="342900"/>
            <a:ext cx="901911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karbo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549275"/>
            <a:ext cx="7632700" cy="5903913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karbo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9713" y="277813"/>
            <a:ext cx="6124575" cy="5853112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25" y="71438"/>
            <a:ext cx="39846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11188" y="5949950"/>
            <a:ext cx="8137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cs typeface="Arial" charset="0"/>
              </a:rPr>
              <a:t>β</a:t>
            </a:r>
            <a:r>
              <a:rPr lang="en-US" sz="1400">
                <a:cs typeface="Arial" charset="0"/>
              </a:rPr>
              <a:t> OKSIDASI ASAM LEMAK.ASIL KOA RANTAI PANJANG MENGIKUTI SIKLUS MELALUI REAKSI; 2 – 5 DIMANA ASETIL KOA DIPECAH SETIAP SIKLUS OLEH TIOLASE (REAKSI 5). BILA RADIKAL ASIL MEMPUNYAI PANJANG HANYA 4 ATOM KARBON, AKAN TERBENTUK 2 MOLEKUL ASETIL DALAM REAKSI</a:t>
            </a:r>
            <a:endParaRPr lang="el-GR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9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EUKARIOTA.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</a:p>
        </p:txBody>
      </p:sp>
      <p:pic>
        <p:nvPicPr>
          <p:cNvPr id="33796" name="Picture 4" descr="sel [warna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7848600" cy="568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115888"/>
            <a:ext cx="53578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547813" y="5997575"/>
            <a:ext cx="75612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METABOLISME JARINGAN ADIPOSA. LIPASE YANG SENSITIF TERHADAP HORMON DIAKTIFKAN OLEH FCTH-TSH, GLUKAGON EPINEIRIN, SERTA VASOPRESIN DAN DIHAMBAT OLEH INSULIN, PROSTEGLANDIN E</a:t>
            </a:r>
            <a:r>
              <a:rPr lang="en-US" sz="1000" baseline="-25000"/>
              <a:t>1</a:t>
            </a:r>
            <a:r>
              <a:rPr lang="en-US" sz="1000"/>
              <a:t>, DAN ASAM NIKOTINAT. DAERAH GELAP MENGGAMBARKAN DAERAH LIPOPROTEIN LIPASE DINDING KAPILER. SELUK BELUK PEMBENTUKAN GLISEROL 3-FOSFAT DAI ZAT ANTARA GLIKOLISIS DIPERLIHATKAN DALAM GAMBAR. (HEX-p, SHUNT HEKSOSA MONOFOSFAT, TG, TRIASILGLISEROL, FPA, FREE FATTY ACID, LDL, VERY LOW DENSITY LIPOPROTEIN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5888"/>
            <a:ext cx="76866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547813" y="6092825"/>
            <a:ext cx="640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PEMBENTUKAN PEMAKAIAN DAN EKRESI BENDA KETON (JALAN UTAM DITUNJUKAN OLEH ANAK PANAH PADAT)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152400"/>
            <a:ext cx="450691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981200" y="6237288"/>
            <a:ext cx="6335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ANTAR HUBUNGAN METABOLIK DIANTARA JARINGAN ADIPOSA, HATI DAN JARINGAN EKSTRAHEPATIK. (DAERAH BERBINTIK, DAERAH LIPOPROTEIN LIPASE DARI DINDING KAPILER; FFA, ASAM LEMAK BEBAS; VLDL, VERY LOW DENSITY LIPOPROTEIN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333375"/>
            <a:ext cx="6172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331913" y="5876925"/>
            <a:ext cx="7632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MODIFIED FROM BREWER, H.B, et al. (1979). LIPOPROTEINE : STRUKTUR, FUNCTION UND STOFFWECHEL, IN GRETEN, H,P.D.LANG, AND G. SCHETTLER eds.LIPOPROTEINE UND HERZINFARKT. VERLAG G. WITZSTROCK, 1979.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44450"/>
            <a:ext cx="69627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403350" y="5734050"/>
            <a:ext cx="5832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TRANSPORT LEMAK DIDALAM PLASMA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TG = TRIGLISERIDA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FFA = FREE FATTY ACID (ASAM LEMAK BEBAS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VLDL = VERY LOW DENSITY LIPOPROTEIN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4450"/>
            <a:ext cx="72009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404938" y="6181725"/>
            <a:ext cx="7343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IKHTISAR METABOLISME LIPID PADA SELURUH BINATANG. (VLDL, VERY LOW DENSITY LIPOPROTEIN; FFA ASAM LEMAK BEBAS, FREE FATTY ACID; TG, TRIASILGLISEROL)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r>
              <a:rPr lang="en-US" sz="3200" b="0"/>
              <a:t>Struktur Polipeptida</a:t>
            </a:r>
          </a:p>
        </p:txBody>
      </p:sp>
      <p:pic>
        <p:nvPicPr>
          <p:cNvPr id="53251" name="Picture 3" descr="300px-Protein-primary-structu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8496300" cy="52562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423863"/>
            <a:ext cx="7308850" cy="581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036638"/>
            <a:ext cx="6048375" cy="515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5325"/>
            <a:ext cx="8064500" cy="561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iologi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82804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2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5275"/>
            <a:ext cx="8424862" cy="610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0050"/>
            <a:ext cx="7704137" cy="619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2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7488"/>
            <a:ext cx="7920038" cy="654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09550"/>
            <a:ext cx="7048500" cy="658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130925" cy="674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04813"/>
            <a:ext cx="5892800" cy="6173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133350"/>
            <a:ext cx="5233987" cy="666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634287" cy="471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1306513" cy="1139826"/>
          </a:xfrm>
        </p:spPr>
        <p:txBody>
          <a:bodyPr/>
          <a:lstStyle/>
          <a:p>
            <a:r>
              <a:rPr lang="en-US" sz="2900" b="0"/>
              <a:t>RNA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708025"/>
            <a:ext cx="8388350" cy="5934075"/>
          </a:xfrm>
        </p:spPr>
        <p:txBody>
          <a:bodyPr/>
          <a:lstStyle/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m-RNA		(m = MESSENGER)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			     = PEMBAWA PESAN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r-RNA		(r   = RIBOSOMAL)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t-RNA		(t   = TRANSFER)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                             = MEMINDAHKAN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8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m-RNA	: SEBAGAI PESURUH PEMBAWA INFORMASI DALAM GEN KETEMPAT         	  PEMBENTUKAN PROTEIN DI RIBOSOM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	          TERDAPAT SUATU KODE UNTUK ASAM AMINO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6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t-RNA	: SEBAGAI ADAPTER SEBAGAI TRANSLASI DARI INFORMASI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7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r-RNA	: ALAT SINTESA PROTEIN DARI CATATAN m-RNA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/>
              <a:t>SINTESIS PROTEIN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en-US" sz="900" dirty="0"/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1800" dirty="0" smtClean="0"/>
              <a:t>      </a:t>
            </a:r>
            <a:r>
              <a:rPr lang="en-US" sz="1800" dirty="0"/>
              <a:t>	</a:t>
            </a:r>
            <a:r>
              <a:rPr lang="en-US" sz="1800" dirty="0" smtClean="0"/>
              <a:t>DNA </a:t>
            </a:r>
            <a:r>
              <a:rPr lang="en-US" sz="1800" dirty="0" smtClean="0">
                <a:sym typeface="Wingdings" pitchFamily="2" charset="2"/>
              </a:rPr>
              <a:t>      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                 RNA        </a:t>
            </a:r>
            <a:r>
              <a:rPr lang="en-US" sz="1800" dirty="0">
                <a:sym typeface="Wingdings" pitchFamily="2" charset="2"/>
              </a:rPr>
              <a:t>	PROTEIN</a:t>
            </a:r>
            <a:r>
              <a:rPr lang="en-US" sz="1800" dirty="0"/>
              <a:t>        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209800" y="609600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TRANSKRIPSI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306638" y="6381750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41763" y="605948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TRANSLASI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3997325" y="6381750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8430-AA48-4D46-A913-97677328F30E}" type="slidenum">
              <a:rPr lang="en-US"/>
              <a:pPr/>
              <a:t>39</a:t>
            </a:fld>
            <a:endParaRPr lang="en-US"/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914400" y="1314450"/>
            <a:ext cx="7112000" cy="16752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noFill/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TERIMAKASIH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49300"/>
          </a:xfrm>
        </p:spPr>
        <p:txBody>
          <a:bodyPr/>
          <a:lstStyle/>
          <a:p>
            <a:pPr algn="l"/>
            <a:r>
              <a:rPr lang="en-US" sz="4000"/>
              <a:t>MITOKONDRIA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pic>
        <p:nvPicPr>
          <p:cNvPr id="46084" name="Picture 4" descr="mitokond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353425" cy="568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027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-169863" y="2065338"/>
            <a:ext cx="1841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100">
                <a:latin typeface="Arial" charset="0"/>
                <a:cs typeface="Arial" charset="0"/>
              </a:rPr>
              <a:t/>
            </a:r>
            <a:br>
              <a:rPr lang="en-US" sz="1100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6113" y="765175"/>
            <a:ext cx="8534400" cy="5270500"/>
            <a:chOff x="240" y="144"/>
            <a:chExt cx="5376" cy="3320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240" y="1008"/>
              <a:ext cx="1200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NUTRIENTS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Carbohydrates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Fats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Proteins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1519" y="916"/>
              <a:ext cx="1633" cy="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ABSORPTION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as simple sugars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 Glycerols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 Glycerides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Fatty acids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 Amino acids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3024" y="576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b="1">
                  <a:latin typeface="Arial" charset="0"/>
                  <a:cs typeface="Arial" charset="0"/>
                </a:rPr>
                <a:t>CATABOLISM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4384" y="528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Simple molecules</a:t>
              </a: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288" y="336"/>
              <a:ext cx="96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id-ID" b="1">
                  <a:latin typeface="Arial" charset="0"/>
                  <a:cs typeface="Arial" charset="0"/>
                </a:rPr>
                <a:t>FOODS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3072" y="1488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b="1">
                  <a:latin typeface="Arial" charset="0"/>
                  <a:cs typeface="Arial" charset="0"/>
                </a:rPr>
                <a:t>ENERGY</a:t>
              </a:r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3120" y="278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b="1">
                  <a:latin typeface="Arial" charset="0"/>
                  <a:cs typeface="Arial" charset="0"/>
                </a:rPr>
                <a:t>ANABOLISM</a:t>
              </a:r>
            </a:p>
          </p:txBody>
        </p:sp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4414" y="2636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Tissue and cell consituents</a:t>
              </a:r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4416" y="3214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sz="2000">
                  <a:cs typeface="Arial" charset="0"/>
                </a:rPr>
                <a:t>Storage</a:t>
              </a:r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>
              <a:off x="768" y="720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V="1">
              <a:off x="2592" y="768"/>
              <a:ext cx="384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>
              <a:off x="3408" y="864"/>
              <a:ext cx="96" cy="48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3408" y="1776"/>
              <a:ext cx="96" cy="912"/>
            </a:xfrm>
            <a:prstGeom prst="downArrow">
              <a:avLst>
                <a:gd name="adj1" fmla="val 50000"/>
                <a:gd name="adj2" fmla="val 2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>
              <a:off x="2592" y="2544"/>
              <a:ext cx="48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AutoShape 19"/>
            <p:cNvSpPr>
              <a:spLocks noChangeArrowheads="1"/>
            </p:cNvSpPr>
            <p:nvPr/>
          </p:nvSpPr>
          <p:spPr bwMode="auto">
            <a:xfrm>
              <a:off x="4656" y="1008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416" y="1488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>
                  <a:latin typeface="Arial" charset="0"/>
                  <a:cs typeface="Arial" charset="0"/>
                </a:rPr>
                <a:t>CO2 + H2O</a:t>
              </a:r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flipV="1">
              <a:off x="4128" y="2832"/>
              <a:ext cx="28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4128" y="2880"/>
              <a:ext cx="19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1392" y="144"/>
              <a:ext cx="2784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id-ID" b="1">
                  <a:solidFill>
                    <a:schemeClr val="bg2"/>
                  </a:solidFill>
                  <a:latin typeface="Arial" charset="0"/>
                  <a:cs typeface="Arial" charset="0"/>
                </a:rPr>
                <a:t>FOODS, NUTRIENS and METABOLISM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5005388" y="620713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ASAM LEMAK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502275" y="1916113"/>
            <a:ext cx="29527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FADH</a:t>
            </a:r>
            <a:r>
              <a:rPr lang="en-US" sz="1400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sz="1400"/>
              <a:t>NADH</a:t>
            </a:r>
          </a:p>
        </p:txBody>
      </p:sp>
      <p:sp>
        <p:nvSpPr>
          <p:cNvPr id="11268" name="Text Box 23"/>
          <p:cNvSpPr txBox="1">
            <a:spLocks noChangeArrowheads="1"/>
          </p:cNvSpPr>
          <p:nvPr/>
        </p:nvSpPr>
        <p:spPr bwMode="auto">
          <a:xfrm>
            <a:off x="5364163" y="4132263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ASAM AMINO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23850" y="44450"/>
            <a:ext cx="7051675" cy="6697663"/>
            <a:chOff x="204" y="28"/>
            <a:chExt cx="4442" cy="4219"/>
          </a:xfrm>
        </p:grpSpPr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58" y="28"/>
              <a:ext cx="186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GLUKOSA (DEXTROFE)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FRUKTOSA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GALAKTOSA</a:t>
              </a:r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476" y="1207"/>
              <a:ext cx="1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ATP, NADH</a:t>
              </a:r>
            </a:p>
          </p:txBody>
        </p: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204" y="890"/>
              <a:ext cx="81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GLIKOLISIS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829" y="935"/>
              <a:ext cx="817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>
                  <a:cs typeface="Arial" charset="0"/>
                </a:rPr>
                <a:t>β</a:t>
              </a:r>
              <a:r>
                <a:rPr lang="en-US" sz="1400">
                  <a:cs typeface="Arial" charset="0"/>
                </a:rPr>
                <a:t> -OKSIDASI</a:t>
              </a:r>
              <a:endParaRPr lang="el-GR" sz="1400">
                <a:cs typeface="Arial" charset="0"/>
              </a:endParaRP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1429" y="1298"/>
              <a:ext cx="1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PIRUVAT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094" y="1552"/>
              <a:ext cx="1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NADH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1655" y="2024"/>
              <a:ext cx="1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ASETIL KOA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1519" y="2637"/>
              <a:ext cx="18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TCA (KREB’S CYCLE)</a:t>
              </a:r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1519" y="2387"/>
              <a:ext cx="1316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791" y="3249"/>
              <a:ext cx="186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NADH, FADH</a:t>
              </a:r>
              <a:r>
                <a:rPr lang="en-US" sz="1400" baseline="-25000"/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O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2336" y="3646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</a:t>
              </a:r>
              <a:r>
                <a:rPr lang="en-US" sz="1400" baseline="-25000"/>
                <a:t>2</a:t>
              </a:r>
              <a:r>
                <a:rPr lang="en-US" sz="1400"/>
                <a:t>O</a:t>
              </a: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1248" y="618"/>
              <a:ext cx="317" cy="6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1638" y="1507"/>
              <a:ext cx="227" cy="49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1927" y="2160"/>
              <a:ext cx="105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2147" y="3022"/>
              <a:ext cx="1" cy="2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2709" y="2523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596" y="2847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2290" y="2205"/>
              <a:ext cx="1089" cy="49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 flipH="1">
              <a:off x="3016" y="2704"/>
              <a:ext cx="36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6"/>
            <p:cNvSpPr>
              <a:spLocks noChangeShapeType="1"/>
            </p:cNvSpPr>
            <p:nvPr/>
          </p:nvSpPr>
          <p:spPr bwMode="auto">
            <a:xfrm>
              <a:off x="2154" y="3441"/>
              <a:ext cx="0" cy="3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27"/>
            <p:cNvSpPr txBox="1">
              <a:spLocks noChangeArrowheads="1"/>
            </p:cNvSpPr>
            <p:nvPr/>
          </p:nvSpPr>
          <p:spPr bwMode="auto">
            <a:xfrm>
              <a:off x="2018" y="3769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ATP</a:t>
              </a: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2018" y="3521"/>
              <a:ext cx="318" cy="18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 flipH="1">
              <a:off x="975" y="845"/>
              <a:ext cx="363" cy="36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30"/>
            <p:cNvSpPr>
              <a:spLocks noChangeShapeType="1"/>
            </p:cNvSpPr>
            <p:nvPr/>
          </p:nvSpPr>
          <p:spPr bwMode="auto">
            <a:xfrm flipH="1">
              <a:off x="2064" y="572"/>
              <a:ext cx="1451" cy="14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>
              <a:off x="3243" y="845"/>
              <a:ext cx="408" cy="36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Text Box 32"/>
            <p:cNvSpPr txBox="1">
              <a:spLocks noChangeArrowheads="1"/>
            </p:cNvSpPr>
            <p:nvPr/>
          </p:nvSpPr>
          <p:spPr bwMode="auto">
            <a:xfrm>
              <a:off x="295" y="3232"/>
              <a:ext cx="952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FOSFOLIRASI OKSIDATIF</a:t>
              </a:r>
            </a:p>
          </p:txBody>
        </p:sp>
        <p:sp>
          <p:nvSpPr>
            <p:cNvPr id="11296" name="Text Box 33"/>
            <p:cNvSpPr txBox="1">
              <a:spLocks noChangeArrowheads="1"/>
            </p:cNvSpPr>
            <p:nvPr/>
          </p:nvSpPr>
          <p:spPr bwMode="auto">
            <a:xfrm>
              <a:off x="1429" y="4055"/>
              <a:ext cx="2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RINGKASAN KATABOLISME BAHAN BAKAR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E8DF-C6A0-402F-8177-8A806A3C268F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90500"/>
            <a:ext cx="8229600" cy="6610350"/>
            <a:chOff x="2081" y="2448"/>
            <a:chExt cx="7854" cy="12060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2268" y="2448"/>
              <a:ext cx="3179" cy="90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GLUKOSA (Dextrose)</a:t>
              </a:r>
            </a:p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FRUKTOSA, GALAKOSA </a:t>
              </a:r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3764" y="3348"/>
              <a:ext cx="935" cy="144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H="1">
              <a:off x="3597" y="4028"/>
              <a:ext cx="561" cy="72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081" y="4068"/>
              <a:ext cx="1683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Glikolisis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081" y="4788"/>
              <a:ext cx="1683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ATP, NADH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138" y="4968"/>
              <a:ext cx="1683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PIRUVAT</a:t>
              </a: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5073" y="5508"/>
              <a:ext cx="935" cy="144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>
              <a:off x="4886" y="6048"/>
              <a:ext cx="561" cy="72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3203" y="6588"/>
              <a:ext cx="1683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NADH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569" y="2448"/>
              <a:ext cx="3179" cy="612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ASAM LEMAK</a:t>
              </a:r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>
              <a:off x="6382" y="2988"/>
              <a:ext cx="1870" cy="396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7778" y="4068"/>
              <a:ext cx="374" cy="72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8252" y="4248"/>
              <a:ext cx="1683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  <a:sym typeface="Symbol" pitchFamily="18" charset="2"/>
                </a:rPr>
                <a:t></a:t>
              </a:r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 Oksidasi</a:t>
              </a:r>
              <a:r>
                <a:rPr lang="en-US" sz="1200" b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7317" y="4788"/>
              <a:ext cx="1683" cy="90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FADH</a:t>
              </a:r>
              <a:r>
                <a:rPr lang="en-US" sz="1300" b="1" baseline="-25000">
                  <a:solidFill>
                    <a:srgbClr val="FF0066"/>
                  </a:solidFill>
                  <a:latin typeface="Times New Roman" pitchFamily="18" charset="0"/>
                </a:rPr>
                <a:t>2</a:t>
              </a:r>
              <a:r>
                <a:rPr lang="en-US" sz="1300" b="1">
                  <a:solidFill>
                    <a:srgbClr val="FF0066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en-US" sz="1300" b="1">
                  <a:solidFill>
                    <a:srgbClr val="FF0066"/>
                  </a:solidFill>
                  <a:latin typeface="Times New Roman" pitchFamily="18" charset="0"/>
                </a:rPr>
                <a:t>NADH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5367" y="7128"/>
              <a:ext cx="1870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ASETIL_ KoA</a:t>
              </a:r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6242" y="7668"/>
              <a:ext cx="0" cy="36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4460" y="8208"/>
              <a:ext cx="3271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TCA </a:t>
              </a:r>
            </a:p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(KREB’S SYCLE)</a:t>
              </a: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>
              <a:off x="7878" y="9068"/>
              <a:ext cx="374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flipH="1" flipV="1">
              <a:off x="7130" y="7628"/>
              <a:ext cx="1122" cy="144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6382" y="10188"/>
              <a:ext cx="0" cy="72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5347" y="11088"/>
              <a:ext cx="2057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NADH, FADH</a:t>
              </a:r>
              <a:r>
                <a:rPr lang="en-US" sz="1200" b="1" baseline="-25000">
                  <a:solidFill>
                    <a:srgbClr val="FF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6382" y="11628"/>
              <a:ext cx="0" cy="126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5447" y="13068"/>
              <a:ext cx="1870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ATP</a:t>
              </a:r>
              <a:endParaRPr lang="en-US" sz="1200" b="1" baseline="-2500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5821" y="12168"/>
              <a:ext cx="1122" cy="18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6943" y="12168"/>
              <a:ext cx="748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H</a:t>
              </a:r>
              <a:r>
                <a:rPr lang="en-US" sz="1200" b="1" baseline="-25000">
                  <a:solidFill>
                    <a:srgbClr val="FF0066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5073" y="11988"/>
              <a:ext cx="748" cy="540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O</a:t>
              </a:r>
              <a:r>
                <a:rPr lang="en-US" sz="1200" b="1" baseline="-25000">
                  <a:solidFill>
                    <a:srgbClr val="FF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268" y="11448"/>
              <a:ext cx="2057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FOSFORILASI</a:t>
              </a:r>
            </a:p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OKSIDASI</a:t>
              </a:r>
            </a:p>
          </p:txBody>
        </p:sp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2829" y="13968"/>
              <a:ext cx="7106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FF0066"/>
                  </a:solidFill>
                  <a:latin typeface="Times New Roman" pitchFamily="18" charset="0"/>
                </a:rPr>
                <a:t>RINGKASAN KATOBLISME  BAHAN BAKAR</a:t>
              </a:r>
            </a:p>
          </p:txBody>
        </p:sp>
      </p:grp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705600" y="3714750"/>
            <a:ext cx="210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66"/>
                </a:solidFill>
                <a:latin typeface="Tahoma" pitchFamily="34" charset="0"/>
              </a:rPr>
              <a:t>ASAM AMINO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METABOLISME</a:t>
            </a:r>
          </a:p>
        </p:txBody>
      </p:sp>
      <p:pic>
        <p:nvPicPr>
          <p:cNvPr id="3076" name="Picture 4" descr="G:\Dekan\Metabolisme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685800"/>
            <a:ext cx="8139113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Dekan\Metabolisme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49225"/>
            <a:ext cx="86169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551</Words>
  <Application>Microsoft Office PowerPoint</Application>
  <PresentationFormat>On-screen Show (4:3)</PresentationFormat>
  <Paragraphs>145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BIOCHEMICAL PROCESS IN LIFE CELL ON MOLECULAR LEVEL</vt:lpstr>
      <vt:lpstr>EUKARIOTA.</vt:lpstr>
      <vt:lpstr>Slide 3</vt:lpstr>
      <vt:lpstr>MITOKONDRIA</vt:lpstr>
      <vt:lpstr>Slide 5</vt:lpstr>
      <vt:lpstr>Slide 6</vt:lpstr>
      <vt:lpstr>Slide 7</vt:lpstr>
      <vt:lpstr>METABOLISME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Struktur Polipeptida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RNA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2009-11-01T08:36:18Z</dcterms:created>
  <dcterms:modified xsi:type="dcterms:W3CDTF">2009-11-03T08:40:24Z</dcterms:modified>
</cp:coreProperties>
</file>