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80" r:id="rId6"/>
    <p:sldId id="261" r:id="rId7"/>
    <p:sldId id="262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3" r:id="rId16"/>
    <p:sldId id="281" r:id="rId17"/>
    <p:sldId id="282" r:id="rId18"/>
    <p:sldId id="276" r:id="rId19"/>
    <p:sldId id="277" r:id="rId20"/>
    <p:sldId id="278" r:id="rId21"/>
    <p:sldId id="275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PENGANTAR ANTI MIKROBA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28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err="1" smtClean="0">
                <a:latin typeface="Arial Black" pitchFamily="34" charset="0"/>
              </a:rPr>
              <a:t>Dr.RAHMATINI,M</a:t>
            </a:r>
            <a:r>
              <a:rPr lang="en-US" sz="3600" smtClean="0">
                <a:latin typeface="Arial Black" pitchFamily="34" charset="0"/>
              </a:rPr>
              <a:t>. </a:t>
            </a:r>
            <a:r>
              <a:rPr lang="en-US" sz="3600" dirty="0" err="1" smtClean="0">
                <a:latin typeface="Arial Black" pitchFamily="34" charset="0"/>
              </a:rPr>
              <a:t>Kes</a:t>
            </a:r>
            <a:endParaRPr lang="en-US" sz="3600" dirty="0" smtClean="0">
              <a:latin typeface="Arial Black" pitchFamily="34" charset="0"/>
            </a:endParaRPr>
          </a:p>
          <a:p>
            <a:pPr algn="ctr"/>
            <a:endParaRPr lang="en-US" sz="3600" dirty="0" smtClean="0">
              <a:latin typeface="Arial Black" pitchFamily="34" charset="0"/>
            </a:endParaRPr>
          </a:p>
          <a:p>
            <a:pPr algn="ctr"/>
            <a:r>
              <a:rPr lang="en-US" sz="3600" dirty="0" err="1" smtClean="0"/>
              <a:t>B</a:t>
            </a:r>
            <a:r>
              <a:rPr lang="en-US" dirty="0" err="1" smtClean="0"/>
              <a:t>agian</a:t>
            </a:r>
            <a:r>
              <a:rPr lang="en-US" dirty="0" smtClean="0"/>
              <a:t> </a:t>
            </a:r>
            <a:r>
              <a:rPr lang="en-US" dirty="0" err="1" smtClean="0"/>
              <a:t>Farmakologi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endParaRPr lang="en-US" dirty="0" smtClean="0"/>
          </a:p>
          <a:p>
            <a:pPr algn="ctr"/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Andalas</a:t>
            </a:r>
            <a:r>
              <a:rPr lang="en-US" dirty="0" smtClean="0"/>
              <a:t> Padang</a:t>
            </a:r>
          </a:p>
          <a:p>
            <a:pPr algn="ctr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905000"/>
            <a:ext cx="1981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mikroba</a:t>
            </a:r>
            <a:endParaRPr lang="en-US" sz="3600" dirty="0" smtClean="0"/>
          </a:p>
          <a:p>
            <a:pPr>
              <a:defRPr/>
            </a:pPr>
            <a:r>
              <a:rPr lang="en-US" sz="3600" dirty="0" smtClean="0"/>
              <a:t>Status host : </a:t>
            </a:r>
            <a:r>
              <a:rPr lang="en-US" sz="3600" dirty="0" err="1" smtClean="0"/>
              <a:t>Gizi</a:t>
            </a:r>
            <a:r>
              <a:rPr lang="en-US" sz="3600" dirty="0" smtClean="0"/>
              <a:t>, </a:t>
            </a:r>
            <a:r>
              <a:rPr lang="en-US" sz="3600" dirty="0" err="1" smtClean="0"/>
              <a:t>imunitas</a:t>
            </a:r>
            <a:endParaRPr lang="en-US" sz="3600" dirty="0" smtClean="0"/>
          </a:p>
          <a:p>
            <a:pPr>
              <a:buNone/>
              <a:defRPr/>
            </a:pPr>
            <a:r>
              <a:rPr lang="en-US" sz="3600" dirty="0" smtClean="0">
                <a:solidFill>
                  <a:srgbClr val="00B050"/>
                </a:solidFill>
              </a:rPr>
              <a:t>           </a:t>
            </a:r>
            <a:r>
              <a:rPr lang="en-US" sz="3600" dirty="0" err="1" smtClean="0">
                <a:solidFill>
                  <a:srgbClr val="00B050"/>
                </a:solidFill>
              </a:rPr>
              <a:t>riwayat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alergi</a:t>
            </a:r>
            <a:r>
              <a:rPr lang="en-US" sz="3600" dirty="0" smtClean="0"/>
              <a:t>, </a:t>
            </a:r>
            <a:r>
              <a:rPr lang="en-US" sz="3600" dirty="0" err="1" smtClean="0"/>
              <a:t>usia</a:t>
            </a:r>
            <a:r>
              <a:rPr lang="en-US" sz="3600" dirty="0" smtClean="0"/>
              <a:t>,</a:t>
            </a:r>
          </a:p>
          <a:p>
            <a:pPr>
              <a:buNone/>
              <a:defRPr/>
            </a:pPr>
            <a:r>
              <a:rPr lang="en-US" sz="3600" dirty="0" smtClean="0"/>
              <a:t>          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organ, </a:t>
            </a:r>
            <a:r>
              <a:rPr lang="en-US" sz="3600" dirty="0" err="1" smtClean="0"/>
              <a:t>kehamilan</a:t>
            </a:r>
            <a:r>
              <a:rPr lang="en-US" sz="3600" dirty="0" smtClean="0"/>
              <a:t> </a:t>
            </a:r>
            <a:r>
              <a:rPr lang="en-US" sz="3600" dirty="0" err="1" smtClean="0"/>
              <a:t>dll</a:t>
            </a:r>
            <a:r>
              <a:rPr lang="en-US" sz="3600" dirty="0" smtClean="0"/>
              <a:t>.</a:t>
            </a:r>
          </a:p>
          <a:p>
            <a:pPr>
              <a:defRPr/>
            </a:pPr>
            <a:r>
              <a:rPr lang="en-US" sz="3600" dirty="0" err="1" smtClean="0"/>
              <a:t>Lokasi</a:t>
            </a:r>
            <a:r>
              <a:rPr lang="en-US" sz="3600" dirty="0" smtClean="0"/>
              <a:t> </a:t>
            </a:r>
            <a:r>
              <a:rPr lang="en-US" sz="3600" dirty="0" err="1" smtClean="0"/>
              <a:t>infeksi</a:t>
            </a:r>
            <a:endParaRPr lang="en-US" sz="3600" dirty="0" smtClean="0"/>
          </a:p>
          <a:p>
            <a:pPr>
              <a:defRPr/>
            </a:pP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leukosit</a:t>
            </a:r>
            <a:endParaRPr lang="en-US" sz="3600" dirty="0" smtClean="0"/>
          </a:p>
          <a:p>
            <a:pPr>
              <a:defRPr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err="1" smtClean="0"/>
              <a:t>Faktor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pemilihan</a:t>
            </a:r>
            <a:r>
              <a:rPr lang="en-US" sz="3600" dirty="0" smtClean="0"/>
              <a:t> anti </a:t>
            </a:r>
            <a:r>
              <a:rPr lang="en-US" sz="3600" dirty="0" err="1" smtClean="0"/>
              <a:t>mikroba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3200" dirty="0" smtClean="0">
                <a:solidFill>
                  <a:srgbClr val="00B050"/>
                </a:solidFill>
              </a:rPr>
              <a:t>1.Reaksi </a:t>
            </a:r>
            <a:r>
              <a:rPr lang="en-US" sz="3200" dirty="0" err="1" smtClean="0">
                <a:solidFill>
                  <a:srgbClr val="00B050"/>
                </a:solidFill>
              </a:rPr>
              <a:t>alergi</a:t>
            </a:r>
            <a:endParaRPr lang="en-US" sz="3200" dirty="0" smtClean="0">
              <a:solidFill>
                <a:srgbClr val="00B050"/>
              </a:solidFill>
            </a:endParaRPr>
          </a:p>
          <a:p>
            <a:pPr>
              <a:buNone/>
              <a:defRPr/>
            </a:pPr>
            <a:r>
              <a:rPr lang="en-US" sz="3200" dirty="0" smtClean="0"/>
              <a:t>       -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besarnya</a:t>
            </a:r>
            <a:r>
              <a:rPr lang="en-US" sz="3200" dirty="0" smtClean="0"/>
              <a:t> </a:t>
            </a:r>
            <a:r>
              <a:rPr lang="en-US" sz="3200" dirty="0" err="1" smtClean="0"/>
              <a:t>dosis</a:t>
            </a:r>
            <a:endParaRPr lang="en-US" sz="3200" dirty="0" smtClean="0"/>
          </a:p>
          <a:p>
            <a:pPr>
              <a:buNone/>
              <a:defRPr/>
            </a:pPr>
            <a:r>
              <a:rPr lang="en-US" sz="3200" dirty="0" smtClean="0"/>
              <a:t>       - </a:t>
            </a:r>
            <a:r>
              <a:rPr lang="en-US" sz="3200" dirty="0" err="1" smtClean="0"/>
              <a:t>Ringan</a:t>
            </a:r>
            <a:r>
              <a:rPr lang="en-US" sz="3200" dirty="0" smtClean="0"/>
              <a:t>- </a:t>
            </a:r>
            <a:r>
              <a:rPr lang="en-US" sz="3200" dirty="0" err="1" smtClean="0"/>
              <a:t>berat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Rx </a:t>
            </a:r>
            <a:r>
              <a:rPr lang="en-US" sz="3200" dirty="0" err="1" smtClean="0">
                <a:sym typeface="Wingdings" pitchFamily="2" charset="2"/>
              </a:rPr>
              <a:t>anafilaksis</a:t>
            </a:r>
            <a:endParaRPr lang="en-US" sz="3200" dirty="0" smtClean="0">
              <a:sym typeface="Wingdings" pitchFamily="2" charset="2"/>
            </a:endParaRPr>
          </a:p>
          <a:p>
            <a:pPr>
              <a:buNone/>
              <a:defRPr/>
            </a:pPr>
            <a:r>
              <a:rPr lang="en-US" sz="3200" dirty="0" smtClean="0">
                <a:sym typeface="Wingdings" pitchFamily="2" charset="2"/>
              </a:rPr>
              <a:t>       - Ex : </a:t>
            </a:r>
            <a:r>
              <a:rPr lang="en-US" sz="3200" dirty="0" err="1" smtClean="0">
                <a:sym typeface="Wingdings" pitchFamily="2" charset="2"/>
              </a:rPr>
              <a:t>Penisilin</a:t>
            </a:r>
            <a:r>
              <a:rPr lang="en-US" sz="3200" dirty="0" smtClean="0">
                <a:sym typeface="Wingdings" pitchFamily="2" charset="2"/>
              </a:rPr>
              <a:t> </a:t>
            </a:r>
          </a:p>
          <a:p>
            <a:pPr>
              <a:buNone/>
              <a:defRPr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  <a:defRPr/>
            </a:pPr>
            <a:r>
              <a:rPr lang="en-US" sz="3200" dirty="0" smtClean="0">
                <a:sym typeface="Wingdings" pitchFamily="2" charset="2"/>
              </a:rPr>
              <a:t>2.Reaksi </a:t>
            </a:r>
            <a:r>
              <a:rPr lang="en-US" sz="3200" dirty="0" err="1" smtClean="0">
                <a:sym typeface="Wingdings" pitchFamily="2" charset="2"/>
              </a:rPr>
              <a:t>Idiosinkrasi</a:t>
            </a:r>
            <a:endParaRPr lang="en-US" sz="3200" dirty="0" smtClean="0">
              <a:sym typeface="Wingdings" pitchFamily="2" charset="2"/>
            </a:endParaRPr>
          </a:p>
          <a:p>
            <a:pPr>
              <a:buNone/>
              <a:defRPr/>
            </a:pPr>
            <a:r>
              <a:rPr lang="en-US" sz="3200" dirty="0" smtClean="0">
                <a:sym typeface="Wingdings" pitchFamily="2" charset="2"/>
              </a:rPr>
              <a:t>       </a:t>
            </a:r>
            <a:r>
              <a:rPr lang="en-US" sz="3200" dirty="0" err="1" smtClean="0">
                <a:sym typeface="Wingdings" pitchFamily="2" charset="2"/>
              </a:rPr>
              <a:t>Reaksi</a:t>
            </a:r>
            <a:r>
              <a:rPr lang="en-US" sz="3200" dirty="0" smtClean="0">
                <a:sym typeface="Wingdings" pitchFamily="2" charset="2"/>
              </a:rPr>
              <a:t> abnormal </a:t>
            </a:r>
            <a:r>
              <a:rPr lang="en-US" sz="3200" dirty="0" err="1" smtClean="0">
                <a:sym typeface="Wingdings" pitchFamily="2" charset="2"/>
              </a:rPr>
              <a:t>secara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genetik</a:t>
            </a:r>
            <a:endParaRPr lang="en-US" sz="3200" dirty="0" smtClean="0">
              <a:sym typeface="Wingdings" pitchFamily="2" charset="2"/>
            </a:endParaRPr>
          </a:p>
          <a:p>
            <a:pPr>
              <a:buNone/>
              <a:defRPr/>
            </a:pPr>
            <a:r>
              <a:rPr lang="en-US" sz="3200" dirty="0" smtClean="0">
                <a:sym typeface="Wingdings" pitchFamily="2" charset="2"/>
              </a:rPr>
              <a:t>       Ex : Anemia </a:t>
            </a:r>
            <a:r>
              <a:rPr lang="en-US" sz="3200" dirty="0" err="1" smtClean="0">
                <a:sym typeface="Wingdings" pitchFamily="2" charset="2"/>
              </a:rPr>
              <a:t>hemolitik</a:t>
            </a:r>
            <a:endParaRPr lang="en-US" sz="3200" dirty="0" smtClean="0">
              <a:sym typeface="Wingdings" pitchFamily="2" charset="2"/>
            </a:endParaRPr>
          </a:p>
          <a:p>
            <a:pPr>
              <a:buNone/>
              <a:defRPr/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33400"/>
            <a:ext cx="624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EFEK SAMPING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3200" dirty="0" smtClean="0"/>
              <a:t>3.Reaksi </a:t>
            </a:r>
            <a:r>
              <a:rPr lang="en-US" sz="3200" dirty="0" err="1" smtClean="0"/>
              <a:t>toksik</a:t>
            </a:r>
            <a:endParaRPr lang="en-US" sz="3200" dirty="0" smtClean="0"/>
          </a:p>
          <a:p>
            <a:pPr>
              <a:buNone/>
              <a:defRPr/>
            </a:pPr>
            <a:r>
              <a:rPr lang="en-US" sz="3200" dirty="0" smtClean="0"/>
              <a:t>   Ex : </a:t>
            </a:r>
            <a:r>
              <a:rPr lang="en-US" sz="3200" dirty="0" err="1" smtClean="0"/>
              <a:t>Aminoglikosida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 </a:t>
            </a:r>
            <a:r>
              <a:rPr lang="en-US" sz="3200" dirty="0" err="1" smtClean="0"/>
              <a:t>gangguan</a:t>
            </a:r>
            <a:endParaRPr lang="en-US" sz="3200" dirty="0" smtClean="0"/>
          </a:p>
          <a:p>
            <a:pPr>
              <a:buNone/>
              <a:defRPr/>
            </a:pPr>
            <a:r>
              <a:rPr lang="en-US" sz="3200" dirty="0" smtClean="0"/>
              <a:t>                                         </a:t>
            </a:r>
            <a:r>
              <a:rPr lang="en-US" sz="3200" dirty="0" err="1" smtClean="0"/>
              <a:t>Nervus</a:t>
            </a:r>
            <a:r>
              <a:rPr lang="en-US" sz="3200" dirty="0" smtClean="0"/>
              <a:t> VIII</a:t>
            </a:r>
          </a:p>
          <a:p>
            <a:pPr>
              <a:buNone/>
              <a:defRPr/>
            </a:pPr>
            <a:endParaRPr lang="en-US" sz="3200" dirty="0" smtClean="0"/>
          </a:p>
          <a:p>
            <a:pPr>
              <a:buNone/>
              <a:defRPr/>
            </a:pPr>
            <a:r>
              <a:rPr lang="en-US" sz="3200" dirty="0" smtClean="0"/>
              <a:t>4.Perubahan </a:t>
            </a:r>
            <a:r>
              <a:rPr lang="en-US" sz="3200" dirty="0" err="1" smtClean="0"/>
              <a:t>biologik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metabolik</a:t>
            </a:r>
            <a:endParaRPr lang="en-US" sz="3200" dirty="0" smtClean="0"/>
          </a:p>
          <a:p>
            <a:pPr>
              <a:buNone/>
              <a:defRPr/>
            </a:pPr>
            <a:r>
              <a:rPr lang="en-US" sz="3200" dirty="0" smtClean="0"/>
              <a:t>   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err="1" smtClean="0"/>
              <a:t>Superinfeksi</a:t>
            </a:r>
            <a:r>
              <a:rPr lang="en-US" sz="3200" dirty="0" smtClean="0"/>
              <a:t> </a:t>
            </a:r>
            <a:r>
              <a:rPr lang="en-US" sz="3200" dirty="0" err="1" smtClean="0"/>
              <a:t>jamur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</a:p>
          <a:p>
            <a:pPr>
              <a:buNone/>
              <a:defRPr/>
            </a:pPr>
            <a:r>
              <a:rPr lang="en-US" sz="3200" dirty="0" smtClean="0"/>
              <a:t>       </a:t>
            </a:r>
            <a:r>
              <a:rPr lang="en-US" sz="3200" dirty="0" err="1" smtClean="0"/>
              <a:t>terganggunya</a:t>
            </a:r>
            <a:r>
              <a:rPr lang="en-US" sz="3200" dirty="0" smtClean="0"/>
              <a:t> </a:t>
            </a:r>
            <a:r>
              <a:rPr lang="en-US" sz="3200" dirty="0" err="1" smtClean="0"/>
              <a:t>keseimbangan</a:t>
            </a:r>
            <a:r>
              <a:rPr lang="en-US" sz="3200" dirty="0" smtClean="0"/>
              <a:t> </a:t>
            </a:r>
          </a:p>
          <a:p>
            <a:pPr>
              <a:buNone/>
              <a:defRPr/>
            </a:pPr>
            <a:r>
              <a:rPr lang="en-US" sz="3200" dirty="0" smtClean="0"/>
              <a:t>       </a:t>
            </a:r>
            <a:r>
              <a:rPr lang="en-US" sz="3200" dirty="0" err="1" smtClean="0"/>
              <a:t>mikroflora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533400"/>
            <a:ext cx="5486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EFEK SAMPING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3600" dirty="0" smtClean="0"/>
              <a:t>1.Dosis yang </a:t>
            </a:r>
            <a:r>
              <a:rPr lang="en-US" sz="3600" dirty="0" err="1" smtClean="0"/>
              <a:t>kurang</a:t>
            </a:r>
            <a:endParaRPr lang="en-US" sz="3600" dirty="0" smtClean="0"/>
          </a:p>
          <a:p>
            <a:pPr>
              <a:buNone/>
              <a:defRPr/>
            </a:pPr>
            <a:r>
              <a:rPr lang="en-US" sz="3600" dirty="0" smtClean="0"/>
              <a:t>2.Masa </a:t>
            </a:r>
            <a:r>
              <a:rPr lang="en-US" sz="3600" dirty="0" err="1" smtClean="0"/>
              <a:t>terapi</a:t>
            </a:r>
            <a:r>
              <a:rPr lang="en-US" sz="3600" dirty="0" smtClean="0"/>
              <a:t> yang </a:t>
            </a:r>
            <a:r>
              <a:rPr lang="en-US" sz="3600" dirty="0" err="1" smtClean="0"/>
              <a:t>kurang</a:t>
            </a:r>
            <a:endParaRPr lang="en-US" sz="3600" dirty="0" smtClean="0"/>
          </a:p>
          <a:p>
            <a:pPr>
              <a:buNone/>
              <a:defRPr/>
            </a:pPr>
            <a:r>
              <a:rPr lang="en-US" sz="3600" dirty="0" smtClean="0"/>
              <a:t>3.Faktor </a:t>
            </a:r>
            <a:r>
              <a:rPr lang="en-US" sz="3600" dirty="0" err="1" smtClean="0"/>
              <a:t>mekanik</a:t>
            </a:r>
            <a:endParaRPr lang="en-US" sz="3600" dirty="0" smtClean="0"/>
          </a:p>
          <a:p>
            <a:pPr>
              <a:buNone/>
              <a:defRPr/>
            </a:pPr>
            <a:r>
              <a:rPr lang="en-US" sz="3600" dirty="0" smtClean="0"/>
              <a:t>4.Kesalahan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menetapkan</a:t>
            </a:r>
            <a:endParaRPr lang="en-US" sz="3600" dirty="0" smtClean="0"/>
          </a:p>
          <a:p>
            <a:pPr>
              <a:buNone/>
              <a:defRPr/>
            </a:pPr>
            <a:r>
              <a:rPr lang="en-US" sz="3600" dirty="0" smtClean="0"/>
              <a:t>   </a:t>
            </a:r>
            <a:r>
              <a:rPr lang="en-US" sz="3600" dirty="0" err="1" smtClean="0"/>
              <a:t>etiologi</a:t>
            </a:r>
            <a:endParaRPr lang="en-US" sz="3600" dirty="0" smtClean="0"/>
          </a:p>
          <a:p>
            <a:pPr>
              <a:buNone/>
              <a:defRPr/>
            </a:pPr>
            <a:r>
              <a:rPr lang="en-US" sz="3600" dirty="0" smtClean="0"/>
              <a:t>5.Faktor </a:t>
            </a:r>
            <a:r>
              <a:rPr lang="en-US" sz="3600" dirty="0" err="1" smtClean="0"/>
              <a:t>farmakokinetika</a:t>
            </a:r>
            <a:endParaRPr lang="en-US" sz="3600" dirty="0" smtClean="0"/>
          </a:p>
          <a:p>
            <a:pPr>
              <a:buNone/>
              <a:defRPr/>
            </a:pPr>
            <a:r>
              <a:rPr lang="en-US" sz="3600" dirty="0" smtClean="0"/>
              <a:t>6.Pilihan AM yang </a:t>
            </a:r>
            <a:r>
              <a:rPr lang="en-US" sz="3600" dirty="0" err="1" smtClean="0"/>
              <a:t>kurang</a:t>
            </a:r>
            <a:r>
              <a:rPr lang="en-US" sz="3600" dirty="0" smtClean="0"/>
              <a:t> </a:t>
            </a:r>
            <a:r>
              <a:rPr lang="en-US" sz="3600" dirty="0" err="1" smtClean="0"/>
              <a:t>tepat</a:t>
            </a:r>
            <a:endParaRPr lang="en-US" sz="3600" dirty="0" smtClean="0"/>
          </a:p>
          <a:p>
            <a:pPr>
              <a:buNone/>
              <a:defRPr/>
            </a:pPr>
            <a:r>
              <a:rPr lang="en-US" sz="3600" dirty="0" smtClean="0"/>
              <a:t>7.Faktor </a:t>
            </a:r>
            <a:r>
              <a:rPr lang="en-US" sz="3600" dirty="0" err="1" smtClean="0"/>
              <a:t>pasien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33400"/>
            <a:ext cx="693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SEBAB KEGAGALAN TERAPI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sz="4000" dirty="0" err="1" smtClean="0"/>
              <a:t>Tergantung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:</a:t>
            </a:r>
          </a:p>
          <a:p>
            <a:pPr>
              <a:buNone/>
              <a:defRPr/>
            </a:pPr>
            <a:r>
              <a:rPr lang="en-US" sz="4000" dirty="0" smtClean="0"/>
              <a:t>   1. </a:t>
            </a:r>
            <a:r>
              <a:rPr lang="en-US" sz="4000" dirty="0" err="1" smtClean="0"/>
              <a:t>Umur</a:t>
            </a:r>
            <a:endParaRPr lang="en-US" sz="4000" dirty="0" smtClean="0"/>
          </a:p>
          <a:p>
            <a:pPr>
              <a:buNone/>
              <a:defRPr/>
            </a:pPr>
            <a:r>
              <a:rPr lang="en-US" sz="4000" dirty="0" smtClean="0"/>
              <a:t>   2. </a:t>
            </a:r>
            <a:r>
              <a:rPr lang="en-US" sz="4000" dirty="0" err="1" smtClean="0"/>
              <a:t>Berat</a:t>
            </a:r>
            <a:r>
              <a:rPr lang="en-US" sz="4000" dirty="0" smtClean="0"/>
              <a:t> </a:t>
            </a:r>
            <a:r>
              <a:rPr lang="en-US" sz="4000" dirty="0" err="1" smtClean="0"/>
              <a:t>badan</a:t>
            </a:r>
            <a:endParaRPr lang="en-US" sz="4000" dirty="0" smtClean="0"/>
          </a:p>
          <a:p>
            <a:pPr>
              <a:buNone/>
              <a:defRPr/>
            </a:pPr>
            <a:r>
              <a:rPr lang="en-US" sz="4000" dirty="0" smtClean="0"/>
              <a:t>   3.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ginjal</a:t>
            </a:r>
            <a:endParaRPr lang="en-US" sz="4000" dirty="0" smtClean="0"/>
          </a:p>
          <a:p>
            <a:pPr>
              <a:buNone/>
              <a:defRPr/>
            </a:pPr>
            <a:r>
              <a:rPr lang="en-US" sz="4000" dirty="0" smtClean="0"/>
              <a:t>   4.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hati</a:t>
            </a:r>
            <a:endParaRPr lang="en-US" sz="4000" dirty="0" smtClean="0"/>
          </a:p>
          <a:p>
            <a:pPr>
              <a:buNone/>
              <a:defRPr/>
            </a:pPr>
            <a:r>
              <a:rPr lang="en-US" sz="4000" dirty="0" smtClean="0"/>
              <a:t>   5. </a:t>
            </a:r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infeksi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304800"/>
            <a:ext cx="571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PENETAPAN DOSIS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3200" dirty="0" smtClean="0"/>
              <a:t>INDIKASI :</a:t>
            </a:r>
          </a:p>
          <a:p>
            <a:pPr>
              <a:buNone/>
              <a:defRPr/>
            </a:pPr>
            <a:r>
              <a:rPr lang="en-US" sz="3200" dirty="0" smtClean="0"/>
              <a:t>   1.Infeksi </a:t>
            </a:r>
            <a:r>
              <a:rPr lang="en-US" sz="3200" dirty="0" err="1" smtClean="0"/>
              <a:t>berat</a:t>
            </a:r>
            <a:endParaRPr lang="en-US" sz="3200" dirty="0" smtClean="0"/>
          </a:p>
          <a:p>
            <a:pPr>
              <a:buNone/>
              <a:defRPr/>
            </a:pPr>
            <a:r>
              <a:rPr lang="en-US" sz="3200" dirty="0" smtClean="0"/>
              <a:t>   2.Kuman </a:t>
            </a:r>
            <a:r>
              <a:rPr lang="en-US" sz="3200" dirty="0" err="1" smtClean="0"/>
              <a:t>penyebab</a:t>
            </a:r>
            <a:r>
              <a:rPr lang="en-US" sz="3200" dirty="0" smtClean="0"/>
              <a:t> </a:t>
            </a:r>
            <a:r>
              <a:rPr lang="en-US" sz="3200" dirty="0" err="1" smtClean="0"/>
              <a:t>belum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457200"/>
            <a:ext cx="533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SPEKTRUM LUAS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terganggunya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anti </a:t>
            </a:r>
            <a:r>
              <a:rPr lang="en-US" dirty="0" err="1" smtClean="0"/>
              <a:t>mikroba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RESISTENSI</a:t>
            </a:r>
            <a:endParaRPr lang="en-US" dirty="0"/>
          </a:p>
        </p:txBody>
      </p:sp>
      <p:pic>
        <p:nvPicPr>
          <p:cNvPr id="4" name="Picture 3" descr="http://stat.ks.kidsklik.com/statics/files/2012/05/133760815913218777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6172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3.bp.blogspot.com/-sZBh2EBKf1c/TxGQdFhSlAI/AAAAAAAAAzg/Jw7E1zFWCmA/s640/Siklus+Bakteri+Resisten+Terhadap+Antibioti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8229600" cy="56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4648200"/>
            <a:ext cx="6172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ANTIBIOTIKA LINI  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886200"/>
            <a:ext cx="4876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ANTIBIOTIKA LINI  II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3200400"/>
            <a:ext cx="41148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ANTIBIOTIKA LINI  III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600" y="533400"/>
            <a:ext cx="6324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TINGKATAN ANTIMIKROBA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umumnya</a:t>
            </a:r>
            <a:r>
              <a:rPr lang="en-US" sz="3600" dirty="0" smtClean="0"/>
              <a:t> </a:t>
            </a:r>
            <a:r>
              <a:rPr lang="en-US" sz="3600" dirty="0" err="1" smtClean="0"/>
              <a:t>efektif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sebagian</a:t>
            </a:r>
            <a:r>
              <a:rPr lang="en-US" sz="3600" dirty="0" smtClean="0"/>
              <a:t> </a:t>
            </a:r>
            <a:r>
              <a:rPr lang="en-US" sz="3600" dirty="0" err="1" smtClean="0"/>
              <a:t>besar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 </a:t>
            </a:r>
            <a:r>
              <a:rPr lang="en-US" sz="3600" dirty="0" err="1" smtClean="0"/>
              <a:t>infeksi</a:t>
            </a:r>
            <a:endParaRPr lang="en-US" sz="3600" dirty="0" smtClean="0"/>
          </a:p>
          <a:p>
            <a:r>
              <a:rPr lang="en-US" sz="3600" dirty="0" err="1" smtClean="0"/>
              <a:t>Harga</a:t>
            </a:r>
            <a:r>
              <a:rPr lang="en-US" sz="3600" dirty="0" smtClean="0"/>
              <a:t> </a:t>
            </a:r>
            <a:r>
              <a:rPr lang="en-US" sz="3600" dirty="0" err="1" smtClean="0"/>
              <a:t>murah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mudah</a:t>
            </a:r>
            <a:r>
              <a:rPr lang="en-US" sz="3600" dirty="0" smtClean="0"/>
              <a:t> </a:t>
            </a:r>
            <a:r>
              <a:rPr lang="en-US" sz="3600" dirty="0" err="1" smtClean="0"/>
              <a:t>didapat</a:t>
            </a:r>
            <a:endParaRPr lang="en-US" sz="3600" dirty="0" smtClean="0"/>
          </a:p>
          <a:p>
            <a:r>
              <a:rPr lang="en-US" sz="3600" dirty="0" err="1" smtClean="0"/>
              <a:t>Contoh</a:t>
            </a:r>
            <a:r>
              <a:rPr lang="en-US" sz="3600" dirty="0" smtClean="0"/>
              <a:t> : </a:t>
            </a:r>
            <a:r>
              <a:rPr lang="en-US" sz="3600" dirty="0" err="1" smtClean="0"/>
              <a:t>Penisilin</a:t>
            </a:r>
            <a:r>
              <a:rPr lang="en-US" sz="3600" dirty="0" smtClean="0"/>
              <a:t>, </a:t>
            </a:r>
            <a:r>
              <a:rPr lang="en-US" sz="3600" dirty="0" err="1" smtClean="0"/>
              <a:t>ampisilin</a:t>
            </a:r>
            <a:r>
              <a:rPr lang="en-US" sz="3600" dirty="0" smtClean="0"/>
              <a:t>, </a:t>
            </a:r>
            <a:r>
              <a:rPr lang="en-US" sz="3600" dirty="0" err="1" smtClean="0"/>
              <a:t>eritromisin</a:t>
            </a:r>
            <a:r>
              <a:rPr lang="en-US" sz="3600" dirty="0" smtClean="0"/>
              <a:t>, </a:t>
            </a:r>
            <a:r>
              <a:rPr lang="en-US" sz="3600" dirty="0" err="1" smtClean="0"/>
              <a:t>kotrimoksazol</a:t>
            </a:r>
            <a:r>
              <a:rPr lang="en-US" sz="3600" dirty="0" smtClean="0"/>
              <a:t> </a:t>
            </a:r>
            <a:r>
              <a:rPr lang="en-US" sz="3600" dirty="0" err="1" smtClean="0"/>
              <a:t>dll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Antibiotika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en-US" sz="3600" dirty="0" smtClean="0"/>
              <a:t>1.Menjelaskan </a:t>
            </a:r>
            <a:r>
              <a:rPr lang="en-US" sz="3600" dirty="0" err="1" smtClean="0"/>
              <a:t>mekanisme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</a:p>
          <a:p>
            <a:pPr>
              <a:buNone/>
              <a:defRPr/>
            </a:pPr>
            <a:r>
              <a:rPr lang="en-US" sz="3600" dirty="0" smtClean="0"/>
              <a:t>   anti </a:t>
            </a:r>
            <a:r>
              <a:rPr lang="en-US" sz="3600" dirty="0" err="1" smtClean="0"/>
              <a:t>mikroba</a:t>
            </a:r>
            <a:r>
              <a:rPr lang="en-US" sz="3600" dirty="0" smtClean="0"/>
              <a:t> </a:t>
            </a:r>
          </a:p>
          <a:p>
            <a:pPr>
              <a:buNone/>
              <a:defRPr/>
            </a:pPr>
            <a:r>
              <a:rPr lang="en-US" sz="3600" dirty="0" smtClean="0"/>
              <a:t>2.Membedakan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anti </a:t>
            </a:r>
          </a:p>
          <a:p>
            <a:pPr>
              <a:buNone/>
              <a:defRPr/>
            </a:pPr>
            <a:r>
              <a:rPr lang="en-US" sz="3600" dirty="0" smtClean="0"/>
              <a:t>   </a:t>
            </a:r>
            <a:r>
              <a:rPr lang="en-US" sz="3600" dirty="0" err="1" smtClean="0"/>
              <a:t>mikroba</a:t>
            </a:r>
            <a:r>
              <a:rPr lang="en-US" sz="3600" dirty="0" smtClean="0"/>
              <a:t> </a:t>
            </a:r>
            <a:r>
              <a:rPr lang="en-US" sz="3600" dirty="0" err="1" smtClean="0"/>
              <a:t>spektrum</a:t>
            </a:r>
            <a:r>
              <a:rPr lang="en-US" sz="3600" dirty="0" smtClean="0"/>
              <a:t> </a:t>
            </a:r>
            <a:r>
              <a:rPr lang="en-US" sz="3600" dirty="0" err="1" smtClean="0"/>
              <a:t>luas</a:t>
            </a:r>
            <a:r>
              <a:rPr lang="en-US" sz="3600" dirty="0" smtClean="0"/>
              <a:t> &amp; </a:t>
            </a:r>
            <a:r>
              <a:rPr lang="en-US" sz="3600" dirty="0" err="1" smtClean="0"/>
              <a:t>sempit</a:t>
            </a:r>
            <a:endParaRPr lang="en-US" sz="3600" dirty="0" smtClean="0"/>
          </a:p>
          <a:p>
            <a:pPr>
              <a:buNone/>
              <a:defRPr/>
            </a:pPr>
            <a:r>
              <a:rPr lang="en-US" sz="3600" dirty="0" smtClean="0"/>
              <a:t>3.Mengetahui  </a:t>
            </a:r>
            <a:r>
              <a:rPr lang="en-US" sz="3600" dirty="0" err="1" smtClean="0"/>
              <a:t>efek</a:t>
            </a:r>
            <a:r>
              <a:rPr lang="en-US" sz="3600" dirty="0" smtClean="0"/>
              <a:t> </a:t>
            </a:r>
            <a:r>
              <a:rPr lang="en-US" sz="3600" dirty="0" err="1" smtClean="0"/>
              <a:t>samping</a:t>
            </a:r>
            <a:r>
              <a:rPr lang="en-US" sz="3600" dirty="0" smtClean="0"/>
              <a:t> </a:t>
            </a:r>
          </a:p>
          <a:p>
            <a:pPr>
              <a:buNone/>
              <a:defRPr/>
            </a:pPr>
            <a:r>
              <a:rPr lang="en-US" sz="3600" dirty="0" smtClean="0"/>
              <a:t>  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anti </a:t>
            </a:r>
            <a:r>
              <a:rPr lang="en-US" sz="3600" dirty="0" err="1" smtClean="0"/>
              <a:t>mikroba</a:t>
            </a:r>
            <a:r>
              <a:rPr lang="en-US" sz="3600" dirty="0" smtClean="0"/>
              <a:t>  </a:t>
            </a:r>
          </a:p>
          <a:p>
            <a:pPr>
              <a:buNone/>
              <a:defRPr/>
            </a:pPr>
            <a:r>
              <a:rPr lang="en-US" sz="3600" dirty="0" smtClean="0"/>
              <a:t>4.Resistensi anti </a:t>
            </a:r>
            <a:r>
              <a:rPr lang="en-US" sz="3600" dirty="0" err="1" smtClean="0"/>
              <a:t>mikroba</a:t>
            </a:r>
            <a:endParaRPr lang="en-US" sz="3600" dirty="0" smtClean="0"/>
          </a:p>
          <a:p>
            <a:pPr>
              <a:defRPr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Efektif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infeksi</a:t>
            </a:r>
            <a:r>
              <a:rPr lang="en-US" sz="3200" dirty="0" smtClean="0"/>
              <a:t>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- </a:t>
            </a:r>
            <a:r>
              <a:rPr lang="en-US" sz="3200" dirty="0" err="1" smtClean="0"/>
              <a:t>berat</a:t>
            </a:r>
            <a:endParaRPr lang="en-US" sz="3200" dirty="0" smtClean="0"/>
          </a:p>
          <a:p>
            <a:r>
              <a:rPr lang="en-US" sz="3200" dirty="0" err="1" smtClean="0"/>
              <a:t>Harga</a:t>
            </a:r>
            <a:r>
              <a:rPr lang="en-US" sz="3200" dirty="0" smtClean="0"/>
              <a:t> </a:t>
            </a:r>
            <a:r>
              <a:rPr lang="en-US" sz="3200" dirty="0" err="1" smtClean="0"/>
              <a:t>relatif</a:t>
            </a:r>
            <a:r>
              <a:rPr lang="en-US" sz="3200" dirty="0" smtClean="0"/>
              <a:t> </a:t>
            </a:r>
            <a:r>
              <a:rPr lang="en-US" sz="3200" dirty="0" err="1" smtClean="0"/>
              <a:t>mahal</a:t>
            </a:r>
            <a:endParaRPr lang="en-US" sz="3200" dirty="0" smtClean="0"/>
          </a:p>
          <a:p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antibiotika</a:t>
            </a:r>
            <a:r>
              <a:rPr lang="en-US" sz="3200" dirty="0" smtClean="0"/>
              <a:t> </a:t>
            </a:r>
            <a:r>
              <a:rPr lang="en-US" sz="3200" dirty="0" err="1" smtClean="0"/>
              <a:t>cadangan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Contoh</a:t>
            </a:r>
            <a:r>
              <a:rPr lang="en-US" sz="3200" dirty="0" smtClean="0"/>
              <a:t> : </a:t>
            </a:r>
            <a:r>
              <a:rPr lang="en-US" sz="3200" dirty="0" err="1" smtClean="0"/>
              <a:t>Sefalosporin</a:t>
            </a:r>
            <a:r>
              <a:rPr lang="en-US" sz="3200" dirty="0" smtClean="0"/>
              <a:t>, </a:t>
            </a:r>
            <a:r>
              <a:rPr lang="en-US" sz="3200" dirty="0" err="1" smtClean="0"/>
              <a:t>siprofloksasin</a:t>
            </a:r>
            <a:endParaRPr lang="en-US" sz="3200" dirty="0" smtClean="0"/>
          </a:p>
          <a:p>
            <a:pPr algn="ctr"/>
            <a:r>
              <a:rPr lang="en-US" sz="3200" i="1" dirty="0" err="1" smtClean="0"/>
              <a:t>Hanya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digunakan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bila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antibiotika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lini</a:t>
            </a:r>
            <a:r>
              <a:rPr lang="en-US" sz="3200" i="1" dirty="0" smtClean="0"/>
              <a:t> I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efektif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lagi</a:t>
            </a:r>
            <a:r>
              <a:rPr lang="en-US" sz="3600" i="1" dirty="0" smtClean="0"/>
              <a:t>.</a:t>
            </a:r>
            <a:endParaRPr lang="en-US" sz="36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Antibiotika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</a:t>
            </a:r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utama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</a:t>
            </a:r>
            <a:r>
              <a:rPr lang="en-US" sz="3600" dirty="0" err="1" smtClean="0"/>
              <a:t>antibiotika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mengobati</a:t>
            </a:r>
            <a:r>
              <a:rPr lang="en-US" sz="3600" dirty="0" smtClean="0"/>
              <a:t>  </a:t>
            </a:r>
            <a:r>
              <a:rPr lang="en-US" sz="3600" dirty="0" err="1" smtClean="0"/>
              <a:t>infeksi</a:t>
            </a:r>
            <a:r>
              <a:rPr lang="en-US" sz="3600" dirty="0" smtClean="0"/>
              <a:t>, </a:t>
            </a:r>
            <a:r>
              <a:rPr lang="en-US" sz="3600" dirty="0" err="1" smtClean="0"/>
              <a:t>namun</a:t>
            </a:r>
            <a:r>
              <a:rPr lang="en-US" sz="3600" dirty="0" smtClean="0"/>
              <a:t> </a:t>
            </a:r>
            <a:r>
              <a:rPr lang="en-US" sz="3600" dirty="0" err="1" smtClean="0"/>
              <a:t>semakin</a:t>
            </a:r>
            <a:r>
              <a:rPr lang="en-US" sz="3600" dirty="0" smtClean="0"/>
              <a:t> </a:t>
            </a:r>
            <a:r>
              <a:rPr lang="en-US" sz="3600" dirty="0" err="1" smtClean="0"/>
              <a:t>luasnya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</a:t>
            </a:r>
            <a:r>
              <a:rPr lang="en-US" sz="3600" dirty="0" err="1" smtClean="0"/>
              <a:t>antibiotika</a:t>
            </a:r>
            <a:r>
              <a:rPr lang="en-US" sz="3600" dirty="0" smtClean="0"/>
              <a:t>  </a:t>
            </a:r>
            <a:r>
              <a:rPr lang="en-US" sz="3600" dirty="0" err="1" smtClean="0"/>
              <a:t>justru</a:t>
            </a:r>
            <a:r>
              <a:rPr lang="en-US" sz="3600" dirty="0" smtClean="0"/>
              <a:t> </a:t>
            </a:r>
            <a:r>
              <a:rPr lang="en-US" sz="3600" dirty="0" err="1" smtClean="0"/>
              <a:t>semakin</a:t>
            </a:r>
            <a:r>
              <a:rPr lang="en-US" sz="3600" dirty="0" smtClean="0"/>
              <a:t> </a:t>
            </a:r>
            <a:r>
              <a:rPr lang="en-US" sz="3600" dirty="0" err="1" smtClean="0"/>
              <a:t>meluas</a:t>
            </a:r>
            <a:r>
              <a:rPr lang="en-US" sz="3600" dirty="0" smtClean="0"/>
              <a:t> pula </a:t>
            </a:r>
            <a:r>
              <a:rPr lang="en-US" sz="3600" dirty="0" err="1" smtClean="0"/>
              <a:t>timbulnya</a:t>
            </a:r>
            <a:r>
              <a:rPr lang="en-US" sz="3600" dirty="0" smtClean="0"/>
              <a:t> </a:t>
            </a:r>
            <a:r>
              <a:rPr lang="en-US" sz="3600" dirty="0" err="1" smtClean="0"/>
              <a:t>infeksi</a:t>
            </a:r>
            <a:r>
              <a:rPr lang="en-US" sz="3600" dirty="0" smtClean="0"/>
              <a:t> </a:t>
            </a:r>
            <a:r>
              <a:rPr lang="en-US" sz="3600" dirty="0" err="1" smtClean="0"/>
              <a:t>baru</a:t>
            </a:r>
            <a:r>
              <a:rPr lang="en-US" sz="3600" dirty="0" smtClean="0"/>
              <a:t> </a:t>
            </a:r>
            <a:r>
              <a:rPr lang="en-US" sz="3600" dirty="0" err="1" smtClean="0"/>
              <a:t>akibat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</a:t>
            </a:r>
            <a:r>
              <a:rPr lang="en-US" sz="3600" dirty="0" err="1" smtClean="0"/>
              <a:t>antibiotika</a:t>
            </a:r>
            <a:r>
              <a:rPr lang="en-US" sz="3600" dirty="0" smtClean="0"/>
              <a:t> yang </a:t>
            </a:r>
            <a:r>
              <a:rPr lang="en-US" sz="3600" b="1" i="1" dirty="0" err="1" smtClean="0"/>
              <a:t>tidak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rasional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PENUTUP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200" dirty="0" err="1" smtClean="0">
                <a:latin typeface="Arial Rounded MT Bold" pitchFamily="34" charset="0"/>
              </a:rPr>
              <a:t>Apabila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err="1" smtClean="0">
                <a:latin typeface="Arial Rounded MT Bold" pitchFamily="34" charset="0"/>
              </a:rPr>
              <a:t>kamu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err="1" smtClean="0">
                <a:latin typeface="Arial Rounded MT Bold" pitchFamily="34" charset="0"/>
              </a:rPr>
              <a:t>sakit</a:t>
            </a:r>
            <a:r>
              <a:rPr lang="en-US" sz="3200" dirty="0" smtClean="0">
                <a:latin typeface="Arial Rounded MT Bold" pitchFamily="34" charset="0"/>
              </a:rPr>
              <a:t>, </a:t>
            </a:r>
            <a:r>
              <a:rPr lang="en-US" sz="3200" dirty="0" err="1" smtClean="0">
                <a:latin typeface="Arial Rounded MT Bold" pitchFamily="34" charset="0"/>
              </a:rPr>
              <a:t>maka</a:t>
            </a:r>
            <a:r>
              <a:rPr lang="en-US" sz="3200" dirty="0" smtClean="0">
                <a:latin typeface="Arial Rounded MT Bold" pitchFamily="34" charset="0"/>
              </a:rPr>
              <a:t> </a:t>
            </a:r>
            <a:r>
              <a:rPr lang="en-US" sz="3200" dirty="0" err="1" smtClean="0">
                <a:latin typeface="Arial Rounded MT Bold" pitchFamily="34" charset="0"/>
              </a:rPr>
              <a:t>Dialah</a:t>
            </a:r>
            <a:r>
              <a:rPr lang="en-US" sz="3200" dirty="0" smtClean="0">
                <a:latin typeface="Arial Rounded MT Bold" pitchFamily="34" charset="0"/>
              </a:rPr>
              <a:t> yang </a:t>
            </a:r>
            <a:r>
              <a:rPr lang="en-US" sz="3200" dirty="0" err="1" smtClean="0">
                <a:latin typeface="Arial Rounded MT Bold" pitchFamily="34" charset="0"/>
              </a:rPr>
              <a:t>menyembuhkan</a:t>
            </a:r>
            <a:endParaRPr lang="en-US" sz="3200" dirty="0">
              <a:latin typeface="Arial Rounded MT Bol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7696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“</a:t>
            </a:r>
            <a:r>
              <a:rPr lang="en-US" sz="4000" dirty="0" err="1" smtClean="0">
                <a:solidFill>
                  <a:schemeClr val="tx1"/>
                </a:solidFill>
              </a:rPr>
              <a:t>Apabila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kamu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sakit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</a:rPr>
              <a:t>maka</a:t>
            </a:r>
            <a:r>
              <a:rPr lang="en-US" sz="4000" dirty="0" smtClean="0">
                <a:solidFill>
                  <a:schemeClr val="tx1"/>
                </a:solidFill>
              </a:rPr>
              <a:t> DIA </a:t>
            </a:r>
            <a:r>
              <a:rPr lang="en-US" sz="4000" dirty="0" err="1" smtClean="0">
                <a:solidFill>
                  <a:schemeClr val="tx1"/>
                </a:solidFill>
              </a:rPr>
              <a:t>lah</a:t>
            </a:r>
            <a:r>
              <a:rPr lang="en-US" sz="4000" dirty="0" smtClean="0">
                <a:solidFill>
                  <a:schemeClr val="tx1"/>
                </a:solidFill>
              </a:rPr>
              <a:t> yang </a:t>
            </a:r>
            <a:r>
              <a:rPr lang="en-US" sz="4000" dirty="0" err="1" smtClean="0">
                <a:solidFill>
                  <a:schemeClr val="tx1"/>
                </a:solidFill>
              </a:rPr>
              <a:t>menyembuhkan</a:t>
            </a:r>
            <a:r>
              <a:rPr lang="en-US" sz="4000" dirty="0" smtClean="0">
                <a:solidFill>
                  <a:schemeClr val="tx1"/>
                </a:solidFill>
              </a:rPr>
              <a:t>”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</a:rPr>
              <a:t>ANTI MIKROBA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Zat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menghambat</a:t>
            </a:r>
            <a:r>
              <a:rPr lang="en-US" sz="3200" dirty="0" smtClean="0"/>
              <a:t> </a:t>
            </a:r>
            <a:r>
              <a:rPr lang="en-US" sz="3200" dirty="0" err="1" smtClean="0"/>
              <a:t>pertumbuhan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membunuh</a:t>
            </a:r>
            <a:r>
              <a:rPr lang="en-US" sz="3200" dirty="0" smtClean="0"/>
              <a:t> </a:t>
            </a:r>
            <a:r>
              <a:rPr lang="en-US" sz="3200" b="1" dirty="0" err="1" smtClean="0"/>
              <a:t>bakteri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 </a:t>
            </a:r>
            <a:r>
              <a:rPr lang="en-US" sz="3200" b="1" dirty="0" err="1" smtClean="0"/>
              <a:t>mikroorganisme</a:t>
            </a:r>
            <a:r>
              <a:rPr lang="en-US" sz="3200" b="1" dirty="0" smtClean="0"/>
              <a:t> lain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32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</a:rPr>
              <a:t>ANTIBIOTIKA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</a:t>
            </a:r>
            <a:r>
              <a:rPr lang="en-US" sz="3200" dirty="0" err="1" smtClean="0"/>
              <a:t>Zat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dihasilkan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mikroba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jamur</a:t>
            </a:r>
            <a:r>
              <a:rPr lang="en-US" sz="3200" dirty="0" smtClean="0"/>
              <a:t> (fungi)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menghambat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membunuh</a:t>
            </a:r>
            <a:r>
              <a:rPr lang="en-US" sz="32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</a:t>
            </a:r>
            <a:r>
              <a:rPr lang="en-US" sz="3200" b="1" dirty="0" err="1" smtClean="0"/>
              <a:t>bakteri</a:t>
            </a:r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33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MEKANISME KERJA ANTI MIKROBA</a:t>
            </a:r>
            <a:endParaRPr lang="en-US" dirty="0"/>
          </a:p>
        </p:txBody>
      </p:sp>
      <p:pic>
        <p:nvPicPr>
          <p:cNvPr id="4" name="Content Placeholder 3" descr="http://2.bp.blogspot.com/-IvKSbN72mfU/TbCefRakIAI/AAAAAAAAABM/W4NPmnclMNg/s1600/antibiotik.bmp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43844"/>
            <a:ext cx="7620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</a:rPr>
              <a:t>BAKTERIOSTATIK: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Anti </a:t>
            </a:r>
            <a:r>
              <a:rPr lang="en-US" sz="3200" dirty="0" err="1" smtClean="0"/>
              <a:t>mikroba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i="1" dirty="0" err="1" smtClean="0"/>
              <a:t>menghambat</a:t>
            </a:r>
            <a:endParaRPr lang="en-US" sz="3200" i="1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i="1" dirty="0" smtClean="0"/>
              <a:t>  </a:t>
            </a:r>
            <a:r>
              <a:rPr lang="en-US" sz="3200" i="1" dirty="0" err="1" smtClean="0"/>
              <a:t>pertumbuhan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mikroorganisme</a:t>
            </a:r>
            <a:endParaRPr lang="en-US" sz="3200" i="1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 Ex : </a:t>
            </a:r>
            <a:r>
              <a:rPr lang="en-US" sz="3200" dirty="0" err="1" smtClean="0"/>
              <a:t>tetrasiklin,kloramfenikol</a:t>
            </a:r>
            <a:r>
              <a:rPr lang="en-US" sz="3200" dirty="0" smtClean="0"/>
              <a:t> </a:t>
            </a:r>
            <a:r>
              <a:rPr lang="en-US" sz="3200" dirty="0" err="1" smtClean="0"/>
              <a:t>dll</a:t>
            </a:r>
            <a:r>
              <a:rPr lang="en-US" sz="3200" dirty="0" smtClean="0"/>
              <a:t>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32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</a:rPr>
              <a:t>BAKTERISID: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 Anti </a:t>
            </a:r>
            <a:r>
              <a:rPr lang="en-US" sz="3200" dirty="0" err="1" smtClean="0"/>
              <a:t>mikroba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i="1" dirty="0" err="1" smtClean="0"/>
              <a:t>membunuh</a:t>
            </a:r>
            <a:r>
              <a:rPr lang="en-US" sz="3200" i="1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i="1" dirty="0" smtClean="0"/>
              <a:t>   </a:t>
            </a:r>
            <a:r>
              <a:rPr lang="en-US" sz="3200" i="1" dirty="0" err="1" smtClean="0"/>
              <a:t>mikroorganisme</a:t>
            </a:r>
            <a:endParaRPr lang="en-US" sz="3200" i="1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 Ex: </a:t>
            </a:r>
            <a:r>
              <a:rPr lang="en-US" sz="3200" dirty="0" err="1" smtClean="0"/>
              <a:t>Penisilin</a:t>
            </a:r>
            <a:r>
              <a:rPr lang="en-US" sz="3200" dirty="0" smtClean="0"/>
              <a:t>, </a:t>
            </a:r>
            <a:r>
              <a:rPr lang="en-US" sz="3200" dirty="0" err="1" smtClean="0"/>
              <a:t>sefalosporin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/>
              <a:t>BAKTERIOSTATIK</a:t>
            </a:r>
          </a:p>
          <a:p>
            <a:pPr>
              <a:defRPr/>
            </a:pPr>
            <a:endParaRPr lang="en-US" sz="3200" dirty="0" smtClean="0"/>
          </a:p>
          <a:p>
            <a:pPr>
              <a:buNone/>
              <a:defRPr/>
            </a:pPr>
            <a:endParaRPr lang="en-US" sz="3200" dirty="0" smtClean="0"/>
          </a:p>
          <a:p>
            <a:pPr>
              <a:buNone/>
              <a:defRPr/>
            </a:pPr>
            <a:r>
              <a:rPr lang="en-US" sz="3200" dirty="0" smtClean="0"/>
              <a:t>   BAKTERISID</a:t>
            </a:r>
          </a:p>
          <a:p>
            <a:pPr>
              <a:buNone/>
              <a:defRPr/>
            </a:pPr>
            <a:r>
              <a:rPr lang="en-US" sz="3200" dirty="0" smtClean="0"/>
              <a:t>       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 </a:t>
            </a:r>
            <a:r>
              <a:rPr lang="en-US" sz="3200" dirty="0" err="1" smtClean="0"/>
              <a:t>pada</a:t>
            </a:r>
            <a:r>
              <a:rPr lang="en-US" sz="3200" dirty="0" smtClean="0"/>
              <a:t> : </a:t>
            </a:r>
            <a:r>
              <a:rPr lang="en-US" sz="3200" dirty="0" err="1" smtClean="0"/>
              <a:t>Dosis</a:t>
            </a:r>
            <a:endParaRPr lang="en-US" sz="3200" dirty="0" smtClean="0"/>
          </a:p>
          <a:p>
            <a:pPr>
              <a:buNone/>
              <a:defRPr/>
            </a:pPr>
            <a:r>
              <a:rPr lang="en-US" sz="3200" dirty="0" smtClean="0"/>
              <a:t>                                      Kadar serum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endParaRPr lang="en-US" dirty="0"/>
          </a:p>
        </p:txBody>
      </p:sp>
      <p:sp>
        <p:nvSpPr>
          <p:cNvPr id="4" name="Curved Left Arrow 3"/>
          <p:cNvSpPr/>
          <p:nvPr/>
        </p:nvSpPr>
        <p:spPr>
          <a:xfrm>
            <a:off x="3505200" y="2286000"/>
            <a:ext cx="762000" cy="685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</a:rPr>
              <a:t>SPEKTRUM LUAS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 Anti </a:t>
            </a:r>
            <a:r>
              <a:rPr lang="en-US" sz="3200" dirty="0" err="1" smtClean="0"/>
              <a:t>mikroba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membunuh</a:t>
            </a:r>
            <a:r>
              <a:rPr lang="en-US" sz="32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 </a:t>
            </a:r>
            <a:r>
              <a:rPr lang="en-US" sz="3200" dirty="0" err="1" smtClean="0"/>
              <a:t>mikroba</a:t>
            </a:r>
            <a:r>
              <a:rPr lang="en-US" sz="3200" dirty="0" smtClean="0"/>
              <a:t> Gram + </a:t>
            </a:r>
            <a:r>
              <a:rPr lang="en-US" sz="3200" dirty="0" err="1" smtClean="0"/>
              <a:t>dan</a:t>
            </a:r>
            <a:r>
              <a:rPr lang="en-US" sz="3200" dirty="0" smtClean="0"/>
              <a:t> Gram –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 Ex: </a:t>
            </a:r>
            <a:r>
              <a:rPr lang="en-US" sz="3200" dirty="0" err="1" smtClean="0"/>
              <a:t>Penisilin,Sefalosporin</a:t>
            </a:r>
            <a:r>
              <a:rPr lang="en-US" sz="3200" dirty="0" smtClean="0"/>
              <a:t> </a:t>
            </a:r>
            <a:r>
              <a:rPr lang="en-US" sz="3200" dirty="0" err="1" smtClean="0"/>
              <a:t>dll</a:t>
            </a:r>
            <a:endParaRPr lang="en-US" sz="3200" dirty="0" smtClean="0"/>
          </a:p>
          <a:p>
            <a:pPr>
              <a:lnSpc>
                <a:spcPct val="90000"/>
              </a:lnSpc>
              <a:buNone/>
              <a:defRPr/>
            </a:pPr>
            <a:endParaRPr lang="en-US" sz="32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b="1" dirty="0" smtClean="0">
                <a:solidFill>
                  <a:schemeClr val="accent4">
                    <a:lumMod val="10000"/>
                  </a:schemeClr>
                </a:solidFill>
              </a:rPr>
              <a:t>SPEKTRUM SEMPIT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Anti </a:t>
            </a:r>
            <a:r>
              <a:rPr lang="en-US" sz="3200" dirty="0" err="1" smtClean="0"/>
              <a:t>mikroba</a:t>
            </a:r>
            <a:r>
              <a:rPr lang="en-US" sz="3200" dirty="0" smtClean="0"/>
              <a:t> yang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membunuh</a:t>
            </a:r>
            <a:r>
              <a:rPr lang="en-US" sz="3200" dirty="0" smtClean="0"/>
              <a:t> Gram + </a:t>
            </a:r>
            <a:r>
              <a:rPr lang="en-US" sz="3200" dirty="0" err="1" smtClean="0"/>
              <a:t>atau</a:t>
            </a:r>
            <a:r>
              <a:rPr lang="en-US" sz="3200" dirty="0" smtClean="0"/>
              <a:t> Gram - </a:t>
            </a:r>
            <a:r>
              <a:rPr lang="en-US" sz="3200" dirty="0" err="1" smtClean="0"/>
              <a:t>saja</a:t>
            </a:r>
            <a:r>
              <a:rPr lang="en-US" sz="3200" dirty="0" smtClean="0"/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/>
              <a:t>   Ex: </a:t>
            </a:r>
            <a:r>
              <a:rPr lang="en-US" sz="3200" dirty="0" err="1" smtClean="0"/>
              <a:t>Eriromisin</a:t>
            </a:r>
            <a:r>
              <a:rPr lang="en-US" sz="3200" dirty="0" smtClean="0"/>
              <a:t> , </a:t>
            </a:r>
            <a:r>
              <a:rPr lang="en-US" sz="3200" dirty="0" err="1" smtClean="0"/>
              <a:t>tetrasiklin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8077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KLASIFIKASI  BERDASARKAN SPEKTRUM KERJA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 err="1" smtClean="0"/>
              <a:t>Infeksi</a:t>
            </a:r>
            <a:r>
              <a:rPr lang="en-US" sz="3200" dirty="0" smtClean="0"/>
              <a:t> </a:t>
            </a:r>
            <a:r>
              <a:rPr lang="en-US" sz="3200" dirty="0" err="1" smtClean="0"/>
              <a:t>ringan</a:t>
            </a:r>
            <a:r>
              <a:rPr lang="en-US" sz="3200" dirty="0" smtClean="0"/>
              <a:t> &amp; </a:t>
            </a:r>
            <a:r>
              <a:rPr lang="en-US" sz="3200" dirty="0" err="1" smtClean="0"/>
              <a:t>gejala</a:t>
            </a:r>
            <a:r>
              <a:rPr lang="en-US" sz="3200" dirty="0" smtClean="0"/>
              <a:t> </a:t>
            </a:r>
            <a:r>
              <a:rPr lang="en-US" sz="3200" dirty="0" err="1" smtClean="0"/>
              <a:t>klinik</a:t>
            </a:r>
            <a:r>
              <a:rPr lang="en-US" sz="3200" dirty="0" smtClean="0"/>
              <a:t> </a:t>
            </a:r>
            <a:r>
              <a:rPr lang="en-US" sz="3200" dirty="0" err="1" smtClean="0"/>
              <a:t>ringan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 pitchFamily="2" charset="2"/>
              </a:rPr>
              <a:t>AM </a:t>
            </a:r>
            <a:r>
              <a:rPr lang="en-US" sz="3200" dirty="0" err="1" smtClean="0">
                <a:sym typeface="Wingdings" pitchFamily="2" charset="2"/>
              </a:rPr>
              <a:t>tidak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segera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diberikan</a:t>
            </a:r>
            <a:r>
              <a:rPr lang="en-US" sz="3200" dirty="0" smtClean="0"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>
                <a:sym typeface="Wingdings" pitchFamily="2" charset="2"/>
              </a:rPr>
              <a:t>Demam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i="1" dirty="0" err="1" smtClean="0">
                <a:sym typeface="Wingdings" pitchFamily="2" charset="2"/>
              </a:rPr>
              <a:t>bukan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merupakan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indikasi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pemberian</a:t>
            </a:r>
            <a:r>
              <a:rPr lang="en-US" sz="3200" dirty="0" smtClean="0">
                <a:sym typeface="Wingdings" pitchFamily="2" charset="2"/>
              </a:rPr>
              <a:t> AM.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err="1" smtClean="0">
                <a:sym typeface="Wingdings" pitchFamily="2" charset="2"/>
              </a:rPr>
              <a:t>Perlu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tidaknya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pemberian</a:t>
            </a:r>
            <a:r>
              <a:rPr lang="en-US" sz="3200" dirty="0" smtClean="0">
                <a:sym typeface="Wingdings" pitchFamily="2" charset="2"/>
              </a:rPr>
              <a:t> anti </a:t>
            </a:r>
            <a:r>
              <a:rPr lang="en-US" sz="3200" dirty="0" err="1" smtClean="0">
                <a:sym typeface="Wingdings" pitchFamily="2" charset="2"/>
              </a:rPr>
              <a:t>mikroba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tergantung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pada</a:t>
            </a:r>
            <a:r>
              <a:rPr lang="en-US" sz="3200" dirty="0" smtClean="0">
                <a:sym typeface="Wingdings" pitchFamily="2" charset="2"/>
              </a:rPr>
              <a:t> :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>
                <a:sym typeface="Wingdings" pitchFamily="2" charset="2"/>
              </a:rPr>
              <a:t>    - </a:t>
            </a:r>
            <a:r>
              <a:rPr lang="en-US" sz="3200" dirty="0" err="1" smtClean="0">
                <a:sym typeface="Wingdings" pitchFamily="2" charset="2"/>
              </a:rPr>
              <a:t>Gejala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klinik</a:t>
            </a:r>
            <a:r>
              <a:rPr lang="en-US" sz="3200" dirty="0" smtClean="0">
                <a:sym typeface="Wingdings" pitchFamily="2" charset="2"/>
              </a:rPr>
              <a:t>, </a:t>
            </a:r>
            <a:r>
              <a:rPr lang="en-US" sz="3200" dirty="0" err="1" smtClean="0">
                <a:sym typeface="Wingdings" pitchFamily="2" charset="2"/>
              </a:rPr>
              <a:t>Jenis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patogenitas</a:t>
            </a:r>
            <a:r>
              <a:rPr lang="en-US" sz="3200" dirty="0" smtClean="0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>
                <a:sym typeface="Wingdings" pitchFamily="2" charset="2"/>
              </a:rPr>
              <a:t>       </a:t>
            </a:r>
            <a:r>
              <a:rPr lang="en-US" sz="3200" dirty="0" err="1" smtClean="0">
                <a:sym typeface="Wingdings" pitchFamily="2" charset="2"/>
              </a:rPr>
              <a:t>mikroba</a:t>
            </a:r>
            <a:r>
              <a:rPr lang="en-US" sz="3200" dirty="0" smtClean="0">
                <a:sym typeface="Wingdings" pitchFamily="2" charset="2"/>
              </a:rPr>
              <a:t>, </a:t>
            </a:r>
            <a:r>
              <a:rPr lang="en-US" sz="3200" dirty="0" err="1" smtClean="0">
                <a:sym typeface="Wingdings" pitchFamily="2" charset="2"/>
              </a:rPr>
              <a:t>daya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tahan</a:t>
            </a:r>
            <a:r>
              <a:rPr lang="en-US" sz="3200" dirty="0" smtClean="0">
                <a:sym typeface="Wingdings" pitchFamily="2" charset="2"/>
              </a:rPr>
              <a:t> host </a:t>
            </a:r>
            <a:r>
              <a:rPr lang="en-US" sz="3200" dirty="0" err="1" smtClean="0">
                <a:sym typeface="Wingdings" pitchFamily="2" charset="2"/>
              </a:rPr>
              <a:t>dan</a:t>
            </a:r>
            <a:r>
              <a:rPr lang="en-US" sz="3200" dirty="0" smtClean="0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 smtClean="0">
                <a:sym typeface="Wingdings" pitchFamily="2" charset="2"/>
              </a:rPr>
              <a:t>       </a:t>
            </a:r>
            <a:r>
              <a:rPr lang="en-US" sz="3200" dirty="0" err="1" smtClean="0">
                <a:sym typeface="Wingdings" pitchFamily="2" charset="2"/>
              </a:rPr>
              <a:t>pengalaman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klinik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dokter</a:t>
            </a:r>
            <a:r>
              <a:rPr lang="en-US" sz="3200" dirty="0" smtClean="0">
                <a:sym typeface="Wingdings" pitchFamily="2" charset="2"/>
              </a:rPr>
              <a:t>       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PERHATIAN DALAM PEMBERIAN ANTI MIKROBA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</TotalTime>
  <Words>509</Words>
  <Application>Microsoft Office PowerPoint</Application>
  <PresentationFormat>On-screen Show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PENGANTAR ANTI MIKROBA</vt:lpstr>
      <vt:lpstr>Objective :</vt:lpstr>
      <vt:lpstr>DEFINISI</vt:lpstr>
      <vt:lpstr>Gambar sel bakteri</vt:lpstr>
      <vt:lpstr>MEKANISME KERJA ANTI MIKROBA</vt:lpstr>
      <vt:lpstr>istilah</vt:lpstr>
      <vt:lpstr>istilah</vt:lpstr>
      <vt:lpstr>Slide 8</vt:lpstr>
      <vt:lpstr>PERHATIAN DALAM PEMBERIAN ANTI MIKROBA</vt:lpstr>
      <vt:lpstr>Faktor yang mempengaruhi pemilihan anti mikroba</vt:lpstr>
      <vt:lpstr>Slide 11</vt:lpstr>
      <vt:lpstr>Slide 12</vt:lpstr>
      <vt:lpstr>Slide 13</vt:lpstr>
      <vt:lpstr>Slide 14</vt:lpstr>
      <vt:lpstr>Slide 15</vt:lpstr>
      <vt:lpstr>RESISTENSI</vt:lpstr>
      <vt:lpstr>Slide 17</vt:lpstr>
      <vt:lpstr>Slide 18</vt:lpstr>
      <vt:lpstr>Antibiotika lini I</vt:lpstr>
      <vt:lpstr>Antibiotika Lini II</vt:lpstr>
      <vt:lpstr>PENUTUP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ANTI MIKROBA</dc:title>
  <dc:creator>User</dc:creator>
  <cp:lastModifiedBy>User</cp:lastModifiedBy>
  <cp:revision>48</cp:revision>
  <dcterms:created xsi:type="dcterms:W3CDTF">2006-08-16T00:00:00Z</dcterms:created>
  <dcterms:modified xsi:type="dcterms:W3CDTF">2006-12-31T17:44:07Z</dcterms:modified>
</cp:coreProperties>
</file>