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6"/>
  </p:handout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4" r:id="rId9"/>
    <p:sldId id="266" r:id="rId10"/>
    <p:sldId id="265" r:id="rId11"/>
    <p:sldId id="261" r:id="rId12"/>
    <p:sldId id="262" r:id="rId13"/>
    <p:sldId id="263" r:id="rId14"/>
    <p:sldId id="267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D7F"/>
    <a:srgbClr val="FFCF37"/>
    <a:srgbClr val="FFFFC1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CC47-2A41-4D55-A415-4034D9C0DE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DF55-72E6-47E5-95D7-AC90E1D6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1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7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6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8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tx1"/>
            </a:gs>
            <a:gs pos="13000">
              <a:schemeClr val="tx1"/>
            </a:gs>
            <a:gs pos="91000">
              <a:schemeClr val="bg2">
                <a:shade val="35000"/>
                <a:satMod val="250000"/>
                <a:alpha val="82000"/>
                <a:lumMod val="56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152C-828F-4C45-9C83-8E224E72397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66F0-3F90-4B56-9225-6FE2500E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229600" cy="18288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BATU SALURAN KEMIH</a:t>
            </a:r>
            <a:endParaRPr lang="en-US" sz="5400" b="1" cap="all" dirty="0">
              <a:ln w="0"/>
              <a:solidFill>
                <a:schemeClr val="tx2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458200" cy="9144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Syaiful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Azmi</a:t>
            </a:r>
            <a:endParaRPr lang="en-US" sz="2400" b="1" dirty="0" smtClean="0">
              <a:solidFill>
                <a:srgbClr val="FFC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Sub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Bagian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Ginjal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Hipertensi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Bagian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Penyakit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Fakultas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Kedokteran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Universitas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Andalas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/RSUP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Dr.M.Djamil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r>
              <a:rPr lang="en-US" sz="24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Padang</a:t>
            </a:r>
            <a:endParaRPr lang="en-US" sz="2400" b="1" dirty="0">
              <a:solidFill>
                <a:srgbClr val="FFC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95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Batu</a:t>
            </a:r>
            <a:r>
              <a:rPr lang="en-US" sz="6600" dirty="0" smtClean="0"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 AS </a:t>
            </a:r>
            <a:r>
              <a:rPr lang="en-US" sz="6600" dirty="0" err="1" smtClean="0"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Urat</a:t>
            </a:r>
            <a:endParaRPr lang="en-US" sz="6600" dirty="0">
              <a:solidFill>
                <a:srgbClr val="92D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6430297" cy="3276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</a:rPr>
              <a:t>Faktor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Risiko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</a:p>
          <a:p>
            <a:pPr lvl="2"/>
            <a:r>
              <a:rPr lang="en-US" b="1" dirty="0" err="1">
                <a:solidFill>
                  <a:srgbClr val="92D050"/>
                </a:solidFill>
              </a:rPr>
              <a:t>Hiper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urikosuria</a:t>
            </a:r>
            <a:endParaRPr lang="en-US" b="1" dirty="0">
              <a:solidFill>
                <a:srgbClr val="92D050"/>
              </a:solidFill>
            </a:endParaRPr>
          </a:p>
          <a:p>
            <a:pPr lvl="2"/>
            <a:r>
              <a:rPr lang="en-US" b="1" dirty="0" err="1">
                <a:solidFill>
                  <a:srgbClr val="92D050"/>
                </a:solidFill>
              </a:rPr>
              <a:t>Ph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urin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asam</a:t>
            </a:r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b="1" dirty="0" err="1" smtClean="0">
                <a:solidFill>
                  <a:srgbClr val="92D050"/>
                </a:solidFill>
              </a:rPr>
              <a:t>Radiolusen</a:t>
            </a:r>
            <a:endParaRPr lang="en-US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dirty="0" smtClean="0"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Diagnosis </a:t>
            </a:r>
            <a:endParaRPr lang="en-US" sz="6000" dirty="0">
              <a:solidFill>
                <a:srgbClr val="FFFF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6781800" cy="53340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5100" b="1" dirty="0" smtClean="0">
                <a:solidFill>
                  <a:srgbClr val="FFCF37"/>
                </a:solidFill>
              </a:rPr>
              <a:t>AN :</a:t>
            </a: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Nyeri</a:t>
            </a:r>
            <a:r>
              <a:rPr lang="en-US" sz="3800" b="1" dirty="0" smtClean="0">
                <a:solidFill>
                  <a:srgbClr val="FFCF37"/>
                </a:solidFill>
              </a:rPr>
              <a:t> (</a:t>
            </a:r>
            <a:r>
              <a:rPr lang="en-US" sz="3800" b="1" dirty="0" err="1" smtClean="0">
                <a:solidFill>
                  <a:srgbClr val="FFCF37"/>
                </a:solidFill>
              </a:rPr>
              <a:t>kolik</a:t>
            </a:r>
            <a:r>
              <a:rPr lang="en-US" sz="3800" b="1" dirty="0" smtClean="0">
                <a:solidFill>
                  <a:srgbClr val="FFCF37"/>
                </a:solidFill>
              </a:rPr>
              <a:t>)</a:t>
            </a: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Hematuri</a:t>
            </a:r>
            <a:r>
              <a:rPr lang="en-US" sz="3800" b="1" dirty="0" smtClean="0">
                <a:solidFill>
                  <a:srgbClr val="FFCF37"/>
                </a:solidFill>
              </a:rPr>
              <a:t> (</a:t>
            </a:r>
            <a:r>
              <a:rPr lang="en-US" sz="3800" b="1" dirty="0" err="1" smtClean="0">
                <a:solidFill>
                  <a:srgbClr val="FFCF37"/>
                </a:solidFill>
              </a:rPr>
              <a:t>mikro</a:t>
            </a:r>
            <a:r>
              <a:rPr lang="en-US" sz="3800" b="1" dirty="0" smtClean="0">
                <a:solidFill>
                  <a:srgbClr val="FFCF37"/>
                </a:solidFill>
              </a:rPr>
              <a:t>/</a:t>
            </a:r>
            <a:r>
              <a:rPr lang="en-US" sz="3800" b="1" dirty="0" err="1" smtClean="0">
                <a:solidFill>
                  <a:srgbClr val="FFCF37"/>
                </a:solidFill>
              </a:rPr>
              <a:t>makro</a:t>
            </a:r>
            <a:r>
              <a:rPr lang="en-US" sz="3800" b="1" dirty="0" smtClean="0">
                <a:solidFill>
                  <a:srgbClr val="FFCF37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5100" b="1" dirty="0" smtClean="0">
                <a:solidFill>
                  <a:srgbClr val="FFCF37"/>
                </a:solidFill>
              </a:rPr>
              <a:t>PE :</a:t>
            </a: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Bila</a:t>
            </a:r>
            <a:r>
              <a:rPr lang="en-US" sz="3800" b="1" dirty="0" smtClean="0">
                <a:solidFill>
                  <a:srgbClr val="FFCF37"/>
                </a:solidFill>
              </a:rPr>
              <a:t> </a:t>
            </a:r>
            <a:r>
              <a:rPr lang="en-US" sz="3800" b="1" dirty="0" err="1" smtClean="0">
                <a:solidFill>
                  <a:srgbClr val="FFCF37"/>
                </a:solidFill>
              </a:rPr>
              <a:t>sudah</a:t>
            </a:r>
            <a:r>
              <a:rPr lang="en-US" sz="3800" b="1" dirty="0" smtClean="0">
                <a:solidFill>
                  <a:srgbClr val="FFCF37"/>
                </a:solidFill>
              </a:rPr>
              <a:t> </a:t>
            </a:r>
            <a:r>
              <a:rPr lang="en-US" sz="3800" b="1" dirty="0" err="1" smtClean="0">
                <a:solidFill>
                  <a:srgbClr val="FFCF37"/>
                </a:solidFill>
              </a:rPr>
              <a:t>ada</a:t>
            </a:r>
            <a:r>
              <a:rPr lang="en-US" sz="3800" b="1" dirty="0" smtClean="0">
                <a:solidFill>
                  <a:srgbClr val="FFCF37"/>
                </a:solidFill>
              </a:rPr>
              <a:t> </a:t>
            </a:r>
            <a:r>
              <a:rPr lang="en-US" sz="3800" b="1" dirty="0" err="1" smtClean="0">
                <a:solidFill>
                  <a:srgbClr val="FFCF37"/>
                </a:solidFill>
              </a:rPr>
              <a:t>komplikasi</a:t>
            </a:r>
            <a:endParaRPr lang="en-US" sz="3800" b="1" dirty="0" smtClean="0">
              <a:solidFill>
                <a:srgbClr val="FFCF37"/>
              </a:solidFill>
            </a:endParaRP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Ureterolitiasis</a:t>
            </a:r>
            <a:r>
              <a:rPr lang="en-US" sz="3800" b="1" dirty="0" smtClean="0">
                <a:solidFill>
                  <a:srgbClr val="FFCF37"/>
                </a:solidFill>
              </a:rPr>
              <a:t>  : </a:t>
            </a:r>
            <a:r>
              <a:rPr lang="en-US" sz="3800" b="1" dirty="0" err="1" smtClean="0">
                <a:solidFill>
                  <a:srgbClr val="FFCF37"/>
                </a:solidFill>
              </a:rPr>
              <a:t>Hidronefrosis</a:t>
            </a:r>
            <a:endParaRPr lang="en-US" sz="3800" b="1" dirty="0" smtClean="0">
              <a:solidFill>
                <a:srgbClr val="FFCF37"/>
              </a:solidFill>
            </a:endParaRP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Uretrolitiasis</a:t>
            </a:r>
            <a:r>
              <a:rPr lang="en-US" sz="3800" b="1" dirty="0" smtClean="0">
                <a:solidFill>
                  <a:srgbClr val="FFCF37"/>
                </a:solidFill>
              </a:rPr>
              <a:t>    : </a:t>
            </a:r>
            <a:r>
              <a:rPr lang="en-US" sz="3800" b="1" dirty="0" err="1" smtClean="0">
                <a:solidFill>
                  <a:srgbClr val="FFCF37"/>
                </a:solidFill>
              </a:rPr>
              <a:t>Retensiourine</a:t>
            </a:r>
            <a:endParaRPr lang="en-US" sz="3800" b="1" dirty="0" smtClean="0">
              <a:solidFill>
                <a:srgbClr val="FFCF37"/>
              </a:solidFill>
            </a:endParaRP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Infeksi</a:t>
            </a:r>
            <a:endParaRPr lang="en-US" sz="3800" b="1" dirty="0" smtClean="0">
              <a:solidFill>
                <a:srgbClr val="FFCF37"/>
              </a:solidFill>
            </a:endParaRPr>
          </a:p>
          <a:p>
            <a:pPr lvl="1"/>
            <a:r>
              <a:rPr lang="en-US" sz="3800" b="1" dirty="0" smtClean="0">
                <a:solidFill>
                  <a:srgbClr val="FFCF37"/>
                </a:solidFill>
              </a:rPr>
              <a:t>PGK</a:t>
            </a:r>
          </a:p>
          <a:p>
            <a:pPr>
              <a:buFont typeface="Wingdings" pitchFamily="2" charset="2"/>
              <a:buChar char="q"/>
            </a:pPr>
            <a:r>
              <a:rPr lang="en-US" sz="5100" b="1" dirty="0" smtClean="0">
                <a:solidFill>
                  <a:srgbClr val="FFCF37"/>
                </a:solidFill>
              </a:rPr>
              <a:t>LAB : </a:t>
            </a: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Urinalisis</a:t>
            </a:r>
            <a:r>
              <a:rPr lang="en-US" sz="3800" b="1" dirty="0" smtClean="0">
                <a:solidFill>
                  <a:srgbClr val="FFCF37"/>
                </a:solidFill>
              </a:rPr>
              <a:t> : </a:t>
            </a:r>
          </a:p>
          <a:p>
            <a:pPr lvl="2"/>
            <a:r>
              <a:rPr lang="en-US" sz="3400" b="1" dirty="0" smtClean="0">
                <a:solidFill>
                  <a:srgbClr val="FFCF37"/>
                </a:solidFill>
              </a:rPr>
              <a:t>Protein </a:t>
            </a:r>
            <a:r>
              <a:rPr lang="en-US" sz="3400" b="1" dirty="0" err="1" smtClean="0">
                <a:solidFill>
                  <a:srgbClr val="FFCF37"/>
                </a:solidFill>
              </a:rPr>
              <a:t>uria</a:t>
            </a:r>
            <a:endParaRPr lang="en-US" sz="3400" b="1" dirty="0">
              <a:solidFill>
                <a:srgbClr val="FFCF37"/>
              </a:solidFill>
            </a:endParaRPr>
          </a:p>
          <a:p>
            <a:pPr lvl="2"/>
            <a:r>
              <a:rPr lang="en-US" sz="3400" b="1" dirty="0" smtClean="0">
                <a:solidFill>
                  <a:srgbClr val="FFCF37"/>
                </a:solidFill>
              </a:rPr>
              <a:t>Hematuria</a:t>
            </a:r>
            <a:endParaRPr lang="en-US" sz="3400" b="1" dirty="0">
              <a:solidFill>
                <a:srgbClr val="FFCF37"/>
              </a:solidFill>
            </a:endParaRPr>
          </a:p>
          <a:p>
            <a:pPr lvl="2"/>
            <a:r>
              <a:rPr lang="en-US" sz="3400" b="1" dirty="0" err="1" smtClean="0">
                <a:solidFill>
                  <a:srgbClr val="FFCF37"/>
                </a:solidFill>
              </a:rPr>
              <a:t>Lekosituria</a:t>
            </a:r>
            <a:endParaRPr lang="en-US" sz="3400" b="1" dirty="0" smtClean="0">
              <a:solidFill>
                <a:srgbClr val="FFCF37"/>
              </a:solidFill>
            </a:endParaRP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Radiologi</a:t>
            </a:r>
            <a:r>
              <a:rPr lang="en-US" sz="3800" b="1" dirty="0" smtClean="0">
                <a:solidFill>
                  <a:srgbClr val="FFCF37"/>
                </a:solidFill>
              </a:rPr>
              <a:t> :</a:t>
            </a:r>
          </a:p>
          <a:p>
            <a:pPr lvl="2"/>
            <a:r>
              <a:rPr lang="en-US" sz="3400" b="1" dirty="0" smtClean="0">
                <a:solidFill>
                  <a:srgbClr val="FFCF37"/>
                </a:solidFill>
              </a:rPr>
              <a:t>BNO /IVP</a:t>
            </a:r>
          </a:p>
          <a:p>
            <a:pPr lvl="2"/>
            <a:r>
              <a:rPr lang="en-US" sz="3400" b="1" dirty="0" smtClean="0">
                <a:solidFill>
                  <a:srgbClr val="FFCF37"/>
                </a:solidFill>
              </a:rPr>
              <a:t>USG</a:t>
            </a:r>
          </a:p>
          <a:p>
            <a:pPr lvl="2"/>
            <a:r>
              <a:rPr lang="en-US" sz="3400" b="1" dirty="0" smtClean="0">
                <a:solidFill>
                  <a:srgbClr val="FFCF37"/>
                </a:solidFill>
              </a:rPr>
              <a:t>CT Scan</a:t>
            </a:r>
          </a:p>
          <a:p>
            <a:pPr lvl="1"/>
            <a:r>
              <a:rPr lang="en-US" sz="3800" b="1" dirty="0" err="1" smtClean="0">
                <a:solidFill>
                  <a:srgbClr val="FFCF37"/>
                </a:solidFill>
              </a:rPr>
              <a:t>Analisis</a:t>
            </a:r>
            <a:r>
              <a:rPr lang="en-US" sz="3800" b="1" dirty="0" smtClean="0">
                <a:solidFill>
                  <a:srgbClr val="FFCF37"/>
                </a:solidFill>
              </a:rPr>
              <a:t> </a:t>
            </a:r>
            <a:r>
              <a:rPr lang="en-US" sz="3800" b="1" dirty="0" err="1" smtClean="0">
                <a:solidFill>
                  <a:srgbClr val="FFCF37"/>
                </a:solidFill>
              </a:rPr>
              <a:t>Batu</a:t>
            </a:r>
            <a:r>
              <a:rPr lang="en-US" sz="3800" b="1" dirty="0" smtClean="0">
                <a:solidFill>
                  <a:srgbClr val="FFCF37"/>
                </a:solidFill>
              </a:rPr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dirty="0" err="1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Terapi</a:t>
            </a:r>
            <a:r>
              <a:rPr lang="en-US" sz="8000" b="1" dirty="0" smtClean="0">
                <a:solidFill>
                  <a:srgbClr val="FFC000"/>
                </a:solidFill>
              </a:rPr>
              <a:t> </a:t>
            </a:r>
            <a:endParaRPr lang="en-US" sz="8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FFC1"/>
                </a:solidFill>
              </a:rPr>
              <a:t>Konsertatif</a:t>
            </a:r>
            <a:r>
              <a:rPr lang="en-US" sz="2400" b="1" dirty="0" smtClean="0">
                <a:solidFill>
                  <a:srgbClr val="FFFFC1"/>
                </a:solidFill>
              </a:rPr>
              <a:t> :</a:t>
            </a:r>
          </a:p>
          <a:p>
            <a:pPr lvl="1"/>
            <a:r>
              <a:rPr lang="en-US" sz="2400" b="1" dirty="0" err="1" smtClean="0">
                <a:solidFill>
                  <a:srgbClr val="FFFFC1"/>
                </a:solidFill>
              </a:rPr>
              <a:t>Analgetik</a:t>
            </a:r>
            <a:r>
              <a:rPr lang="en-US" sz="2400" b="1" dirty="0" smtClean="0">
                <a:solidFill>
                  <a:srgbClr val="FFFFC1"/>
                </a:solidFill>
              </a:rPr>
              <a:t> </a:t>
            </a:r>
          </a:p>
          <a:p>
            <a:pPr lvl="1"/>
            <a:r>
              <a:rPr lang="en-US" sz="2400" b="1" dirty="0" err="1" smtClean="0">
                <a:solidFill>
                  <a:srgbClr val="FFFFC1"/>
                </a:solidFill>
              </a:rPr>
              <a:t>Batu</a:t>
            </a:r>
            <a:r>
              <a:rPr lang="en-US" sz="2400" b="1" dirty="0" smtClean="0">
                <a:solidFill>
                  <a:srgbClr val="FFFFC1"/>
                </a:solidFill>
              </a:rPr>
              <a:t> </a:t>
            </a:r>
            <a:r>
              <a:rPr lang="en-US" sz="2400" b="1" dirty="0" smtClean="0">
                <a:solidFill>
                  <a:srgbClr val="FFFFC1"/>
                </a:solidFill>
                <a:latin typeface="Algerian"/>
              </a:rPr>
              <a:t>≤  </a:t>
            </a:r>
            <a:r>
              <a:rPr lang="en-US" sz="2400" b="1" dirty="0" smtClean="0">
                <a:solidFill>
                  <a:srgbClr val="FFFFC1"/>
                </a:solidFill>
              </a:rPr>
              <a:t>5mm          </a:t>
            </a:r>
          </a:p>
          <a:p>
            <a:pPr lvl="1"/>
            <a:r>
              <a:rPr lang="en-US" sz="2400" b="1" dirty="0" err="1" smtClean="0">
                <a:solidFill>
                  <a:srgbClr val="FFFFC1"/>
                </a:solidFill>
              </a:rPr>
              <a:t>Urin</a:t>
            </a:r>
            <a:r>
              <a:rPr lang="en-US" sz="2400" b="1" dirty="0" smtClean="0">
                <a:solidFill>
                  <a:srgbClr val="FFFFC1"/>
                </a:solidFill>
              </a:rPr>
              <a:t> yang </a:t>
            </a:r>
            <a:r>
              <a:rPr lang="en-US" sz="2400" b="1" dirty="0" err="1" smtClean="0">
                <a:solidFill>
                  <a:srgbClr val="FFFFC1"/>
                </a:solidFill>
              </a:rPr>
              <a:t>cukup</a:t>
            </a:r>
            <a:r>
              <a:rPr lang="en-US" sz="2400" b="1" dirty="0" smtClean="0">
                <a:solidFill>
                  <a:srgbClr val="FFFFC1"/>
                </a:solidFill>
              </a:rPr>
              <a:t>  </a:t>
            </a:r>
            <a:r>
              <a:rPr lang="en-US" sz="2400" b="1" dirty="0" smtClean="0">
                <a:solidFill>
                  <a:srgbClr val="FFFFC1"/>
                </a:solidFill>
                <a:sym typeface="Wingdings" pitchFamily="2" charset="2"/>
              </a:rPr>
              <a:t>  </a:t>
            </a:r>
            <a:r>
              <a:rPr lang="en-US" sz="2400" b="1" dirty="0" smtClean="0">
                <a:solidFill>
                  <a:srgbClr val="FFFFC1"/>
                </a:solidFill>
              </a:rPr>
              <a:t>68% </a:t>
            </a:r>
            <a:r>
              <a:rPr lang="en-US" sz="2400" b="1" dirty="0" err="1" smtClean="0">
                <a:solidFill>
                  <a:srgbClr val="FFFFC1"/>
                </a:solidFill>
              </a:rPr>
              <a:t>keluar</a:t>
            </a:r>
            <a:endParaRPr lang="en-US" sz="2400" b="1" dirty="0" smtClean="0">
              <a:solidFill>
                <a:srgbClr val="FFFFC1"/>
              </a:solidFill>
            </a:endParaRPr>
          </a:p>
          <a:p>
            <a:pPr lvl="1"/>
            <a:r>
              <a:rPr lang="en-US" sz="2400" b="1" dirty="0" err="1" smtClean="0">
                <a:solidFill>
                  <a:srgbClr val="FFFFC1"/>
                </a:solidFill>
              </a:rPr>
              <a:t>Obat-obat</a:t>
            </a:r>
            <a:r>
              <a:rPr lang="en-US" sz="2400" b="1" dirty="0" smtClean="0">
                <a:solidFill>
                  <a:srgbClr val="FFFFC1"/>
                </a:solidFill>
              </a:rPr>
              <a:t> :</a:t>
            </a:r>
          </a:p>
          <a:p>
            <a:pPr lvl="2"/>
            <a:r>
              <a:rPr lang="en-US" sz="2000" b="1" dirty="0" err="1" smtClean="0">
                <a:solidFill>
                  <a:srgbClr val="FFFFC1"/>
                </a:solidFill>
              </a:rPr>
              <a:t>Ca</a:t>
            </a:r>
            <a:r>
              <a:rPr lang="en-US" sz="2000" b="1" dirty="0" smtClean="0">
                <a:solidFill>
                  <a:srgbClr val="FFFFC1"/>
                </a:solidFill>
              </a:rPr>
              <a:t> Chanel Blocker</a:t>
            </a:r>
          </a:p>
          <a:p>
            <a:pPr lvl="2"/>
            <a:r>
              <a:rPr lang="en-US" sz="2000" b="1" dirty="0" err="1" smtClean="0">
                <a:solidFill>
                  <a:srgbClr val="FFFFC1"/>
                </a:solidFill>
              </a:rPr>
              <a:t>Spasmolitik</a:t>
            </a:r>
            <a:endParaRPr lang="en-US" sz="2000" b="1" dirty="0" smtClean="0">
              <a:solidFill>
                <a:srgbClr val="FFFFC1"/>
              </a:solidFill>
            </a:endParaRPr>
          </a:p>
          <a:p>
            <a:pPr lvl="2"/>
            <a:r>
              <a:rPr lang="el-GR" sz="2000" b="1" dirty="0" smtClean="0">
                <a:solidFill>
                  <a:srgbClr val="FFFFC1"/>
                </a:solidFill>
              </a:rPr>
              <a:t>Α</a:t>
            </a:r>
            <a:r>
              <a:rPr lang="en-US" sz="2000" b="1" dirty="0" smtClean="0">
                <a:solidFill>
                  <a:srgbClr val="FFFFC1"/>
                </a:solidFill>
              </a:rPr>
              <a:t> </a:t>
            </a:r>
            <a:r>
              <a:rPr lang="en-US" sz="2000" b="1" dirty="0" err="1" smtClean="0">
                <a:solidFill>
                  <a:srgbClr val="FFFFC1"/>
                </a:solidFill>
              </a:rPr>
              <a:t>Bloker</a:t>
            </a:r>
            <a:r>
              <a:rPr lang="en-US" sz="2000" b="1" dirty="0" smtClean="0">
                <a:solidFill>
                  <a:srgbClr val="FFFFC1"/>
                </a:solidFill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FFC1"/>
                </a:solidFill>
              </a:rPr>
              <a:t>Bedah</a:t>
            </a:r>
            <a:endParaRPr lang="en-US" sz="2400" b="1" dirty="0" smtClean="0">
              <a:solidFill>
                <a:srgbClr val="FFFFC1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FFC1"/>
                </a:solidFill>
              </a:rPr>
              <a:t>ESWL</a:t>
            </a:r>
          </a:p>
          <a:p>
            <a:pPr lvl="1"/>
            <a:r>
              <a:rPr lang="en-US" sz="2400" b="1" dirty="0" smtClean="0">
                <a:solidFill>
                  <a:srgbClr val="FFFFC1"/>
                </a:solidFill>
              </a:rPr>
              <a:t>URS</a:t>
            </a:r>
          </a:p>
          <a:p>
            <a:pPr lvl="1"/>
            <a:r>
              <a:rPr lang="en-US" sz="2400" b="1" dirty="0" smtClean="0">
                <a:solidFill>
                  <a:srgbClr val="FFFFC1"/>
                </a:solidFill>
              </a:rPr>
              <a:t>PCNL</a:t>
            </a:r>
          </a:p>
          <a:p>
            <a:pPr lvl="1"/>
            <a:r>
              <a:rPr lang="en-US" sz="2400" b="1" dirty="0" smtClean="0">
                <a:solidFill>
                  <a:srgbClr val="FFFFC1"/>
                </a:solidFill>
              </a:rPr>
              <a:t>Open </a:t>
            </a:r>
            <a:endParaRPr lang="en-US" sz="2400" b="1" dirty="0">
              <a:solidFill>
                <a:srgbClr val="FFFF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err="1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Pencegahan</a:t>
            </a:r>
            <a:r>
              <a:rPr lang="en-US" sz="72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endParaRPr lang="en-US" sz="72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E38B"/>
                </a:solidFill>
              </a:rPr>
              <a:t>Intake </a:t>
            </a:r>
            <a:r>
              <a:rPr lang="en-US" b="1" dirty="0" err="1" smtClean="0">
                <a:solidFill>
                  <a:srgbClr val="FFE38B"/>
                </a:solidFill>
              </a:rPr>
              <a:t>cairan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smtClean="0">
                <a:solidFill>
                  <a:srgbClr val="FFE38B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E38B"/>
                </a:solidFill>
              </a:rPr>
              <a:t>out put 2-3 L/</a:t>
            </a:r>
            <a:r>
              <a:rPr lang="en-US" b="1" dirty="0" err="1" smtClean="0">
                <a:solidFill>
                  <a:srgbClr val="FFE38B"/>
                </a:solidFill>
              </a:rPr>
              <a:t>Hr</a:t>
            </a:r>
            <a:endParaRPr lang="en-US" b="1" dirty="0" smtClean="0">
              <a:solidFill>
                <a:srgbClr val="FFE38B"/>
              </a:solidFill>
            </a:endParaRPr>
          </a:p>
          <a:p>
            <a:r>
              <a:rPr lang="en-US" b="1" dirty="0" smtClean="0">
                <a:solidFill>
                  <a:srgbClr val="FFE38B"/>
                </a:solidFill>
              </a:rPr>
              <a:t>Diet </a:t>
            </a:r>
            <a:r>
              <a:rPr lang="en-US" b="1" dirty="0" err="1" smtClean="0">
                <a:solidFill>
                  <a:srgbClr val="FFE38B"/>
                </a:solidFill>
              </a:rPr>
              <a:t>rendah</a:t>
            </a:r>
            <a:r>
              <a:rPr lang="en-US" b="1" dirty="0" smtClean="0">
                <a:solidFill>
                  <a:srgbClr val="FFE38B"/>
                </a:solidFill>
              </a:rPr>
              <a:t> protein : protein </a:t>
            </a:r>
            <a:r>
              <a:rPr lang="en-US" b="1" dirty="0" err="1" smtClean="0">
                <a:solidFill>
                  <a:srgbClr val="FFE38B"/>
                </a:solidFill>
              </a:rPr>
              <a:t>hewani</a:t>
            </a:r>
            <a:endParaRPr lang="en-US" b="1" dirty="0" smtClean="0">
              <a:solidFill>
                <a:srgbClr val="FFE38B"/>
              </a:solidFill>
            </a:endParaRPr>
          </a:p>
          <a:p>
            <a:r>
              <a:rPr lang="en-US" b="1" dirty="0" err="1" smtClean="0">
                <a:solidFill>
                  <a:srgbClr val="FFE38B"/>
                </a:solidFill>
              </a:rPr>
              <a:t>Batu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urat</a:t>
            </a:r>
            <a:r>
              <a:rPr lang="en-US" b="1" dirty="0" smtClean="0">
                <a:solidFill>
                  <a:srgbClr val="FFE38B"/>
                </a:solidFill>
              </a:rPr>
              <a:t> : </a:t>
            </a:r>
            <a:r>
              <a:rPr lang="en-US" b="1" dirty="0" err="1" smtClean="0">
                <a:solidFill>
                  <a:srgbClr val="FFE38B"/>
                </a:solidFill>
              </a:rPr>
              <a:t>rendah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purin</a:t>
            </a:r>
            <a:endParaRPr lang="en-US" b="1" dirty="0" smtClean="0">
              <a:solidFill>
                <a:srgbClr val="FFE38B"/>
              </a:solidFill>
            </a:endParaRPr>
          </a:p>
          <a:p>
            <a:r>
              <a:rPr lang="en-US" b="1" dirty="0" err="1" smtClean="0">
                <a:solidFill>
                  <a:srgbClr val="FFE38B"/>
                </a:solidFill>
              </a:rPr>
              <a:t>Batu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kalsium</a:t>
            </a:r>
            <a:r>
              <a:rPr lang="en-US" b="1" dirty="0" smtClean="0">
                <a:solidFill>
                  <a:srgbClr val="FFE38B"/>
                </a:solidFill>
              </a:rPr>
              <a:t>	: </a:t>
            </a:r>
            <a:r>
              <a:rPr lang="en-US" b="1" dirty="0" err="1" smtClean="0">
                <a:solidFill>
                  <a:srgbClr val="FFE38B"/>
                </a:solidFill>
              </a:rPr>
              <a:t>rendah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kalsium</a:t>
            </a:r>
            <a:endParaRPr lang="en-US" b="1" dirty="0" smtClean="0">
              <a:solidFill>
                <a:srgbClr val="FFE38B"/>
              </a:solidFill>
            </a:endParaRPr>
          </a:p>
          <a:p>
            <a:r>
              <a:rPr lang="en-US" b="1" dirty="0" err="1" smtClean="0">
                <a:solidFill>
                  <a:srgbClr val="FFE38B"/>
                </a:solidFill>
              </a:rPr>
              <a:t>Batu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oksalat</a:t>
            </a:r>
            <a:r>
              <a:rPr lang="en-US" b="1" dirty="0" smtClean="0">
                <a:solidFill>
                  <a:srgbClr val="FFE38B"/>
                </a:solidFill>
              </a:rPr>
              <a:t> : </a:t>
            </a:r>
            <a:r>
              <a:rPr lang="en-US" b="1" dirty="0" err="1" smtClean="0">
                <a:solidFill>
                  <a:srgbClr val="FFE38B"/>
                </a:solidFill>
              </a:rPr>
              <a:t>rendah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oksalat</a:t>
            </a:r>
            <a:r>
              <a:rPr lang="en-US" b="1" dirty="0" smtClean="0">
                <a:solidFill>
                  <a:srgbClr val="FFE38B"/>
                </a:solidFill>
              </a:rPr>
              <a:t>, </a:t>
            </a:r>
            <a:r>
              <a:rPr lang="en-US" b="1" dirty="0" err="1" smtClean="0">
                <a:solidFill>
                  <a:srgbClr val="FFE38B"/>
                </a:solidFill>
              </a:rPr>
              <a:t>coklat</a:t>
            </a:r>
            <a:r>
              <a:rPr lang="en-US" b="1" dirty="0" smtClean="0">
                <a:solidFill>
                  <a:srgbClr val="FFE38B"/>
                </a:solidFill>
              </a:rPr>
              <a:t>, </a:t>
            </a:r>
            <a:r>
              <a:rPr lang="en-US" b="1" dirty="0" err="1" smtClean="0">
                <a:solidFill>
                  <a:srgbClr val="FFE38B"/>
                </a:solidFill>
              </a:rPr>
              <a:t>kacang</a:t>
            </a:r>
            <a:endParaRPr lang="en-US" b="1" dirty="0" smtClean="0">
              <a:solidFill>
                <a:srgbClr val="FFE38B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E38B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E38B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Prognosis </a:t>
            </a:r>
          </a:p>
          <a:p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baik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bila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tidak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ada</a:t>
            </a:r>
            <a:r>
              <a:rPr lang="en-US" b="1" dirty="0" smtClean="0">
                <a:solidFill>
                  <a:srgbClr val="FFE38B"/>
                </a:solidFill>
              </a:rPr>
              <a:t> </a:t>
            </a:r>
            <a:r>
              <a:rPr lang="en-US" b="1" dirty="0" err="1" smtClean="0">
                <a:solidFill>
                  <a:srgbClr val="FFE38B"/>
                </a:solidFill>
              </a:rPr>
              <a:t>komplikasi</a:t>
            </a:r>
            <a:endParaRPr lang="en-US" b="1" dirty="0" smtClean="0">
              <a:solidFill>
                <a:srgbClr val="FFE38B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E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 err="1" smtClean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Terima</a:t>
            </a:r>
            <a:r>
              <a:rPr lang="en-US" sz="11500" dirty="0" smtClean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kasih</a:t>
            </a:r>
            <a:endParaRPr lang="en-US" sz="11500" dirty="0">
              <a:solidFill>
                <a:srgbClr val="FF00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2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9906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SEJARAH DAN EPIDEMIOLOGI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77200" cy="3726872"/>
          </a:xfrm>
        </p:spPr>
        <p:txBody>
          <a:bodyPr>
            <a:normAutofit fontScale="92500" lnSpcReduction="10000"/>
          </a:bodyPr>
          <a:lstStyle/>
          <a:p>
            <a:pPr marL="398463" indent="-398463">
              <a:buBlip>
                <a:blip r:embed="rId2"/>
              </a:buBlip>
            </a:pP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Mesir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1901</a:t>
            </a:r>
          </a:p>
          <a:p>
            <a:pPr marL="400050" lvl="1" indent="0">
              <a:buNone/>
            </a:pP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Batu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mummi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zaman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7000- 3000 SM</a:t>
            </a:r>
          </a:p>
          <a:p>
            <a:pPr marL="398463" indent="-398463">
              <a:buBlip>
                <a:blip r:embed="rId2"/>
              </a:buBlip>
            </a:pP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Insiden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↑</a:t>
            </a:r>
          </a:p>
          <a:p>
            <a:pPr marL="398463" indent="-398463">
              <a:buBlip>
                <a:blip r:embed="rId2"/>
              </a:buBlip>
            </a:pP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: 5,2%</a:t>
            </a:r>
          </a:p>
          <a:p>
            <a:pPr marL="398463" indent="-398463">
              <a:buBlip>
                <a:blip r:embed="rId2"/>
              </a:buBlip>
            </a:pP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Umur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: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Dekade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3-5</a:t>
            </a:r>
          </a:p>
          <a:p>
            <a:pPr marL="398463" indent="-398463">
              <a:buBlip>
                <a:blip r:embed="rId2"/>
              </a:buBlip>
            </a:pP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Jender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: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Laki-laki</a:t>
            </a:r>
            <a:endParaRPr lang="en-US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398463" indent="-398463">
              <a:buBlip>
                <a:blip r:embed="rId2"/>
              </a:buBlip>
            </a:pP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Kambuh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: 50%</a:t>
            </a: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Lokasi</a:t>
            </a:r>
            <a:r>
              <a:rPr lang="en-US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6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2514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C1"/>
                </a:solidFill>
              </a:rPr>
              <a:t>Ginjal</a:t>
            </a:r>
            <a:r>
              <a:rPr lang="en-US" b="1" dirty="0" smtClean="0">
                <a:solidFill>
                  <a:srgbClr val="FFFFC1"/>
                </a:solidFill>
              </a:rPr>
              <a:t>			: </a:t>
            </a:r>
            <a:r>
              <a:rPr lang="en-US" b="1" dirty="0" err="1" smtClean="0">
                <a:solidFill>
                  <a:srgbClr val="FFFFC1"/>
                </a:solidFill>
              </a:rPr>
              <a:t>Nefrolitiasis</a:t>
            </a:r>
            <a:endParaRPr lang="en-US" b="1" dirty="0" smtClean="0">
              <a:solidFill>
                <a:srgbClr val="FFFFC1"/>
              </a:solidFill>
            </a:endParaRPr>
          </a:p>
          <a:p>
            <a:r>
              <a:rPr lang="en-US" b="1" dirty="0" smtClean="0">
                <a:solidFill>
                  <a:srgbClr val="FFFFC1"/>
                </a:solidFill>
              </a:rPr>
              <a:t>Ureter			: </a:t>
            </a:r>
            <a:r>
              <a:rPr lang="en-US" b="1" dirty="0" err="1" smtClean="0">
                <a:solidFill>
                  <a:srgbClr val="FFFFC1"/>
                </a:solidFill>
              </a:rPr>
              <a:t>Ureterolitiasis</a:t>
            </a:r>
            <a:endParaRPr lang="en-US" b="1" dirty="0" smtClean="0">
              <a:solidFill>
                <a:srgbClr val="FFFFC1"/>
              </a:solidFill>
            </a:endParaRPr>
          </a:p>
          <a:p>
            <a:r>
              <a:rPr lang="en-US" b="1" dirty="0" err="1" smtClean="0">
                <a:solidFill>
                  <a:srgbClr val="FFFFC1"/>
                </a:solidFill>
              </a:rPr>
              <a:t>Kandung</a:t>
            </a:r>
            <a:r>
              <a:rPr lang="en-US" b="1" dirty="0" smtClean="0">
                <a:solidFill>
                  <a:srgbClr val="FFFFC1"/>
                </a:solidFill>
              </a:rPr>
              <a:t> </a:t>
            </a:r>
            <a:r>
              <a:rPr lang="en-US" b="1" dirty="0" err="1" smtClean="0">
                <a:solidFill>
                  <a:srgbClr val="FFFFC1"/>
                </a:solidFill>
              </a:rPr>
              <a:t>Kemih</a:t>
            </a:r>
            <a:r>
              <a:rPr lang="en-US" b="1" dirty="0">
                <a:solidFill>
                  <a:srgbClr val="FFFFC1"/>
                </a:solidFill>
              </a:rPr>
              <a:t>	</a:t>
            </a:r>
            <a:r>
              <a:rPr lang="en-US" b="1" dirty="0" smtClean="0">
                <a:solidFill>
                  <a:srgbClr val="FFFFC1"/>
                </a:solidFill>
              </a:rPr>
              <a:t>: </a:t>
            </a:r>
            <a:r>
              <a:rPr lang="en-US" b="1" dirty="0" err="1" smtClean="0">
                <a:solidFill>
                  <a:srgbClr val="FFFFC1"/>
                </a:solidFill>
              </a:rPr>
              <a:t>Visikolitiasis</a:t>
            </a:r>
            <a:endParaRPr lang="en-US" b="1" dirty="0" smtClean="0">
              <a:solidFill>
                <a:srgbClr val="FFFFC1"/>
              </a:solidFill>
            </a:endParaRPr>
          </a:p>
          <a:p>
            <a:r>
              <a:rPr lang="en-US" b="1" dirty="0" err="1" smtClean="0">
                <a:solidFill>
                  <a:srgbClr val="FFFFC1"/>
                </a:solidFill>
              </a:rPr>
              <a:t>Uretra</a:t>
            </a:r>
            <a:r>
              <a:rPr lang="en-US" b="1" dirty="0">
                <a:solidFill>
                  <a:srgbClr val="FFFFC1"/>
                </a:solidFill>
              </a:rPr>
              <a:t>	</a:t>
            </a:r>
            <a:r>
              <a:rPr lang="en-US" b="1" dirty="0" smtClean="0">
                <a:solidFill>
                  <a:srgbClr val="FFFFC1"/>
                </a:solidFill>
              </a:rPr>
              <a:t>		: </a:t>
            </a:r>
            <a:r>
              <a:rPr lang="en-US" b="1" dirty="0" err="1" smtClean="0">
                <a:solidFill>
                  <a:srgbClr val="FFFFC1"/>
                </a:solidFill>
              </a:rPr>
              <a:t>Uretrolitiasis</a:t>
            </a:r>
            <a:endParaRPr lang="en-US" b="1" dirty="0">
              <a:solidFill>
                <a:srgbClr val="FFFF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Data Staf\dr. Syaiful Azmi, SpPD-KGH., FINASIM\batu ginjal\untitled-14j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34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Data Staf\dr. Syaiful Azmi, SpPD-KGH., FINASIM\batu ginjal\batu-ginjal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1" y="0"/>
            <a:ext cx="909705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37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err="1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komposisi</a:t>
            </a:r>
            <a:endParaRPr lang="en-US" sz="6600" b="1" spc="50" dirty="0">
              <a:ln w="11430"/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781800" cy="52578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Kalsium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</a:p>
          <a:p>
            <a:pPr lvl="2"/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Oksalat</a:t>
            </a: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/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Fosfat</a:t>
            </a:r>
            <a:endParaRPr lang="en-US" sz="28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Asam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urat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Struvit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Sistin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Lain- lain  </a:t>
            </a:r>
          </a:p>
          <a:p>
            <a:pPr lvl="2"/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Xantin</a:t>
            </a: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/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Indigo</a:t>
            </a:r>
          </a:p>
        </p:txBody>
      </p:sp>
    </p:spTree>
    <p:extLst>
      <p:ext uri="{BB962C8B-B14F-4D97-AF65-F5344CB8AC3E}">
        <p14:creationId xmlns:p14="http://schemas.microsoft.com/office/powerpoint/2010/main" val="5956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5400" b="1" dirty="0" err="1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Faktor</a:t>
            </a:r>
            <a:r>
              <a:rPr lang="en-US" b="1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Risiko</a:t>
            </a:r>
            <a:endParaRPr lang="en-US" b="1" dirty="0"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696200" cy="54864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2800" b="1" dirty="0" err="1" smtClean="0">
                <a:solidFill>
                  <a:srgbClr val="00B0F0"/>
                </a:solidFill>
              </a:rPr>
              <a:t>Intrinsik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00B0F0"/>
                </a:solidFill>
              </a:rPr>
              <a:t>Riwayat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keluarga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00B0F0"/>
                </a:solidFill>
              </a:rPr>
              <a:t>Umur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00B0F0"/>
                </a:solidFill>
              </a:rPr>
              <a:t>Jender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b="1" dirty="0" err="1" smtClean="0">
                <a:solidFill>
                  <a:srgbClr val="00B0F0"/>
                </a:solidFill>
              </a:rPr>
              <a:t>Ekstrinsik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endParaRPr lang="en-US" sz="2800" b="1" dirty="0">
              <a:solidFill>
                <a:srgbClr val="00B0F0"/>
              </a:solidFill>
            </a:endParaRP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B0F0"/>
                </a:solidFill>
              </a:rPr>
              <a:t>Diet (Protein </a:t>
            </a:r>
            <a:r>
              <a:rPr lang="en-US" sz="2400" b="1" dirty="0" err="1" smtClean="0">
                <a:solidFill>
                  <a:srgbClr val="00B0F0"/>
                </a:solidFill>
              </a:rPr>
              <a:t>hewani</a:t>
            </a:r>
            <a:r>
              <a:rPr lang="en-US" sz="2400" b="1" dirty="0" smtClean="0">
                <a:solidFill>
                  <a:srgbClr val="00B0F0"/>
                </a:solidFill>
              </a:rPr>
              <a:t>)</a:t>
            </a: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B0F0"/>
                </a:solidFill>
              </a:rPr>
              <a:t>Intake </a:t>
            </a:r>
            <a:r>
              <a:rPr lang="en-US" sz="2400" b="1" dirty="0" err="1" smtClean="0">
                <a:solidFill>
                  <a:srgbClr val="00B0F0"/>
                </a:solidFill>
              </a:rPr>
              <a:t>cairan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B0F0"/>
                </a:solidFill>
              </a:rPr>
              <a:t>Obese</a:t>
            </a: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00B0F0"/>
                </a:solidFill>
              </a:rPr>
              <a:t>Hipertensi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00B0F0"/>
                </a:solidFill>
              </a:rPr>
              <a:t>Gout</a:t>
            </a: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00B0F0"/>
                </a:solidFill>
              </a:rPr>
              <a:t>Hiperparatiroid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1031875" lvl="1" indent="-4572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00B0F0"/>
                </a:solidFill>
              </a:rPr>
              <a:t>Dll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</a:p>
          <a:p>
            <a:pPr lvl="1"/>
            <a:endParaRPr lang="en-US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Patogenesis</a:t>
            </a:r>
            <a:endParaRPr lang="en-US" sz="5400" b="1" dirty="0">
              <a:solidFill>
                <a:srgbClr val="FFC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1534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Interaksi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Faktor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Genetik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Faktor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Biologik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Faktor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Biologik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Supersaturasi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Ph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Urin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Faktor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Protektif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Supersaturasi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Konsentrasi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bahan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tertentu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melebihi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larut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dalam</a:t>
            </a:r>
            <a:r>
              <a:rPr lang="en-US" b="1" dirty="0" smtClean="0">
                <a:solidFill>
                  <a:srgbClr val="00B0F0"/>
                </a:solidFill>
              </a:rPr>
              <a:t> urine</a:t>
            </a: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Misal</a:t>
            </a:r>
            <a:r>
              <a:rPr lang="en-US" b="1" dirty="0" smtClean="0">
                <a:solidFill>
                  <a:srgbClr val="00B0F0"/>
                </a:solidFill>
              </a:rPr>
              <a:t> : </a:t>
            </a:r>
          </a:p>
          <a:p>
            <a:pPr lvl="4"/>
            <a:r>
              <a:rPr lang="en-US" b="1" dirty="0" smtClean="0">
                <a:solidFill>
                  <a:srgbClr val="00B0F0"/>
                </a:solidFill>
              </a:rPr>
              <a:t>As </a:t>
            </a:r>
            <a:r>
              <a:rPr lang="en-US" b="1" dirty="0" err="1" smtClean="0">
                <a:solidFill>
                  <a:srgbClr val="00B0F0"/>
                </a:solidFill>
              </a:rPr>
              <a:t>oxalat</a:t>
            </a:r>
            <a:endParaRPr lang="en-US" b="1" dirty="0" smtClean="0">
              <a:solidFill>
                <a:srgbClr val="00B0F0"/>
              </a:solidFill>
            </a:endParaRPr>
          </a:p>
          <a:p>
            <a:pPr lvl="4"/>
            <a:r>
              <a:rPr lang="en-US" b="1" dirty="0" smtClean="0">
                <a:solidFill>
                  <a:srgbClr val="00B0F0"/>
                </a:solidFill>
              </a:rPr>
              <a:t>As </a:t>
            </a:r>
            <a:r>
              <a:rPr lang="en-US" b="1" dirty="0" err="1" smtClean="0">
                <a:solidFill>
                  <a:srgbClr val="00B0F0"/>
                </a:solidFill>
              </a:rPr>
              <a:t>urat</a:t>
            </a:r>
            <a:endParaRPr lang="en-US" b="1" dirty="0" smtClean="0">
              <a:solidFill>
                <a:srgbClr val="00B0F0"/>
              </a:solidFill>
            </a:endParaRPr>
          </a:p>
          <a:p>
            <a:pPr lvl="4"/>
            <a:r>
              <a:rPr lang="en-US" b="1" dirty="0" err="1" smtClean="0">
                <a:solidFill>
                  <a:srgbClr val="00B0F0"/>
                </a:solidFill>
              </a:rPr>
              <a:t>Sistin</a:t>
            </a:r>
            <a:endParaRPr lang="en-US" b="1" dirty="0" smtClean="0">
              <a:solidFill>
                <a:srgbClr val="00B0F0"/>
              </a:solidFill>
            </a:endParaRPr>
          </a:p>
          <a:p>
            <a:pPr lvl="4"/>
            <a:r>
              <a:rPr lang="en-US" b="1" dirty="0" err="1" smtClean="0">
                <a:solidFill>
                  <a:srgbClr val="00B0F0"/>
                </a:solidFill>
              </a:rPr>
              <a:t>xantin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Faktor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Protektif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Sitrat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Magnesium</a:t>
            </a:r>
          </a:p>
          <a:p>
            <a:pPr lvl="1"/>
            <a:r>
              <a:rPr lang="en-US" b="1" dirty="0" err="1" smtClean="0">
                <a:solidFill>
                  <a:srgbClr val="00B0F0"/>
                </a:solidFill>
              </a:rPr>
              <a:t>pirofosfat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Batu</a:t>
            </a:r>
            <a:r>
              <a:rPr lang="en-US" sz="60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6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Kalsium</a:t>
            </a:r>
            <a:endParaRPr lang="en-US" sz="6000" dirty="0">
              <a:solidFill>
                <a:schemeClr val="tx2">
                  <a:lumMod val="40000"/>
                  <a:lumOff val="60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r>
              <a:rPr lang="en-US" b="1" dirty="0" smtClean="0">
                <a:solidFill>
                  <a:srgbClr val="B0DD7F"/>
                </a:solidFill>
              </a:rPr>
              <a:t>70 %</a:t>
            </a:r>
          </a:p>
          <a:p>
            <a:r>
              <a:rPr lang="en-US" b="1" dirty="0" err="1" smtClean="0">
                <a:solidFill>
                  <a:srgbClr val="B0DD7F"/>
                </a:solidFill>
              </a:rPr>
              <a:t>Faktor</a:t>
            </a:r>
            <a:r>
              <a:rPr lang="en-US" b="1" dirty="0" smtClean="0">
                <a:solidFill>
                  <a:srgbClr val="B0DD7F"/>
                </a:solidFill>
              </a:rPr>
              <a:t> </a:t>
            </a:r>
            <a:r>
              <a:rPr lang="en-US" b="1" dirty="0" err="1" smtClean="0">
                <a:solidFill>
                  <a:srgbClr val="B0DD7F"/>
                </a:solidFill>
              </a:rPr>
              <a:t>Risiko</a:t>
            </a:r>
            <a:endParaRPr lang="en-US" b="1" dirty="0" smtClean="0">
              <a:solidFill>
                <a:srgbClr val="B0DD7F"/>
              </a:solidFill>
            </a:endParaRPr>
          </a:p>
          <a:p>
            <a:pPr lvl="2"/>
            <a:r>
              <a:rPr lang="en-US" b="1" dirty="0" err="1" smtClean="0">
                <a:solidFill>
                  <a:srgbClr val="B0DD7F"/>
                </a:solidFill>
              </a:rPr>
              <a:t>Hiper</a:t>
            </a:r>
            <a:r>
              <a:rPr lang="en-US" b="1" dirty="0" smtClean="0">
                <a:solidFill>
                  <a:srgbClr val="B0DD7F"/>
                </a:solidFill>
              </a:rPr>
              <a:t> </a:t>
            </a:r>
            <a:r>
              <a:rPr lang="en-US" b="1" dirty="0" err="1" smtClean="0">
                <a:solidFill>
                  <a:srgbClr val="B0DD7F"/>
                </a:solidFill>
              </a:rPr>
              <a:t>kalsiuria</a:t>
            </a:r>
            <a:endParaRPr lang="en-US" b="1" dirty="0" smtClean="0">
              <a:solidFill>
                <a:srgbClr val="B0DD7F"/>
              </a:solidFill>
            </a:endParaRPr>
          </a:p>
          <a:p>
            <a:pPr lvl="2"/>
            <a:r>
              <a:rPr lang="en-US" b="1" dirty="0" err="1" smtClean="0">
                <a:solidFill>
                  <a:srgbClr val="B0DD7F"/>
                </a:solidFill>
              </a:rPr>
              <a:t>Hiper</a:t>
            </a:r>
            <a:r>
              <a:rPr lang="en-US" b="1" dirty="0">
                <a:solidFill>
                  <a:srgbClr val="B0DD7F"/>
                </a:solidFill>
              </a:rPr>
              <a:t> </a:t>
            </a:r>
            <a:r>
              <a:rPr lang="en-US" b="1" dirty="0" err="1" smtClean="0">
                <a:solidFill>
                  <a:srgbClr val="B0DD7F"/>
                </a:solidFill>
              </a:rPr>
              <a:t>urikosuria</a:t>
            </a:r>
            <a:endParaRPr lang="en-US" b="1" dirty="0" smtClean="0">
              <a:solidFill>
                <a:srgbClr val="B0DD7F"/>
              </a:solidFill>
            </a:endParaRPr>
          </a:p>
          <a:p>
            <a:pPr lvl="2"/>
            <a:r>
              <a:rPr lang="en-US" b="1" dirty="0" err="1" smtClean="0">
                <a:solidFill>
                  <a:srgbClr val="B0DD7F"/>
                </a:solidFill>
              </a:rPr>
              <a:t>Hiper</a:t>
            </a:r>
            <a:r>
              <a:rPr lang="en-US" b="1" dirty="0" smtClean="0">
                <a:solidFill>
                  <a:srgbClr val="B0DD7F"/>
                </a:solidFill>
              </a:rPr>
              <a:t> </a:t>
            </a:r>
            <a:r>
              <a:rPr lang="en-US" b="1" dirty="0" err="1" smtClean="0">
                <a:solidFill>
                  <a:srgbClr val="B0DD7F"/>
                </a:solidFill>
              </a:rPr>
              <a:t>oxaluria</a:t>
            </a:r>
            <a:endParaRPr lang="en-US" b="1" dirty="0" smtClean="0">
              <a:solidFill>
                <a:srgbClr val="B0DD7F"/>
              </a:solidFill>
            </a:endParaRPr>
          </a:p>
          <a:p>
            <a:pPr lvl="2"/>
            <a:r>
              <a:rPr lang="en-US" b="1" dirty="0" err="1" smtClean="0">
                <a:solidFill>
                  <a:srgbClr val="B0DD7F"/>
                </a:solidFill>
              </a:rPr>
              <a:t>Hipo</a:t>
            </a:r>
            <a:r>
              <a:rPr lang="en-US" b="1" dirty="0" smtClean="0">
                <a:solidFill>
                  <a:srgbClr val="B0DD7F"/>
                </a:solidFill>
              </a:rPr>
              <a:t> </a:t>
            </a:r>
            <a:r>
              <a:rPr lang="en-US" b="1" dirty="0" err="1" smtClean="0">
                <a:solidFill>
                  <a:srgbClr val="B0DD7F"/>
                </a:solidFill>
              </a:rPr>
              <a:t>sitraturia</a:t>
            </a:r>
            <a:endParaRPr lang="en-US" b="1" dirty="0">
              <a:solidFill>
                <a:srgbClr val="B0DD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239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BATU SALURAN KEMIH</vt:lpstr>
      <vt:lpstr>SEJARAH DAN EPIDEMIOLOGI</vt:lpstr>
      <vt:lpstr>Lokasi </vt:lpstr>
      <vt:lpstr>PowerPoint Presentation</vt:lpstr>
      <vt:lpstr>PowerPoint Presentation</vt:lpstr>
      <vt:lpstr>komposisi</vt:lpstr>
      <vt:lpstr>Faktor Risiko</vt:lpstr>
      <vt:lpstr>Patogenesis</vt:lpstr>
      <vt:lpstr>Batu Kalsium</vt:lpstr>
      <vt:lpstr>Batu AS Urat</vt:lpstr>
      <vt:lpstr>Diagnosis </vt:lpstr>
      <vt:lpstr>Terapi </vt:lpstr>
      <vt:lpstr>Pencegahan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BATU SALURAN KEMIH</dc:title>
  <dc:creator>ismail - [2010]</dc:creator>
  <cp:lastModifiedBy>ismail - [2010]</cp:lastModifiedBy>
  <cp:revision>22</cp:revision>
  <cp:lastPrinted>2012-02-25T05:30:53Z</cp:lastPrinted>
  <dcterms:created xsi:type="dcterms:W3CDTF">2012-02-23T04:16:13Z</dcterms:created>
  <dcterms:modified xsi:type="dcterms:W3CDTF">2012-02-29T08:23:16Z</dcterms:modified>
</cp:coreProperties>
</file>