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6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054"/>
    <a:srgbClr val="CC3300"/>
    <a:srgbClr val="92290C"/>
    <a:srgbClr val="FF66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55559F-0317-4288-9156-FF60492F59D5}" type="datetimeFigureOut">
              <a:rPr lang="id-ID" smtClean="0"/>
              <a:pPr/>
              <a:t>09/09/2012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82ACD-0E9C-4B74-BE22-137629ED1BC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31010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82ACD-0E9C-4B74-BE22-137629ED1BC7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82ACD-0E9C-4B74-BE22-137629ED1BC7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42DF93-0BC0-47CC-8CC9-2215F2DB4C72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B13702-6D22-4DF2-8E37-F1B3FC480A50}" type="datetimeFigureOut">
              <a:rPr lang="id-ID" smtClean="0"/>
              <a:pPr/>
              <a:t>09/09/2012</a:t>
            </a:fld>
            <a:endParaRPr lang="id-ID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EF51B2-4D77-48C7-A1DB-76F85F1D84E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B13702-6D22-4DF2-8E37-F1B3FC480A50}" type="datetimeFigureOut">
              <a:rPr lang="id-ID" smtClean="0"/>
              <a:pPr/>
              <a:t>09/09/2012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EF51B2-4D77-48C7-A1DB-76F85F1D84E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B13702-6D22-4DF2-8E37-F1B3FC480A50}" type="datetimeFigureOut">
              <a:rPr lang="id-ID" smtClean="0"/>
              <a:pPr/>
              <a:t>09/09/2012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EF51B2-4D77-48C7-A1DB-76F85F1D84E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B13702-6D22-4DF2-8E37-F1B3FC480A50}" type="datetimeFigureOut">
              <a:rPr lang="id-ID" smtClean="0"/>
              <a:pPr/>
              <a:t>09/09/2012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EF51B2-4D77-48C7-A1DB-76F85F1D84E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B13702-6D22-4DF2-8E37-F1B3FC480A50}" type="datetimeFigureOut">
              <a:rPr lang="id-ID" smtClean="0"/>
              <a:pPr/>
              <a:t>09/09/2012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EF51B2-4D77-48C7-A1DB-76F85F1D84E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B13702-6D22-4DF2-8E37-F1B3FC480A50}" type="datetimeFigureOut">
              <a:rPr lang="id-ID" smtClean="0"/>
              <a:pPr/>
              <a:t>09/09/2012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EF51B2-4D77-48C7-A1DB-76F85F1D84E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B13702-6D22-4DF2-8E37-F1B3FC480A50}" type="datetimeFigureOut">
              <a:rPr lang="id-ID" smtClean="0"/>
              <a:pPr/>
              <a:t>09/09/2012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EF51B2-4D77-48C7-A1DB-76F85F1D84E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B13702-6D22-4DF2-8E37-F1B3FC480A50}" type="datetimeFigureOut">
              <a:rPr lang="id-ID" smtClean="0"/>
              <a:pPr/>
              <a:t>09/09/2012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EF51B2-4D77-48C7-A1DB-76F85F1D84E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B13702-6D22-4DF2-8E37-F1B3FC480A50}" type="datetimeFigureOut">
              <a:rPr lang="id-ID" smtClean="0"/>
              <a:pPr/>
              <a:t>09/09/2012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EF51B2-4D77-48C7-A1DB-76F85F1D84E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B13702-6D22-4DF2-8E37-F1B3FC480A50}" type="datetimeFigureOut">
              <a:rPr lang="id-ID" smtClean="0"/>
              <a:pPr/>
              <a:t>09/09/2012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EF51B2-4D77-48C7-A1DB-76F85F1D84E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B13702-6D22-4DF2-8E37-F1B3FC480A50}" type="datetimeFigureOut">
              <a:rPr lang="id-ID" smtClean="0"/>
              <a:pPr/>
              <a:t>09/09/2012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EF51B2-4D77-48C7-A1DB-76F85F1D84E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8B13702-6D22-4DF2-8E37-F1B3FC480A50}" type="datetimeFigureOut">
              <a:rPr lang="id-ID" smtClean="0"/>
              <a:pPr/>
              <a:t>09/09/2012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EEF51B2-4D77-48C7-A1DB-76F85F1D84E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0" y="359898"/>
            <a:ext cx="8143900" cy="1268902"/>
          </a:xfrm>
        </p:spPr>
        <p:txBody>
          <a:bodyPr>
            <a:normAutofit/>
          </a:bodyPr>
          <a:lstStyle/>
          <a:p>
            <a:r>
              <a:rPr lang="id-ID" sz="4800" dirty="0" smtClean="0"/>
              <a:t>BLOK 3.1 :  NEUROPSIKIATRI</a:t>
            </a:r>
            <a:endParaRPr lang="id-ID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2492896"/>
            <a:ext cx="7406640" cy="3672408"/>
          </a:xfrm>
        </p:spPr>
        <p:txBody>
          <a:bodyPr>
            <a:normAutofit/>
          </a:bodyPr>
          <a:lstStyle/>
          <a:p>
            <a:pPr algn="ctr"/>
            <a:r>
              <a:rPr lang="id-ID" sz="4800" b="1" dirty="0" smtClean="0">
                <a:solidFill>
                  <a:srgbClr val="003054"/>
                </a:solidFill>
              </a:rPr>
              <a:t>GANGGUAN  AFEKTIF</a:t>
            </a:r>
          </a:p>
          <a:p>
            <a:pPr algn="ctr"/>
            <a:r>
              <a:rPr lang="id-ID" sz="4800" b="1" dirty="0" smtClean="0">
                <a:solidFill>
                  <a:srgbClr val="003054"/>
                </a:solidFill>
              </a:rPr>
              <a:t>DEPRESIF –SUICIDE</a:t>
            </a:r>
          </a:p>
          <a:p>
            <a:pPr algn="ctr"/>
            <a:endParaRPr lang="id-ID" sz="2400" i="1" dirty="0" smtClean="0">
              <a:solidFill>
                <a:srgbClr val="0070C0"/>
              </a:solidFill>
              <a:latin typeface="Baskerville Old Face" pitchFamily="18" charset="0"/>
            </a:endParaRPr>
          </a:p>
          <a:p>
            <a:pPr algn="ctr"/>
            <a:r>
              <a:rPr lang="id-ID" sz="2400" i="1" dirty="0" smtClean="0">
                <a:solidFill>
                  <a:srgbClr val="0070C0"/>
                </a:solidFill>
                <a:latin typeface="Baskerville Old Face" pitchFamily="18" charset="0"/>
              </a:rPr>
              <a:t>YASLINDA YAUNIN SYAFWAN</a:t>
            </a:r>
          </a:p>
          <a:p>
            <a:pPr algn="ctr"/>
            <a:r>
              <a:rPr lang="id-ID" sz="2900" i="1" dirty="0" smtClean="0">
                <a:solidFill>
                  <a:srgbClr val="0070C0"/>
                </a:solidFill>
                <a:latin typeface="Baskerville Old Face" pitchFamily="18" charset="0"/>
              </a:rPr>
              <a:t>Senin/ 10   September 2012</a:t>
            </a:r>
          </a:p>
          <a:p>
            <a:pPr algn="ctr"/>
            <a:endParaRPr lang="id-ID" sz="4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ChangeArrowheads="1"/>
          </p:cNvSpPr>
          <p:nvPr/>
        </p:nvSpPr>
        <p:spPr bwMode="auto">
          <a:xfrm>
            <a:off x="228600" y="0"/>
            <a:ext cx="9144000" cy="723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3600" b="1" u="sng" dirty="0">
              <a:solidFill>
                <a:schemeClr val="accent2"/>
              </a:solidFill>
              <a:latin typeface="Comic Sans MS" pitchFamily="66" charset="0"/>
            </a:endParaRPr>
          </a:p>
          <a:p>
            <a:endParaRPr lang="en-US" sz="3600" b="1" u="sng" dirty="0">
              <a:solidFill>
                <a:schemeClr val="accent2"/>
              </a:solidFill>
              <a:latin typeface="Comic Sans MS" pitchFamily="66" charset="0"/>
            </a:endParaRPr>
          </a:p>
          <a:p>
            <a:r>
              <a:rPr lang="en-US" sz="3600" b="1" u="sng" dirty="0" err="1">
                <a:solidFill>
                  <a:srgbClr val="0000FF"/>
                </a:solidFill>
                <a:latin typeface="Comic Sans MS" pitchFamily="66" charset="0"/>
              </a:rPr>
              <a:t>Ggn</a:t>
            </a:r>
            <a:r>
              <a:rPr lang="en-US" sz="3600" b="1" u="sng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3600" b="1" u="sng" dirty="0" err="1">
                <a:solidFill>
                  <a:srgbClr val="0000FF"/>
                </a:solidFill>
                <a:latin typeface="Comic Sans MS" pitchFamily="66" charset="0"/>
              </a:rPr>
              <a:t>Suasana</a:t>
            </a:r>
            <a:r>
              <a:rPr lang="en-US" sz="3600" b="1" u="sng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3600" b="1" u="sng" dirty="0" err="1">
                <a:solidFill>
                  <a:srgbClr val="0000FF"/>
                </a:solidFill>
                <a:latin typeface="Comic Sans MS" pitchFamily="66" charset="0"/>
              </a:rPr>
              <a:t>Perasaan</a:t>
            </a:r>
            <a:r>
              <a:rPr lang="en-US" sz="3600" b="1" u="sng" dirty="0">
                <a:solidFill>
                  <a:srgbClr val="0000FF"/>
                </a:solidFill>
                <a:latin typeface="Comic Sans MS" pitchFamily="66" charset="0"/>
              </a:rPr>
              <a:t>(</a:t>
            </a:r>
            <a:r>
              <a:rPr lang="en-US" sz="3600" b="1" u="sng" dirty="0" err="1">
                <a:solidFill>
                  <a:srgbClr val="0000FF"/>
                </a:solidFill>
                <a:latin typeface="Comic Sans MS" pitchFamily="66" charset="0"/>
              </a:rPr>
              <a:t>Afektif</a:t>
            </a:r>
            <a:r>
              <a:rPr lang="en-US" sz="3600" b="1" u="sng" dirty="0">
                <a:solidFill>
                  <a:srgbClr val="0000FF"/>
                </a:solidFill>
                <a:latin typeface="Comic Sans MS" pitchFamily="66" charset="0"/>
              </a:rPr>
              <a:t>/ mood )</a:t>
            </a:r>
            <a:r>
              <a:rPr lang="en-US" sz="3600" u="sng" dirty="0">
                <a:solidFill>
                  <a:srgbClr val="FF3399"/>
                </a:solidFill>
                <a:latin typeface="Comic Sans MS" pitchFamily="66" charset="0"/>
              </a:rPr>
              <a:t/>
            </a:r>
            <a:br>
              <a:rPr lang="en-US" sz="3600" u="sng" dirty="0">
                <a:solidFill>
                  <a:srgbClr val="FF3399"/>
                </a:solidFill>
                <a:latin typeface="Comic Sans MS" pitchFamily="66" charset="0"/>
              </a:rPr>
            </a:br>
            <a:r>
              <a:rPr lang="en-US" dirty="0">
                <a:solidFill>
                  <a:schemeClr val="tx2"/>
                </a:solidFill>
              </a:rPr>
              <a:t/>
            </a:r>
            <a:br>
              <a:rPr lang="en-US" dirty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sz="3600" b="1" dirty="0" err="1">
                <a:solidFill>
                  <a:srgbClr val="660033"/>
                </a:solidFill>
              </a:rPr>
              <a:t>adalah</a:t>
            </a:r>
            <a:r>
              <a:rPr lang="en-US" sz="3600" b="1" dirty="0">
                <a:solidFill>
                  <a:srgbClr val="660033"/>
                </a:solidFill>
              </a:rPr>
              <a:t> : </a:t>
            </a:r>
            <a:r>
              <a:rPr lang="en-US" sz="3600" b="1" dirty="0" err="1">
                <a:solidFill>
                  <a:srgbClr val="660033"/>
                </a:solidFill>
              </a:rPr>
              <a:t>Sekelompok</a:t>
            </a:r>
            <a:r>
              <a:rPr lang="en-US" sz="3600" b="1" dirty="0">
                <a:solidFill>
                  <a:srgbClr val="660033"/>
                </a:solidFill>
              </a:rPr>
              <a:t> </a:t>
            </a:r>
            <a:r>
              <a:rPr lang="en-US" sz="3600" b="1" dirty="0" err="1">
                <a:solidFill>
                  <a:srgbClr val="660033"/>
                </a:solidFill>
              </a:rPr>
              <a:t>gambaran</a:t>
            </a:r>
            <a:r>
              <a:rPr lang="en-US" sz="3600" b="1" dirty="0">
                <a:solidFill>
                  <a:srgbClr val="660033"/>
                </a:solidFill>
              </a:rPr>
              <a:t> </a:t>
            </a:r>
            <a:r>
              <a:rPr lang="en-US" sz="3600" b="1" dirty="0" err="1">
                <a:solidFill>
                  <a:srgbClr val="660033"/>
                </a:solidFill>
              </a:rPr>
              <a:t>klinis</a:t>
            </a:r>
            <a:r>
              <a:rPr lang="en-US" sz="3600" b="1" dirty="0">
                <a:solidFill>
                  <a:srgbClr val="660033"/>
                </a:solidFill>
              </a:rPr>
              <a:t> </a:t>
            </a:r>
            <a:r>
              <a:rPr lang="en-US" sz="3600" b="1" dirty="0" err="1">
                <a:solidFill>
                  <a:srgbClr val="660033"/>
                </a:solidFill>
              </a:rPr>
              <a:t>yg</a:t>
            </a:r>
            <a:r>
              <a:rPr lang="en-US" sz="3600" b="1" dirty="0">
                <a:solidFill>
                  <a:srgbClr val="660033"/>
                </a:solidFill>
              </a:rPr>
              <a:t/>
            </a:r>
            <a:br>
              <a:rPr lang="en-US" sz="3600" b="1" dirty="0">
                <a:solidFill>
                  <a:srgbClr val="660033"/>
                </a:solidFill>
              </a:rPr>
            </a:br>
            <a:r>
              <a:rPr lang="en-US" sz="3600" b="1" dirty="0">
                <a:solidFill>
                  <a:srgbClr val="660033"/>
                </a:solidFill>
              </a:rPr>
              <a:t>              </a:t>
            </a:r>
            <a:r>
              <a:rPr lang="en-US" sz="3600" b="1" dirty="0" err="1">
                <a:solidFill>
                  <a:srgbClr val="660033"/>
                </a:solidFill>
              </a:rPr>
              <a:t>ditandai</a:t>
            </a:r>
            <a:r>
              <a:rPr lang="en-US" sz="3600" b="1" dirty="0">
                <a:solidFill>
                  <a:srgbClr val="660033"/>
                </a:solidFill>
              </a:rPr>
              <a:t> </a:t>
            </a:r>
            <a:r>
              <a:rPr lang="en-US" sz="3600" b="1" dirty="0" err="1">
                <a:solidFill>
                  <a:srgbClr val="660033"/>
                </a:solidFill>
              </a:rPr>
              <a:t>dgn</a:t>
            </a:r>
            <a:r>
              <a:rPr lang="en-US" sz="3600" b="1" dirty="0">
                <a:solidFill>
                  <a:srgbClr val="660033"/>
                </a:solidFill>
              </a:rPr>
              <a:t> </a:t>
            </a:r>
            <a:r>
              <a:rPr lang="en-US" sz="3600" b="1" dirty="0" err="1">
                <a:solidFill>
                  <a:srgbClr val="660033"/>
                </a:solidFill>
              </a:rPr>
              <a:t>berkurang</a:t>
            </a:r>
            <a:r>
              <a:rPr lang="en-US" sz="3600" b="1" dirty="0">
                <a:solidFill>
                  <a:srgbClr val="660033"/>
                </a:solidFill>
              </a:rPr>
              <a:t>/ </a:t>
            </a:r>
            <a:br>
              <a:rPr lang="en-US" sz="3600" b="1" dirty="0">
                <a:solidFill>
                  <a:srgbClr val="660033"/>
                </a:solidFill>
              </a:rPr>
            </a:br>
            <a:r>
              <a:rPr lang="en-US" sz="3600" b="1" dirty="0">
                <a:solidFill>
                  <a:srgbClr val="660033"/>
                </a:solidFill>
              </a:rPr>
              <a:t>              </a:t>
            </a:r>
            <a:r>
              <a:rPr lang="en-US" sz="3600" b="1" dirty="0" err="1">
                <a:solidFill>
                  <a:srgbClr val="660033"/>
                </a:solidFill>
              </a:rPr>
              <a:t>hilangnya</a:t>
            </a:r>
            <a:r>
              <a:rPr lang="en-US" sz="3600" b="1" dirty="0">
                <a:solidFill>
                  <a:srgbClr val="660033"/>
                </a:solidFill>
              </a:rPr>
              <a:t> </a:t>
            </a:r>
            <a:r>
              <a:rPr lang="en-US" sz="3600" b="1" dirty="0" err="1">
                <a:solidFill>
                  <a:srgbClr val="660033"/>
                </a:solidFill>
              </a:rPr>
              <a:t>kontrol</a:t>
            </a:r>
            <a:r>
              <a:rPr lang="en-US" sz="3600" b="1" dirty="0">
                <a:solidFill>
                  <a:srgbClr val="660033"/>
                </a:solidFill>
              </a:rPr>
              <a:t> </a:t>
            </a:r>
            <a:r>
              <a:rPr lang="en-US" sz="3600" b="1" dirty="0" err="1">
                <a:solidFill>
                  <a:srgbClr val="660033"/>
                </a:solidFill>
              </a:rPr>
              <a:t>emosi</a:t>
            </a:r>
            <a:r>
              <a:rPr lang="en-US" sz="3600" b="1" dirty="0">
                <a:solidFill>
                  <a:srgbClr val="660033"/>
                </a:solidFill>
              </a:rPr>
              <a:t> &amp; </a:t>
            </a:r>
            <a:br>
              <a:rPr lang="en-US" sz="3600" b="1" dirty="0">
                <a:solidFill>
                  <a:srgbClr val="660033"/>
                </a:solidFill>
              </a:rPr>
            </a:br>
            <a:r>
              <a:rPr lang="en-US" sz="3600" b="1" dirty="0">
                <a:solidFill>
                  <a:srgbClr val="660033"/>
                </a:solidFill>
              </a:rPr>
              <a:t>              </a:t>
            </a:r>
            <a:r>
              <a:rPr lang="en-US" sz="3600" b="1" dirty="0" err="1">
                <a:solidFill>
                  <a:srgbClr val="660033"/>
                </a:solidFill>
              </a:rPr>
              <a:t>pengendalian</a:t>
            </a:r>
            <a:r>
              <a:rPr lang="en-US" sz="3600" b="1" dirty="0">
                <a:solidFill>
                  <a:srgbClr val="660033"/>
                </a:solidFill>
              </a:rPr>
              <a:t> </a:t>
            </a:r>
            <a:r>
              <a:rPr lang="en-US" sz="3600" b="1" dirty="0" err="1">
                <a:solidFill>
                  <a:srgbClr val="660033"/>
                </a:solidFill>
              </a:rPr>
              <a:t>diri</a:t>
            </a:r>
            <a:r>
              <a:rPr lang="en-US" sz="3600" b="1" dirty="0">
                <a:solidFill>
                  <a:srgbClr val="660033"/>
                </a:solidFill>
              </a:rPr>
              <a:t> </a:t>
            </a:r>
            <a:r>
              <a:rPr lang="en-US" sz="3600" b="1" dirty="0" err="1">
                <a:solidFill>
                  <a:srgbClr val="660033"/>
                </a:solidFill>
              </a:rPr>
              <a:t>serta</a:t>
            </a:r>
            <a:r>
              <a:rPr lang="en-US" sz="3600" b="1" dirty="0">
                <a:solidFill>
                  <a:srgbClr val="660033"/>
                </a:solidFill>
              </a:rPr>
              <a:t> </a:t>
            </a:r>
            <a:br>
              <a:rPr lang="en-US" sz="3600" b="1" dirty="0">
                <a:solidFill>
                  <a:srgbClr val="660033"/>
                </a:solidFill>
              </a:rPr>
            </a:br>
            <a:r>
              <a:rPr lang="en-US" sz="3600" b="1" dirty="0">
                <a:solidFill>
                  <a:srgbClr val="660033"/>
                </a:solidFill>
              </a:rPr>
              <a:t>              </a:t>
            </a:r>
            <a:r>
              <a:rPr lang="en-US" sz="3600" b="1" dirty="0" err="1">
                <a:solidFill>
                  <a:srgbClr val="660033"/>
                </a:solidFill>
              </a:rPr>
              <a:t>pengalaman</a:t>
            </a:r>
            <a:r>
              <a:rPr lang="en-US" sz="3600" b="1" dirty="0">
                <a:solidFill>
                  <a:srgbClr val="660033"/>
                </a:solidFill>
              </a:rPr>
              <a:t> </a:t>
            </a:r>
            <a:r>
              <a:rPr lang="en-US" sz="3600" b="1" dirty="0" err="1">
                <a:solidFill>
                  <a:srgbClr val="660033"/>
                </a:solidFill>
              </a:rPr>
              <a:t>subjektif</a:t>
            </a:r>
            <a:r>
              <a:rPr lang="en-US" sz="3600" b="1" dirty="0">
                <a:solidFill>
                  <a:srgbClr val="660033"/>
                </a:solidFill>
              </a:rPr>
              <a:t>.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16387" name="Picture 7" descr="j02860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4114800"/>
            <a:ext cx="1752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304800" y="381000"/>
            <a:ext cx="8839200" cy="652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u="sng">
                <a:solidFill>
                  <a:srgbClr val="0000FF"/>
                </a:solidFill>
                <a:latin typeface="Comic Sans MS" pitchFamily="66" charset="0"/>
              </a:rPr>
              <a:t>Pasien dgn Alam Perasaan  Merendah </a:t>
            </a:r>
            <a:br>
              <a:rPr lang="en-US" sz="3600" b="1" u="sng">
                <a:solidFill>
                  <a:srgbClr val="0000FF"/>
                </a:solidFill>
                <a:latin typeface="Comic Sans MS" pitchFamily="66" charset="0"/>
              </a:rPr>
            </a:br>
            <a:endParaRPr lang="en-US" sz="3600" b="1" u="sng">
              <a:solidFill>
                <a:srgbClr val="0000FF"/>
              </a:solidFill>
              <a:latin typeface="Comic Sans MS" pitchFamily="66" charset="0"/>
            </a:endParaRPr>
          </a:p>
          <a:p>
            <a:r>
              <a:rPr lang="en-US" sz="3600" b="1" u="sng">
                <a:solidFill>
                  <a:srgbClr val="0000FF"/>
                </a:solidFill>
                <a:latin typeface="Comic Sans MS" pitchFamily="66" charset="0"/>
              </a:rPr>
              <a:t>( </a:t>
            </a:r>
            <a:r>
              <a:rPr lang="en-US" sz="3600" b="1" i="1" u="sng">
                <a:solidFill>
                  <a:srgbClr val="0000FF"/>
                </a:solidFill>
                <a:latin typeface="Comic Sans MS" pitchFamily="66" charset="0"/>
              </a:rPr>
              <a:t>Depresi</a:t>
            </a:r>
            <a:r>
              <a:rPr lang="en-US" sz="3600" b="1" u="sng">
                <a:solidFill>
                  <a:srgbClr val="0000FF"/>
                </a:solidFill>
                <a:latin typeface="Comic Sans MS" pitchFamily="66" charset="0"/>
              </a:rPr>
              <a:t> )</a:t>
            </a:r>
            <a:r>
              <a:rPr lang="en-US" sz="3600" b="1">
                <a:solidFill>
                  <a:srgbClr val="0000FF"/>
                </a:solidFill>
                <a:latin typeface="Comic Sans MS" pitchFamily="66" charset="0"/>
              </a:rPr>
              <a:t>  :</a:t>
            </a:r>
          </a:p>
          <a:p>
            <a:pPr lvl="1"/>
            <a:endParaRPr lang="en-US" sz="3200" b="1">
              <a:solidFill>
                <a:srgbClr val="660033"/>
              </a:solidFill>
            </a:endParaRPr>
          </a:p>
          <a:p>
            <a:pPr lvl="1"/>
            <a:r>
              <a:rPr lang="en-US" sz="3200" b="1">
                <a:solidFill>
                  <a:srgbClr val="660033"/>
                </a:solidFill>
              </a:rPr>
              <a:t>       Hilangnya energi &amp; minat   </a:t>
            </a:r>
          </a:p>
          <a:p>
            <a:pPr lvl="1"/>
            <a:r>
              <a:rPr lang="en-US" sz="3200" b="1">
                <a:solidFill>
                  <a:srgbClr val="660033"/>
                </a:solidFill>
              </a:rPr>
              <a:t>       kegembiraan </a:t>
            </a:r>
          </a:p>
          <a:p>
            <a:pPr lvl="1"/>
            <a:r>
              <a:rPr lang="en-US" sz="3200" b="1">
                <a:solidFill>
                  <a:srgbClr val="660033"/>
                </a:solidFill>
              </a:rPr>
              <a:t>       Rasa bersalah, tak berguna-pesimis</a:t>
            </a:r>
          </a:p>
          <a:p>
            <a:pPr lvl="1"/>
            <a:r>
              <a:rPr lang="en-US" sz="3200" b="1">
                <a:solidFill>
                  <a:srgbClr val="660033"/>
                </a:solidFill>
              </a:rPr>
              <a:t>       Susah konsentrasi, harga diri, tidur </a:t>
            </a:r>
          </a:p>
          <a:p>
            <a:pPr lvl="1"/>
            <a:r>
              <a:rPr lang="en-US" sz="3200" b="1">
                <a:solidFill>
                  <a:srgbClr val="660033"/>
                </a:solidFill>
              </a:rPr>
              <a:t>       Hilangnya nafsu makan-mudah lelah</a:t>
            </a:r>
          </a:p>
          <a:p>
            <a:pPr lvl="1"/>
            <a:r>
              <a:rPr lang="en-US" sz="3200" b="1">
                <a:solidFill>
                  <a:srgbClr val="660033"/>
                </a:solidFill>
              </a:rPr>
              <a:t>       Idea-idea ā pikiran tentang kematian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</p:txBody>
      </p:sp>
      <p:pic>
        <p:nvPicPr>
          <p:cNvPr id="17411" name="Picture 5" descr="j02938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1295400"/>
            <a:ext cx="1744663" cy="183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381000" y="0"/>
            <a:ext cx="8763000" cy="744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 err="1">
                <a:solidFill>
                  <a:srgbClr val="660033"/>
                </a:solidFill>
                <a:latin typeface="Comic Sans MS" pitchFamily="66" charset="0"/>
              </a:rPr>
              <a:t>Gejala</a:t>
            </a:r>
            <a:r>
              <a:rPr lang="en-US" sz="3600" b="1" dirty="0">
                <a:solidFill>
                  <a:srgbClr val="660033"/>
                </a:solidFill>
                <a:latin typeface="Comic Sans MS" pitchFamily="66" charset="0"/>
              </a:rPr>
              <a:t>/ </a:t>
            </a:r>
            <a:r>
              <a:rPr lang="en-US" sz="3600" b="1" dirty="0" err="1">
                <a:solidFill>
                  <a:srgbClr val="660033"/>
                </a:solidFill>
                <a:latin typeface="Comic Sans MS" pitchFamily="66" charset="0"/>
              </a:rPr>
              <a:t>Tanda</a:t>
            </a:r>
            <a:r>
              <a:rPr lang="en-US" sz="3600" b="1" dirty="0">
                <a:solidFill>
                  <a:srgbClr val="660033"/>
                </a:solidFill>
                <a:latin typeface="Comic Sans MS" pitchFamily="66" charset="0"/>
              </a:rPr>
              <a:t> </a:t>
            </a:r>
            <a:r>
              <a:rPr lang="en-US" sz="3600" b="1" dirty="0" err="1">
                <a:solidFill>
                  <a:srgbClr val="660033"/>
                </a:solidFill>
                <a:latin typeface="Comic Sans MS" pitchFamily="66" charset="0"/>
              </a:rPr>
              <a:t>lainnya</a:t>
            </a:r>
            <a:r>
              <a:rPr lang="en-US" sz="3600" b="1" dirty="0">
                <a:solidFill>
                  <a:srgbClr val="660033"/>
                </a:solidFill>
                <a:latin typeface="Comic Sans MS" pitchFamily="66" charset="0"/>
              </a:rPr>
              <a:t> </a:t>
            </a:r>
            <a:r>
              <a:rPr lang="en-US" sz="3600" b="1" dirty="0" err="1">
                <a:solidFill>
                  <a:srgbClr val="660033"/>
                </a:solidFill>
                <a:latin typeface="Comic Sans MS" pitchFamily="66" charset="0"/>
              </a:rPr>
              <a:t>adalah</a:t>
            </a:r>
            <a:r>
              <a:rPr lang="en-US" sz="3600" b="1" dirty="0">
                <a:solidFill>
                  <a:srgbClr val="660033"/>
                </a:solidFill>
                <a:latin typeface="Comic Sans MS" pitchFamily="66" charset="0"/>
              </a:rPr>
              <a:t> </a:t>
            </a:r>
            <a:r>
              <a:rPr lang="en-US" sz="3600" b="1" dirty="0" err="1">
                <a:solidFill>
                  <a:srgbClr val="660033"/>
                </a:solidFill>
                <a:latin typeface="Comic Sans MS" pitchFamily="66" charset="0"/>
              </a:rPr>
              <a:t>adanya</a:t>
            </a:r>
            <a:r>
              <a:rPr lang="en-US" sz="3600" b="1" dirty="0">
                <a:solidFill>
                  <a:srgbClr val="660033"/>
                </a:solidFill>
                <a:latin typeface="Comic Sans MS" pitchFamily="66" charset="0"/>
              </a:rPr>
              <a:t>      </a:t>
            </a:r>
            <a:r>
              <a:rPr lang="en-US" sz="3600" b="1" dirty="0" err="1">
                <a:solidFill>
                  <a:srgbClr val="660033"/>
                </a:solidFill>
                <a:latin typeface="Comic Sans MS" pitchFamily="66" charset="0"/>
              </a:rPr>
              <a:t>perubahan</a:t>
            </a:r>
            <a:r>
              <a:rPr lang="en-US" sz="3600" b="1" dirty="0">
                <a:solidFill>
                  <a:srgbClr val="660033"/>
                </a:solidFill>
                <a:latin typeface="Comic Sans MS" pitchFamily="66" charset="0"/>
              </a:rPr>
              <a:t> </a:t>
            </a:r>
            <a:r>
              <a:rPr lang="en-US" sz="3600" b="1" dirty="0" err="1">
                <a:solidFill>
                  <a:srgbClr val="660033"/>
                </a:solidFill>
                <a:latin typeface="Comic Sans MS" pitchFamily="66" charset="0"/>
              </a:rPr>
              <a:t>dlm</a:t>
            </a:r>
            <a:r>
              <a:rPr lang="en-US" sz="3600" b="1" dirty="0">
                <a:solidFill>
                  <a:srgbClr val="660033"/>
                </a:solidFill>
                <a:latin typeface="Comic Sans MS" pitchFamily="66" charset="0"/>
              </a:rPr>
              <a:t> </a:t>
            </a:r>
            <a:r>
              <a:rPr lang="en-US" sz="3600" b="1" dirty="0" err="1">
                <a:solidFill>
                  <a:srgbClr val="660033"/>
                </a:solidFill>
                <a:latin typeface="Comic Sans MS" pitchFamily="66" charset="0"/>
              </a:rPr>
              <a:t>hal</a:t>
            </a:r>
            <a:r>
              <a:rPr lang="en-US" sz="3600" b="1" dirty="0">
                <a:solidFill>
                  <a:srgbClr val="660033"/>
                </a:solidFill>
                <a:latin typeface="Comic Sans MS" pitchFamily="66" charset="0"/>
              </a:rPr>
              <a:t> :</a:t>
            </a:r>
          </a:p>
          <a:p>
            <a:r>
              <a:rPr lang="en-US" sz="3200" b="1" dirty="0"/>
              <a:t>                                                 </a:t>
            </a:r>
            <a:r>
              <a:rPr lang="en-US" sz="3200" b="1" dirty="0" err="1"/>
              <a:t>Aktifitas</a:t>
            </a:r>
            <a:r>
              <a:rPr lang="en-US" sz="3200" b="1" dirty="0"/>
              <a:t> </a:t>
            </a:r>
            <a:r>
              <a:rPr lang="en-US" sz="3200" b="1" dirty="0" err="1"/>
              <a:t>sehari</a:t>
            </a:r>
            <a:endParaRPr lang="en-US" sz="3200" b="1" dirty="0"/>
          </a:p>
          <a:p>
            <a:r>
              <a:rPr lang="en-US" sz="3200" b="1" dirty="0"/>
              <a:t>                                        </a:t>
            </a:r>
            <a:r>
              <a:rPr lang="en-US" sz="3200" b="1" dirty="0" err="1"/>
              <a:t>Kemampuan</a:t>
            </a:r>
            <a:r>
              <a:rPr lang="en-US" sz="3200" b="1" dirty="0"/>
              <a:t> </a:t>
            </a:r>
            <a:r>
              <a:rPr lang="en-US" sz="3200" b="1" dirty="0" err="1"/>
              <a:t>kognitif</a:t>
            </a:r>
            <a:endParaRPr lang="en-US" sz="3200" b="1" dirty="0"/>
          </a:p>
          <a:p>
            <a:r>
              <a:rPr lang="en-US" sz="3200" b="1" dirty="0"/>
              <a:t>                                               </a:t>
            </a:r>
            <a:r>
              <a:rPr lang="en-US" sz="3200" b="1" dirty="0" err="1"/>
              <a:t>Pembicaraan</a:t>
            </a:r>
            <a:endParaRPr lang="en-US" sz="3200" b="1" dirty="0"/>
          </a:p>
          <a:p>
            <a:r>
              <a:rPr lang="en-US" sz="3200" b="1" dirty="0"/>
              <a:t>                                               </a:t>
            </a:r>
          </a:p>
          <a:p>
            <a:r>
              <a:rPr lang="en-US" sz="3200" b="1" dirty="0" err="1"/>
              <a:t>Vegetatif</a:t>
            </a:r>
            <a:r>
              <a:rPr lang="en-US" sz="3200" b="1" dirty="0"/>
              <a:t>                      </a:t>
            </a:r>
            <a:r>
              <a:rPr lang="en-US" sz="3200" b="1" dirty="0" err="1"/>
              <a:t>Fs</a:t>
            </a:r>
            <a:r>
              <a:rPr lang="en-US" sz="3200" b="1" dirty="0"/>
              <a:t> </a:t>
            </a:r>
            <a:r>
              <a:rPr lang="en-US" sz="3200" b="1" dirty="0" err="1"/>
              <a:t>Vegetatif</a:t>
            </a:r>
            <a:r>
              <a:rPr lang="en-US" sz="3200" b="1" dirty="0"/>
              <a:t>        </a:t>
            </a:r>
            <a:r>
              <a:rPr lang="id-ID" sz="3200" b="1" dirty="0" smtClean="0"/>
              <a:t> </a:t>
            </a:r>
            <a:r>
              <a:rPr lang="en-US" sz="3200" b="1" dirty="0" err="1" smtClean="0"/>
              <a:t>tgg</a:t>
            </a:r>
            <a:endParaRPr lang="en-US" sz="3200" b="1" dirty="0"/>
          </a:p>
          <a:p>
            <a:r>
              <a:rPr lang="en-US" sz="3200" b="1" dirty="0"/>
              <a:t>                                   ( </a:t>
            </a:r>
            <a:r>
              <a:rPr lang="en-US" sz="3200" b="1" dirty="0" err="1"/>
              <a:t>tidur,n.makan,seks,dll</a:t>
            </a:r>
            <a:r>
              <a:rPr lang="en-US" sz="3200" b="1" dirty="0"/>
              <a:t>)</a:t>
            </a:r>
          </a:p>
          <a:p>
            <a:r>
              <a:rPr lang="en-US" sz="3200" b="1" dirty="0"/>
              <a:t>                               </a:t>
            </a:r>
          </a:p>
          <a:p>
            <a:r>
              <a:rPr lang="en-US" sz="3200" b="1" dirty="0"/>
              <a:t>                                          </a:t>
            </a:r>
            <a:r>
              <a:rPr lang="en-US" sz="3200" b="1" dirty="0" err="1"/>
              <a:t>hendaya</a:t>
            </a:r>
            <a:r>
              <a:rPr lang="en-US" sz="3200" b="1" dirty="0"/>
              <a:t>/</a:t>
            </a:r>
            <a:r>
              <a:rPr lang="en-US" sz="3200" b="1" dirty="0" err="1"/>
              <a:t>hambatan</a:t>
            </a:r>
            <a:r>
              <a:rPr lang="en-US" sz="3200" b="1" dirty="0"/>
              <a:t>:</a:t>
            </a:r>
          </a:p>
          <a:p>
            <a:r>
              <a:rPr lang="en-US" sz="3200" b="1" dirty="0"/>
              <a:t>                                            </a:t>
            </a:r>
            <a:r>
              <a:rPr lang="en-US" sz="3200" b="1" dirty="0" err="1"/>
              <a:t>fs</a:t>
            </a:r>
            <a:r>
              <a:rPr lang="en-US" sz="3200" b="1" dirty="0"/>
              <a:t>. Interpersonal</a:t>
            </a:r>
          </a:p>
          <a:p>
            <a:r>
              <a:rPr lang="en-US" sz="3200" b="1" dirty="0"/>
              <a:t>                                             </a:t>
            </a:r>
            <a:r>
              <a:rPr lang="en-US" sz="3200" b="1" dirty="0" err="1"/>
              <a:t>fs</a:t>
            </a:r>
            <a:r>
              <a:rPr lang="en-US" sz="3200" b="1" dirty="0"/>
              <a:t>. </a:t>
            </a:r>
            <a:r>
              <a:rPr lang="en-US" sz="3200" b="1" dirty="0" err="1"/>
              <a:t>sosial</a:t>
            </a:r>
            <a:r>
              <a:rPr lang="en-US" sz="3200" b="1" dirty="0"/>
              <a:t>   </a:t>
            </a:r>
          </a:p>
          <a:p>
            <a:r>
              <a:rPr lang="en-US" sz="3200" b="1" dirty="0"/>
              <a:t>                                             </a:t>
            </a:r>
            <a:r>
              <a:rPr lang="en-US" sz="3200" b="1" dirty="0" err="1"/>
              <a:t>dan</a:t>
            </a:r>
            <a:r>
              <a:rPr lang="en-US" sz="3200" b="1" dirty="0"/>
              <a:t>  </a:t>
            </a:r>
            <a:r>
              <a:rPr lang="en-US" sz="3200" b="1" dirty="0" err="1"/>
              <a:t>fs</a:t>
            </a:r>
            <a:r>
              <a:rPr lang="en-US" sz="3200" b="1" dirty="0"/>
              <a:t>. </a:t>
            </a:r>
            <a:r>
              <a:rPr lang="en-US" sz="3200" b="1" dirty="0" err="1"/>
              <a:t>Pekerjaan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8435" name="Picture 3" descr="E:\GAMBAR MAMA\DEPRESS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71600"/>
            <a:ext cx="375285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ight Arrow 7"/>
          <p:cNvSpPr/>
          <p:nvPr/>
        </p:nvSpPr>
        <p:spPr>
          <a:xfrm>
            <a:off x="4267200" y="4800600"/>
            <a:ext cx="685800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7086600" y="3352800"/>
            <a:ext cx="609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1000100" y="0"/>
            <a:ext cx="9144000" cy="735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dirty="0" err="1">
                <a:solidFill>
                  <a:srgbClr val="660066"/>
                </a:solidFill>
                <a:latin typeface="Comic Sans MS" pitchFamily="66" charset="0"/>
              </a:rPr>
              <a:t>Etiologi</a:t>
            </a:r>
            <a:r>
              <a:rPr lang="en-US" sz="4800" dirty="0">
                <a:solidFill>
                  <a:srgbClr val="660066"/>
                </a:solidFill>
                <a:latin typeface="Comic Sans MS" pitchFamily="66" charset="0"/>
              </a:rPr>
              <a:t> :</a:t>
            </a:r>
            <a:r>
              <a:rPr lang="en-US" sz="4800" dirty="0">
                <a:solidFill>
                  <a:schemeClr val="hlink"/>
                </a:solidFill>
                <a:latin typeface="Comic Sans MS" pitchFamily="66" charset="0"/>
              </a:rPr>
              <a:t/>
            </a:r>
            <a:br>
              <a:rPr lang="en-US" sz="4800" dirty="0">
                <a:solidFill>
                  <a:schemeClr val="hlink"/>
                </a:solidFill>
                <a:latin typeface="Comic Sans MS" pitchFamily="66" charset="0"/>
              </a:rPr>
            </a:br>
            <a:endParaRPr lang="en-US" sz="4800" dirty="0">
              <a:solidFill>
                <a:schemeClr val="hlink"/>
              </a:solidFill>
              <a:latin typeface="Comic Sans MS" pitchFamily="66" charset="0"/>
            </a:endParaRPr>
          </a:p>
          <a:p>
            <a:endParaRPr lang="en-US" sz="4000" b="1" dirty="0">
              <a:solidFill>
                <a:srgbClr val="006600"/>
              </a:solidFill>
            </a:endParaRPr>
          </a:p>
          <a:p>
            <a:r>
              <a:rPr lang="en-US" sz="4000" b="1" dirty="0">
                <a:solidFill>
                  <a:srgbClr val="006600"/>
                </a:solidFill>
              </a:rPr>
              <a:t>1. F. </a:t>
            </a:r>
            <a:r>
              <a:rPr lang="en-US" sz="4000" b="1" dirty="0" err="1">
                <a:solidFill>
                  <a:srgbClr val="006600"/>
                </a:solidFill>
              </a:rPr>
              <a:t>Biologis</a:t>
            </a:r>
            <a:endParaRPr lang="en-US" sz="4000" b="1" dirty="0">
              <a:solidFill>
                <a:srgbClr val="006600"/>
              </a:solidFill>
            </a:endParaRPr>
          </a:p>
          <a:p>
            <a:endParaRPr lang="en-US" sz="2800" b="1" dirty="0"/>
          </a:p>
          <a:p>
            <a:r>
              <a:rPr lang="en-US" sz="2800" b="1" dirty="0" err="1"/>
              <a:t>Penurunan</a:t>
            </a:r>
            <a:r>
              <a:rPr lang="en-US" sz="2800" b="1" dirty="0"/>
              <a:t> </a:t>
            </a:r>
            <a:r>
              <a:rPr lang="en-US" sz="2800" b="1" dirty="0" err="1"/>
              <a:t>kdr</a:t>
            </a:r>
            <a:r>
              <a:rPr lang="en-US" sz="2800" b="1" dirty="0"/>
              <a:t> serotonin </a:t>
            </a:r>
            <a:r>
              <a:rPr lang="en-US" sz="2800" b="1" dirty="0" err="1"/>
              <a:t>didlm</a:t>
            </a:r>
            <a:r>
              <a:rPr lang="en-US" sz="2800" b="1" dirty="0"/>
              <a:t> </a:t>
            </a:r>
            <a:r>
              <a:rPr lang="en-US" sz="2800" b="1" dirty="0" err="1"/>
              <a:t>celah</a:t>
            </a:r>
            <a:r>
              <a:rPr lang="en-US" sz="2800" b="1" dirty="0"/>
              <a:t> </a:t>
            </a:r>
            <a:r>
              <a:rPr lang="en-US" sz="2800" b="1" dirty="0" err="1"/>
              <a:t>sinap</a:t>
            </a:r>
            <a:r>
              <a:rPr lang="en-US" sz="2800" b="1" dirty="0"/>
              <a:t> SSP</a:t>
            </a:r>
          </a:p>
          <a:p>
            <a:endParaRPr lang="en-US" sz="2800" b="1" dirty="0"/>
          </a:p>
          <a:p>
            <a:r>
              <a:rPr lang="en-US" sz="2800" b="1" dirty="0" err="1"/>
              <a:t>Disregulasi</a:t>
            </a:r>
            <a:r>
              <a:rPr lang="en-US" sz="2800" b="1" dirty="0"/>
              <a:t> </a:t>
            </a:r>
            <a:r>
              <a:rPr lang="en-US" sz="2800" b="1" dirty="0" err="1"/>
              <a:t>sistem</a:t>
            </a:r>
            <a:r>
              <a:rPr lang="en-US" sz="2800" b="1" dirty="0"/>
              <a:t> </a:t>
            </a:r>
            <a:r>
              <a:rPr lang="en-US" sz="2800" b="1" dirty="0" err="1"/>
              <a:t>norepinepherin</a:t>
            </a:r>
            <a:endParaRPr lang="en-US" sz="2800" b="1" dirty="0"/>
          </a:p>
          <a:p>
            <a:endParaRPr lang="en-US" sz="2800" b="1" dirty="0"/>
          </a:p>
          <a:p>
            <a:r>
              <a:rPr lang="en-US" sz="2800" b="1" dirty="0" err="1"/>
              <a:t>Ggn</a:t>
            </a:r>
            <a:r>
              <a:rPr lang="en-US" sz="2800" b="1" dirty="0"/>
              <a:t>. </a:t>
            </a:r>
            <a:r>
              <a:rPr lang="en-US" sz="2800" b="1" dirty="0" err="1"/>
              <a:t>Pada</a:t>
            </a:r>
            <a:r>
              <a:rPr lang="en-US" sz="2800" b="1" dirty="0"/>
              <a:t> hm. Adrenal, thyroid, </a:t>
            </a:r>
            <a:r>
              <a:rPr lang="en-US" sz="2800" b="1" dirty="0" err="1"/>
              <a:t>pertumbuhan</a:t>
            </a:r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9459" name="Picture 3" descr="E:\GAMBAR MAMA\2_848095665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0"/>
            <a:ext cx="3657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642910" y="-428652"/>
            <a:ext cx="8501090" cy="8032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4000" b="1" dirty="0">
              <a:solidFill>
                <a:srgbClr val="006600"/>
              </a:solidFill>
              <a:latin typeface="Comic Sans MS" pitchFamily="66" charset="0"/>
            </a:endParaRPr>
          </a:p>
          <a:p>
            <a:endParaRPr lang="en-US" sz="4000" b="1" dirty="0">
              <a:solidFill>
                <a:srgbClr val="006600"/>
              </a:solidFill>
              <a:latin typeface="Comic Sans MS" pitchFamily="66" charset="0"/>
            </a:endParaRPr>
          </a:p>
          <a:p>
            <a:r>
              <a:rPr lang="en-US" sz="4000" b="1" dirty="0">
                <a:solidFill>
                  <a:srgbClr val="006600"/>
                </a:solidFill>
                <a:latin typeface="Comic Sans MS" pitchFamily="66" charset="0"/>
              </a:rPr>
              <a:t>2. F. </a:t>
            </a:r>
            <a:r>
              <a:rPr lang="en-US" sz="4000" b="1" dirty="0" err="1">
                <a:solidFill>
                  <a:srgbClr val="006600"/>
                </a:solidFill>
                <a:latin typeface="Comic Sans MS" pitchFamily="66" charset="0"/>
              </a:rPr>
              <a:t>Genetik</a:t>
            </a:r>
            <a:endParaRPr lang="en-US" sz="4000" b="1" dirty="0">
              <a:solidFill>
                <a:srgbClr val="006600"/>
              </a:solidFill>
              <a:latin typeface="Comic Sans MS" pitchFamily="66" charset="0"/>
            </a:endParaRPr>
          </a:p>
          <a:p>
            <a:endParaRPr lang="en-US" sz="3600" b="1" dirty="0"/>
          </a:p>
          <a:p>
            <a:r>
              <a:rPr lang="en-US" sz="3600" b="1" dirty="0" err="1"/>
              <a:t>Pada</a:t>
            </a:r>
            <a:r>
              <a:rPr lang="en-US" sz="3600" b="1" dirty="0"/>
              <a:t> </a:t>
            </a:r>
            <a:r>
              <a:rPr lang="en-US" sz="3600" b="1" dirty="0" err="1"/>
              <a:t>Keluarga</a:t>
            </a:r>
            <a:r>
              <a:rPr lang="en-US" sz="3600" b="1" dirty="0"/>
              <a:t> </a:t>
            </a:r>
            <a:r>
              <a:rPr lang="en-US" sz="3600" b="1" dirty="0" err="1"/>
              <a:t>tk</a:t>
            </a:r>
            <a:r>
              <a:rPr lang="en-US" sz="3600" b="1" dirty="0"/>
              <a:t> I   :  8 – 18 </a:t>
            </a:r>
            <a:r>
              <a:rPr lang="en-US" sz="3600" b="1" dirty="0" smtClean="0"/>
              <a:t>x</a:t>
            </a:r>
            <a:endParaRPr lang="id-ID" sz="3600" b="1" dirty="0" smtClean="0"/>
          </a:p>
          <a:p>
            <a:r>
              <a:rPr lang="id-ID" sz="3600" b="1" dirty="0" smtClean="0"/>
              <a:t>                                    </a:t>
            </a:r>
            <a:r>
              <a:rPr lang="en-US" sz="3600" b="1" dirty="0" smtClean="0"/>
              <a:t> </a:t>
            </a:r>
            <a:r>
              <a:rPr lang="en-US" sz="3600" b="1" dirty="0" err="1"/>
              <a:t>lbh</a:t>
            </a:r>
            <a:r>
              <a:rPr lang="en-US" sz="3600" b="1" dirty="0"/>
              <a:t> </a:t>
            </a:r>
            <a:r>
              <a:rPr lang="en-US" sz="3600" b="1" dirty="0" err="1"/>
              <a:t>sering</a:t>
            </a:r>
            <a:endParaRPr lang="en-US" sz="3600" b="1" dirty="0"/>
          </a:p>
          <a:p>
            <a:endParaRPr lang="en-US" sz="3600" b="1" dirty="0"/>
          </a:p>
          <a:p>
            <a:r>
              <a:rPr lang="en-US" sz="3600" b="1" dirty="0" err="1"/>
              <a:t>Saudara</a:t>
            </a:r>
            <a:r>
              <a:rPr lang="en-US" sz="3600" b="1" dirty="0"/>
              <a:t> </a:t>
            </a:r>
            <a:r>
              <a:rPr lang="en-US" sz="3600" b="1" dirty="0" err="1"/>
              <a:t>kembar</a:t>
            </a:r>
            <a:r>
              <a:rPr lang="en-US" sz="3600" b="1" dirty="0"/>
              <a:t> </a:t>
            </a:r>
            <a:r>
              <a:rPr lang="en-US" sz="3600" b="1" dirty="0" err="1"/>
              <a:t>monozigot</a:t>
            </a:r>
            <a:r>
              <a:rPr lang="en-US" sz="3600" b="1" dirty="0"/>
              <a:t> : 33 – 90 %</a:t>
            </a:r>
          </a:p>
          <a:p>
            <a:r>
              <a:rPr lang="en-US" sz="3600" b="1" dirty="0"/>
              <a:t>                              </a:t>
            </a:r>
            <a:r>
              <a:rPr lang="en-US" sz="3600" b="1" dirty="0" err="1"/>
              <a:t>dizigot</a:t>
            </a:r>
            <a:r>
              <a:rPr lang="en-US" sz="3600" b="1" dirty="0"/>
              <a:t>     </a:t>
            </a:r>
            <a:r>
              <a:rPr lang="en-US" sz="3600" b="1" dirty="0" smtClean="0"/>
              <a:t> </a:t>
            </a:r>
            <a:r>
              <a:rPr lang="en-US" sz="3600" b="1" dirty="0"/>
              <a:t>:    5 – 25 %</a:t>
            </a:r>
          </a:p>
          <a:p>
            <a:endParaRPr lang="en-US" sz="3600" b="1" dirty="0"/>
          </a:p>
          <a:p>
            <a:endParaRPr lang="en-US" sz="3600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1000100" y="285729"/>
            <a:ext cx="8143900" cy="78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id-ID" sz="4000" dirty="0" smtClean="0">
              <a:solidFill>
                <a:srgbClr val="006600"/>
              </a:solidFill>
              <a:latin typeface="Comic Sans MS" pitchFamily="66" charset="0"/>
            </a:endParaRPr>
          </a:p>
          <a:p>
            <a:r>
              <a:rPr lang="en-US" sz="4000" dirty="0" smtClean="0">
                <a:solidFill>
                  <a:srgbClr val="006600"/>
                </a:solidFill>
                <a:latin typeface="Comic Sans MS" pitchFamily="66" charset="0"/>
              </a:rPr>
              <a:t>3.F</a:t>
            </a:r>
            <a:r>
              <a:rPr lang="en-US" sz="4000" dirty="0">
                <a:solidFill>
                  <a:srgbClr val="006600"/>
                </a:solidFill>
                <a:latin typeface="Comic Sans MS" pitchFamily="66" charset="0"/>
              </a:rPr>
              <a:t>.  </a:t>
            </a:r>
            <a:r>
              <a:rPr lang="en-US" sz="4000" dirty="0" err="1">
                <a:solidFill>
                  <a:srgbClr val="006600"/>
                </a:solidFill>
                <a:latin typeface="Comic Sans MS" pitchFamily="66" charset="0"/>
              </a:rPr>
              <a:t>Psikososial</a:t>
            </a:r>
            <a:r>
              <a:rPr lang="en-US" sz="4000" dirty="0">
                <a:solidFill>
                  <a:srgbClr val="006600"/>
                </a:solidFill>
                <a:latin typeface="Comic Sans MS" pitchFamily="66" charset="0"/>
              </a:rPr>
              <a:t> </a:t>
            </a:r>
          </a:p>
          <a:p>
            <a:endParaRPr lang="en-US" sz="3200" b="1" dirty="0">
              <a:solidFill>
                <a:srgbClr val="660066"/>
              </a:solidFill>
            </a:endParaRPr>
          </a:p>
          <a:p>
            <a:r>
              <a:rPr lang="en-US" sz="2800" b="1" dirty="0">
                <a:solidFill>
                  <a:srgbClr val="660066"/>
                </a:solidFill>
              </a:rPr>
              <a:t>Stress </a:t>
            </a:r>
            <a:r>
              <a:rPr lang="en-US" sz="2800" b="1" dirty="0" err="1">
                <a:solidFill>
                  <a:srgbClr val="660066"/>
                </a:solidFill>
              </a:rPr>
              <a:t>dalam</a:t>
            </a:r>
            <a:r>
              <a:rPr lang="en-US" sz="2800" b="1" dirty="0">
                <a:solidFill>
                  <a:srgbClr val="660066"/>
                </a:solidFill>
              </a:rPr>
              <a:t> </a:t>
            </a:r>
            <a:r>
              <a:rPr lang="en-US" sz="2800" b="1" dirty="0" err="1">
                <a:solidFill>
                  <a:srgbClr val="660066"/>
                </a:solidFill>
              </a:rPr>
              <a:t>kehidupan</a:t>
            </a:r>
            <a:r>
              <a:rPr lang="en-US" sz="2800" b="1" dirty="0">
                <a:solidFill>
                  <a:srgbClr val="660066"/>
                </a:solidFill>
              </a:rPr>
              <a:t> / </a:t>
            </a:r>
            <a:r>
              <a:rPr lang="en-US" sz="2800" b="1" dirty="0" err="1">
                <a:solidFill>
                  <a:srgbClr val="660066"/>
                </a:solidFill>
              </a:rPr>
              <a:t>lingkungan</a:t>
            </a:r>
            <a:endParaRPr lang="en-US" sz="2800" b="1" dirty="0">
              <a:solidFill>
                <a:srgbClr val="660066"/>
              </a:solidFill>
            </a:endParaRPr>
          </a:p>
          <a:p>
            <a:endParaRPr lang="en-US" sz="2800" b="1" dirty="0">
              <a:solidFill>
                <a:srgbClr val="660066"/>
              </a:solidFill>
            </a:endParaRPr>
          </a:p>
          <a:p>
            <a:r>
              <a:rPr lang="en-US" sz="2800" b="1" dirty="0" err="1">
                <a:solidFill>
                  <a:srgbClr val="660066"/>
                </a:solidFill>
              </a:rPr>
              <a:t>F.Kepribadian</a:t>
            </a:r>
            <a:r>
              <a:rPr lang="en-US" sz="2800" b="1" dirty="0">
                <a:solidFill>
                  <a:srgbClr val="660066"/>
                </a:solidFill>
              </a:rPr>
              <a:t> </a:t>
            </a:r>
            <a:r>
              <a:rPr lang="en-US" sz="2800" b="1" dirty="0" err="1" smtClean="0">
                <a:solidFill>
                  <a:srgbClr val="660066"/>
                </a:solidFill>
              </a:rPr>
              <a:t>sebelum</a:t>
            </a:r>
            <a:r>
              <a:rPr lang="id-ID" sz="2800" b="1" dirty="0" smtClean="0">
                <a:solidFill>
                  <a:srgbClr val="660066"/>
                </a:solidFill>
              </a:rPr>
              <a:t> </a:t>
            </a:r>
            <a:r>
              <a:rPr lang="en-US" sz="2800" b="1" dirty="0" err="1" smtClean="0">
                <a:solidFill>
                  <a:srgbClr val="660066"/>
                </a:solidFill>
              </a:rPr>
              <a:t>sakit</a:t>
            </a:r>
            <a:r>
              <a:rPr lang="id-ID" sz="2800" b="1" dirty="0" smtClean="0">
                <a:solidFill>
                  <a:srgbClr val="660066"/>
                </a:solidFill>
              </a:rPr>
              <a:t> </a:t>
            </a:r>
            <a:r>
              <a:rPr lang="en-US" sz="2800" b="1" dirty="0" smtClean="0">
                <a:solidFill>
                  <a:srgbClr val="660066"/>
                </a:solidFill>
              </a:rPr>
              <a:t>:</a:t>
            </a:r>
            <a:r>
              <a:rPr lang="id-ID" sz="2800" b="1" dirty="0" smtClean="0">
                <a:solidFill>
                  <a:srgbClr val="660066"/>
                </a:solidFill>
              </a:rPr>
              <a:t> </a:t>
            </a:r>
            <a:r>
              <a:rPr lang="en-US" sz="2800" b="1" dirty="0" smtClean="0">
                <a:solidFill>
                  <a:srgbClr val="660066"/>
                </a:solidFill>
              </a:rPr>
              <a:t>oral-dependent</a:t>
            </a:r>
            <a:r>
              <a:rPr lang="en-US" sz="2800" b="1" dirty="0">
                <a:solidFill>
                  <a:srgbClr val="660066"/>
                </a:solidFill>
              </a:rPr>
              <a:t>, </a:t>
            </a:r>
          </a:p>
          <a:p>
            <a:r>
              <a:rPr lang="en-US" sz="2800" b="1" dirty="0" err="1">
                <a:solidFill>
                  <a:srgbClr val="660066"/>
                </a:solidFill>
              </a:rPr>
              <a:t>obsesive</a:t>
            </a:r>
            <a:r>
              <a:rPr lang="en-US" sz="2800" b="1" dirty="0">
                <a:solidFill>
                  <a:srgbClr val="660066"/>
                </a:solidFill>
              </a:rPr>
              <a:t> </a:t>
            </a:r>
            <a:r>
              <a:rPr lang="en-US" sz="2800" b="1" dirty="0" err="1">
                <a:solidFill>
                  <a:srgbClr val="660066"/>
                </a:solidFill>
              </a:rPr>
              <a:t>kompulsive</a:t>
            </a:r>
            <a:r>
              <a:rPr lang="en-US" sz="2800" b="1" dirty="0">
                <a:solidFill>
                  <a:srgbClr val="660066"/>
                </a:solidFill>
              </a:rPr>
              <a:t>, </a:t>
            </a:r>
            <a:r>
              <a:rPr lang="id-ID" sz="2800" b="1" dirty="0" smtClean="0">
                <a:solidFill>
                  <a:srgbClr val="660066"/>
                </a:solidFill>
              </a:rPr>
              <a:t> </a:t>
            </a:r>
            <a:r>
              <a:rPr lang="en-US" sz="2800" b="1" dirty="0" err="1" smtClean="0">
                <a:solidFill>
                  <a:srgbClr val="660066"/>
                </a:solidFill>
              </a:rPr>
              <a:t>hysterikal</a:t>
            </a:r>
            <a:endParaRPr lang="en-US" sz="2800" b="1" dirty="0">
              <a:solidFill>
                <a:srgbClr val="660066"/>
              </a:solidFill>
            </a:endParaRPr>
          </a:p>
          <a:p>
            <a:endParaRPr lang="en-US" sz="2800" b="1" dirty="0">
              <a:solidFill>
                <a:srgbClr val="660066"/>
              </a:solidFill>
            </a:endParaRPr>
          </a:p>
          <a:p>
            <a:r>
              <a:rPr lang="en-US" sz="2800" b="1" dirty="0" err="1">
                <a:solidFill>
                  <a:srgbClr val="660066"/>
                </a:solidFill>
              </a:rPr>
              <a:t>Psikoanlitik</a:t>
            </a:r>
            <a:r>
              <a:rPr lang="en-US" sz="2800" b="1" dirty="0">
                <a:solidFill>
                  <a:srgbClr val="660066"/>
                </a:solidFill>
              </a:rPr>
              <a:t> &amp; </a:t>
            </a:r>
            <a:r>
              <a:rPr lang="en-US" sz="2800" b="1" dirty="0" err="1">
                <a:solidFill>
                  <a:srgbClr val="660066"/>
                </a:solidFill>
              </a:rPr>
              <a:t>Psikodinamik</a:t>
            </a:r>
            <a:r>
              <a:rPr lang="en-US" sz="2800" b="1" dirty="0">
                <a:solidFill>
                  <a:srgbClr val="660066"/>
                </a:solidFill>
              </a:rPr>
              <a:t>           </a:t>
            </a:r>
            <a:r>
              <a:rPr lang="en-US" sz="2800" b="1" i="1" dirty="0" err="1">
                <a:solidFill>
                  <a:srgbClr val="0000FF"/>
                </a:solidFill>
              </a:rPr>
              <a:t>kehilangan</a:t>
            </a:r>
            <a:r>
              <a:rPr lang="en-US" sz="2800" b="1" dirty="0">
                <a:solidFill>
                  <a:srgbClr val="660066"/>
                </a:solidFill>
              </a:rPr>
              <a:t>  </a:t>
            </a:r>
          </a:p>
          <a:p>
            <a:r>
              <a:rPr lang="en-US" sz="2800" b="1" dirty="0">
                <a:solidFill>
                  <a:srgbClr val="660066"/>
                </a:solidFill>
              </a:rPr>
              <a:t>                                               </a:t>
            </a:r>
            <a:r>
              <a:rPr lang="en-US" sz="2800" b="1" dirty="0" err="1">
                <a:solidFill>
                  <a:srgbClr val="660066"/>
                </a:solidFill>
              </a:rPr>
              <a:t>objek</a:t>
            </a:r>
            <a:r>
              <a:rPr lang="en-US" sz="2800" b="1" dirty="0">
                <a:solidFill>
                  <a:srgbClr val="660066"/>
                </a:solidFill>
              </a:rPr>
              <a:t> </a:t>
            </a:r>
            <a:r>
              <a:rPr lang="en-US" sz="2800" b="1" dirty="0" err="1">
                <a:solidFill>
                  <a:srgbClr val="660066"/>
                </a:solidFill>
              </a:rPr>
              <a:t>yg</a:t>
            </a:r>
            <a:r>
              <a:rPr lang="en-US" sz="2800" b="1" dirty="0">
                <a:solidFill>
                  <a:srgbClr val="660066"/>
                </a:solidFill>
              </a:rPr>
              <a:t>  </a:t>
            </a:r>
            <a:r>
              <a:rPr lang="en-US" sz="2800" b="1" i="1" dirty="0" err="1">
                <a:solidFill>
                  <a:srgbClr val="0000FF"/>
                </a:solidFill>
              </a:rPr>
              <a:t>Dicintai</a:t>
            </a:r>
            <a:endParaRPr lang="en-US" sz="2800" b="1" i="1" dirty="0">
              <a:solidFill>
                <a:srgbClr val="0000FF"/>
              </a:solidFill>
            </a:endParaRPr>
          </a:p>
          <a:p>
            <a:endParaRPr lang="id-ID" sz="2800" b="1" dirty="0" smtClean="0">
              <a:solidFill>
                <a:srgbClr val="660066"/>
              </a:solidFill>
            </a:endParaRPr>
          </a:p>
          <a:p>
            <a:r>
              <a:rPr lang="en-US" sz="2800" b="1" dirty="0" smtClean="0">
                <a:solidFill>
                  <a:srgbClr val="660066"/>
                </a:solidFill>
              </a:rPr>
              <a:t>Rasa </a:t>
            </a:r>
            <a:r>
              <a:rPr lang="en-US" sz="2800" b="1" dirty="0" err="1">
                <a:solidFill>
                  <a:srgbClr val="660066"/>
                </a:solidFill>
              </a:rPr>
              <a:t>putus</a:t>
            </a:r>
            <a:r>
              <a:rPr lang="en-US" sz="2800" b="1" dirty="0">
                <a:solidFill>
                  <a:srgbClr val="660066"/>
                </a:solidFill>
              </a:rPr>
              <a:t> </a:t>
            </a:r>
            <a:r>
              <a:rPr lang="en-US" sz="2800" b="1" dirty="0" err="1">
                <a:solidFill>
                  <a:srgbClr val="660066"/>
                </a:solidFill>
              </a:rPr>
              <a:t>asa</a:t>
            </a:r>
            <a:r>
              <a:rPr lang="en-US" sz="2800" b="1" dirty="0">
                <a:solidFill>
                  <a:srgbClr val="660066"/>
                </a:solidFill>
              </a:rPr>
              <a:t>  - </a:t>
            </a:r>
            <a:r>
              <a:rPr lang="en-US" sz="2800" b="1" dirty="0" err="1">
                <a:solidFill>
                  <a:srgbClr val="660066"/>
                </a:solidFill>
              </a:rPr>
              <a:t>kekecewaan</a:t>
            </a:r>
            <a:endParaRPr lang="en-US" sz="2800" b="1" dirty="0">
              <a:solidFill>
                <a:srgbClr val="660066"/>
              </a:solidFill>
            </a:endParaRPr>
          </a:p>
          <a:p>
            <a:r>
              <a:rPr lang="en-US" sz="2800" b="1" dirty="0" smtClean="0">
                <a:solidFill>
                  <a:srgbClr val="660066"/>
                </a:solidFill>
              </a:rPr>
              <a:t>                              </a:t>
            </a:r>
            <a:r>
              <a:rPr lang="en-US" sz="2800" b="1" dirty="0" err="1">
                <a:solidFill>
                  <a:srgbClr val="660066"/>
                </a:solidFill>
              </a:rPr>
              <a:t>Pesimism</a:t>
            </a:r>
            <a:r>
              <a:rPr lang="en-US" sz="2800" b="1" dirty="0">
                <a:solidFill>
                  <a:srgbClr val="660066"/>
                </a:solidFill>
              </a:rPr>
              <a:t> - hopelessness </a:t>
            </a:r>
          </a:p>
          <a:p>
            <a:endParaRPr lang="en-US" sz="2800" b="1" dirty="0">
              <a:solidFill>
                <a:srgbClr val="660066"/>
              </a:solidFill>
            </a:endParaRPr>
          </a:p>
          <a:p>
            <a:endParaRPr lang="en-US" sz="3200" b="1" dirty="0">
              <a:solidFill>
                <a:srgbClr val="660066"/>
              </a:solidFill>
            </a:endParaRPr>
          </a:p>
          <a:p>
            <a:endParaRPr lang="en-US" sz="3200" b="1" dirty="0">
              <a:solidFill>
                <a:srgbClr val="660066"/>
              </a:solidFill>
            </a:endParaRPr>
          </a:p>
          <a:p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>
            <a:off x="5857884" y="4429132"/>
            <a:ext cx="685800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ChangeArrowheads="1"/>
          </p:cNvSpPr>
          <p:nvPr/>
        </p:nvSpPr>
        <p:spPr bwMode="auto">
          <a:xfrm>
            <a:off x="928662" y="500042"/>
            <a:ext cx="2992438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tx2"/>
                </a:solidFill>
              </a:rPr>
              <a:t>EPISODE DEPRESIF</a:t>
            </a:r>
          </a:p>
          <a:p>
            <a:r>
              <a:rPr lang="en-US" sz="3200" b="1">
                <a:solidFill>
                  <a:schemeClr val="tx2"/>
                </a:solidFill>
              </a:rPr>
              <a:t> F. 32  :</a:t>
            </a:r>
          </a:p>
          <a:p>
            <a:endParaRPr lang="en-US" sz="3200" b="1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3200" b="1">
                <a:solidFill>
                  <a:schemeClr val="tx2"/>
                </a:solidFill>
              </a:rPr>
              <a:t>RINGAN</a:t>
            </a:r>
          </a:p>
          <a:p>
            <a:pPr>
              <a:buFont typeface="Arial" charset="0"/>
              <a:buChar char="•"/>
            </a:pPr>
            <a:endParaRPr lang="en-US" sz="3200" b="1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3200" b="1">
                <a:solidFill>
                  <a:schemeClr val="tx2"/>
                </a:solidFill>
              </a:rPr>
              <a:t>SEDANG</a:t>
            </a:r>
          </a:p>
          <a:p>
            <a:pPr>
              <a:buFont typeface="Arial" charset="0"/>
              <a:buChar char="•"/>
            </a:pPr>
            <a:endParaRPr lang="en-US" sz="3200" b="1">
              <a:solidFill>
                <a:schemeClr val="tx2"/>
              </a:solidFill>
            </a:endParaRPr>
          </a:p>
          <a:p>
            <a:pPr>
              <a:buFont typeface="Arial" charset="0"/>
              <a:buChar char="•"/>
            </a:pPr>
            <a:r>
              <a:rPr lang="en-US" sz="3200" b="1">
                <a:solidFill>
                  <a:schemeClr val="tx2"/>
                </a:solidFill>
              </a:rPr>
              <a:t>BERAT</a:t>
            </a:r>
          </a:p>
          <a:p>
            <a:endParaRPr lang="en-US" sz="3200" b="1">
              <a:solidFill>
                <a:schemeClr val="tx2"/>
              </a:solidFill>
            </a:endParaRPr>
          </a:p>
          <a:p>
            <a:r>
              <a:rPr lang="en-US" sz="3200"/>
              <a:t> </a:t>
            </a:r>
          </a:p>
        </p:txBody>
      </p:sp>
      <p:pic>
        <p:nvPicPr>
          <p:cNvPr id="22531" name="Picture 2" descr="E:\GAMBAR MAMA\Cvr SEDIH CON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0"/>
            <a:ext cx="4953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857224" y="357166"/>
            <a:ext cx="8286776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4400" b="1" dirty="0">
              <a:solidFill>
                <a:schemeClr val="tx2"/>
              </a:solidFill>
            </a:endParaRPr>
          </a:p>
          <a:p>
            <a:r>
              <a:rPr lang="en-US" sz="4400" b="1" dirty="0">
                <a:solidFill>
                  <a:schemeClr val="tx2"/>
                </a:solidFill>
              </a:rPr>
              <a:t>EPISODE DEPRESIF F. 32</a:t>
            </a:r>
            <a:br>
              <a:rPr lang="en-US" sz="4400" b="1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/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- F. 32.0 ED.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Ringan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id-ID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*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Tanpa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Gejala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Somatik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                                 *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Dengan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Gejala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Somatik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>- </a:t>
            </a:r>
            <a:r>
              <a:rPr lang="en-US" sz="2800" b="1" dirty="0">
                <a:solidFill>
                  <a:srgbClr val="FF6600"/>
                </a:solidFill>
              </a:rPr>
              <a:t>F. 32.1 ED. </a:t>
            </a:r>
            <a:r>
              <a:rPr lang="en-US" sz="2800" b="1" dirty="0" err="1">
                <a:solidFill>
                  <a:srgbClr val="FF6600"/>
                </a:solidFill>
              </a:rPr>
              <a:t>Sedang</a:t>
            </a:r>
            <a:r>
              <a:rPr lang="en-US" sz="2800" b="1" dirty="0">
                <a:solidFill>
                  <a:srgbClr val="FF6600"/>
                </a:solidFill>
              </a:rPr>
              <a:t> </a:t>
            </a:r>
            <a:r>
              <a:rPr lang="id-ID" sz="2800" b="1" dirty="0" smtClean="0">
                <a:solidFill>
                  <a:srgbClr val="FF6600"/>
                </a:solidFill>
              </a:rPr>
              <a:t> </a:t>
            </a:r>
            <a:r>
              <a:rPr lang="en-US" sz="2800" b="1" dirty="0" smtClean="0">
                <a:solidFill>
                  <a:srgbClr val="FF6600"/>
                </a:solidFill>
              </a:rPr>
              <a:t>* </a:t>
            </a:r>
            <a:r>
              <a:rPr lang="en-US" sz="2800" b="1" dirty="0" err="1">
                <a:solidFill>
                  <a:srgbClr val="FF6600"/>
                </a:solidFill>
              </a:rPr>
              <a:t>Tanpa</a:t>
            </a:r>
            <a:r>
              <a:rPr lang="en-US" sz="2800" b="1" dirty="0">
                <a:solidFill>
                  <a:srgbClr val="FF6600"/>
                </a:solidFill>
              </a:rPr>
              <a:t> </a:t>
            </a:r>
            <a:r>
              <a:rPr lang="en-US" sz="2800" b="1" dirty="0" err="1">
                <a:solidFill>
                  <a:srgbClr val="FF6600"/>
                </a:solidFill>
              </a:rPr>
              <a:t>Gejala</a:t>
            </a:r>
            <a:r>
              <a:rPr lang="en-US" sz="2800" b="1" dirty="0">
                <a:solidFill>
                  <a:srgbClr val="FF6600"/>
                </a:solidFill>
              </a:rPr>
              <a:t> </a:t>
            </a:r>
            <a:r>
              <a:rPr lang="en-US" sz="2800" b="1" dirty="0" err="1">
                <a:solidFill>
                  <a:srgbClr val="FF6600"/>
                </a:solidFill>
              </a:rPr>
              <a:t>Somatik</a:t>
            </a:r>
            <a:r>
              <a:rPr lang="en-US" sz="2800" b="1" dirty="0">
                <a:solidFill>
                  <a:srgbClr val="FF6600"/>
                </a:solidFill>
              </a:rPr>
              <a:t/>
            </a:r>
            <a:br>
              <a:rPr lang="en-US" sz="2800" b="1" dirty="0">
                <a:solidFill>
                  <a:srgbClr val="FF6600"/>
                </a:solidFill>
              </a:rPr>
            </a:br>
            <a:r>
              <a:rPr lang="en-US" sz="2800" b="1" dirty="0">
                <a:solidFill>
                  <a:srgbClr val="FF6600"/>
                </a:solidFill>
              </a:rPr>
              <a:t>                                  * </a:t>
            </a:r>
            <a:r>
              <a:rPr lang="en-US" sz="2800" b="1" dirty="0" err="1">
                <a:solidFill>
                  <a:srgbClr val="FF6600"/>
                </a:solidFill>
              </a:rPr>
              <a:t>Dengan</a:t>
            </a:r>
            <a:r>
              <a:rPr lang="en-US" sz="2800" b="1" dirty="0">
                <a:solidFill>
                  <a:srgbClr val="FF6600"/>
                </a:solidFill>
              </a:rPr>
              <a:t> </a:t>
            </a:r>
            <a:r>
              <a:rPr lang="en-US" sz="2800" b="1" dirty="0" err="1">
                <a:solidFill>
                  <a:srgbClr val="FF6600"/>
                </a:solidFill>
              </a:rPr>
              <a:t>Gejala</a:t>
            </a:r>
            <a:r>
              <a:rPr lang="en-US" sz="2800" b="1" dirty="0">
                <a:solidFill>
                  <a:srgbClr val="FF6600"/>
                </a:solidFill>
              </a:rPr>
              <a:t> </a:t>
            </a:r>
            <a:r>
              <a:rPr lang="en-US" sz="2800" b="1" dirty="0" err="1">
                <a:solidFill>
                  <a:srgbClr val="FF6600"/>
                </a:solidFill>
              </a:rPr>
              <a:t>Somatik</a:t>
            </a:r>
            <a:r>
              <a:rPr lang="en-US" sz="2800" b="1" dirty="0">
                <a:solidFill>
                  <a:srgbClr val="FF6600"/>
                </a:solidFill>
              </a:rPr>
              <a:t/>
            </a:r>
            <a:br>
              <a:rPr lang="en-US" sz="2800" b="1" dirty="0">
                <a:solidFill>
                  <a:srgbClr val="FF6600"/>
                </a:solidFill>
              </a:rPr>
            </a:br>
            <a:r>
              <a:rPr lang="en-US" sz="2800" b="1" dirty="0">
                <a:solidFill>
                  <a:srgbClr val="FF6600"/>
                </a:solidFill>
              </a:rPr>
              <a:t>- F. 32.2ED. </a:t>
            </a:r>
            <a:r>
              <a:rPr lang="en-US" sz="2800" b="1" dirty="0" err="1">
                <a:solidFill>
                  <a:srgbClr val="FF6600"/>
                </a:solidFill>
              </a:rPr>
              <a:t>Berat</a:t>
            </a:r>
            <a:r>
              <a:rPr lang="en-US" sz="2800" b="1" dirty="0">
                <a:solidFill>
                  <a:srgbClr val="FF6600"/>
                </a:solidFill>
              </a:rPr>
              <a:t>  </a:t>
            </a:r>
            <a:r>
              <a:rPr lang="en-US" sz="2800" b="1" dirty="0" err="1">
                <a:solidFill>
                  <a:srgbClr val="FF6600"/>
                </a:solidFill>
              </a:rPr>
              <a:t>Tanpa</a:t>
            </a:r>
            <a:r>
              <a:rPr lang="en-US" sz="2800" b="1" dirty="0">
                <a:solidFill>
                  <a:srgbClr val="FF6600"/>
                </a:solidFill>
              </a:rPr>
              <a:t> </a:t>
            </a:r>
            <a:r>
              <a:rPr lang="en-US" sz="2800" b="1" dirty="0" err="1">
                <a:solidFill>
                  <a:srgbClr val="FF6600"/>
                </a:solidFill>
              </a:rPr>
              <a:t>Gejala</a:t>
            </a:r>
            <a:r>
              <a:rPr lang="en-US" sz="2800" b="1" dirty="0">
                <a:solidFill>
                  <a:srgbClr val="FF6600"/>
                </a:solidFill>
              </a:rPr>
              <a:t> </a:t>
            </a:r>
            <a:r>
              <a:rPr lang="en-US" sz="2800" b="1" dirty="0" err="1" smtClean="0">
                <a:solidFill>
                  <a:srgbClr val="FF6600"/>
                </a:solidFill>
              </a:rPr>
              <a:t>Psikotik</a:t>
            </a:r>
            <a:endParaRPr lang="id-ID" sz="2800" b="1" dirty="0" smtClean="0">
              <a:solidFill>
                <a:srgbClr val="FF6600"/>
              </a:solidFill>
            </a:endParaRPr>
          </a:p>
          <a:p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>
                <a:solidFill>
                  <a:srgbClr val="FF0000"/>
                </a:solidFill>
              </a:rPr>
              <a:t>- F. 32.3 ED. </a:t>
            </a:r>
            <a:r>
              <a:rPr lang="en-US" sz="2800" b="1" dirty="0" err="1">
                <a:solidFill>
                  <a:srgbClr val="FF0000"/>
                </a:solidFill>
              </a:rPr>
              <a:t>Berat</a:t>
            </a:r>
            <a:r>
              <a:rPr lang="en-US" sz="2800" b="1" dirty="0">
                <a:solidFill>
                  <a:srgbClr val="FF0000"/>
                </a:solidFill>
              </a:rPr>
              <a:t>  </a:t>
            </a:r>
            <a:r>
              <a:rPr lang="en-US" sz="2800" b="1" dirty="0" err="1">
                <a:solidFill>
                  <a:srgbClr val="FF0000"/>
                </a:solidFill>
              </a:rPr>
              <a:t>Dengan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Gejala</a:t>
            </a:r>
            <a:r>
              <a:rPr lang="id-ID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Psikotik</a:t>
            </a:r>
            <a:endParaRPr lang="id-ID" sz="2800" b="1" dirty="0" smtClean="0">
              <a:solidFill>
                <a:srgbClr val="FF0000"/>
              </a:solidFill>
            </a:endParaRPr>
          </a:p>
          <a:p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>- F. 32.8 Episode </a:t>
            </a:r>
            <a:r>
              <a:rPr lang="en-US" sz="2800" b="1" dirty="0" err="1"/>
              <a:t>Depresif</a:t>
            </a:r>
            <a:r>
              <a:rPr lang="en-US" sz="2800" b="1" dirty="0"/>
              <a:t> </a:t>
            </a:r>
            <a:r>
              <a:rPr lang="en-US" sz="2800" b="1" dirty="0" err="1"/>
              <a:t>Lainnya</a:t>
            </a:r>
            <a:r>
              <a:rPr lang="en-US" sz="2800" b="1" dirty="0"/>
              <a:t> </a:t>
            </a:r>
            <a:br>
              <a:rPr lang="en-US" sz="2800" b="1" dirty="0"/>
            </a:br>
            <a:r>
              <a:rPr lang="en-US" sz="2800" b="1" dirty="0"/>
              <a:t>- F. 32.3 Episode </a:t>
            </a:r>
            <a:r>
              <a:rPr lang="en-US" sz="2800" b="1" dirty="0" err="1"/>
              <a:t>depresif</a:t>
            </a:r>
            <a:r>
              <a:rPr lang="en-US" sz="2800" b="1" dirty="0"/>
              <a:t> YTT</a:t>
            </a:r>
          </a:p>
          <a:p>
            <a:endParaRPr lang="en-US" sz="3200" b="1" dirty="0">
              <a:solidFill>
                <a:schemeClr val="accent2"/>
              </a:solidFill>
            </a:endParaRPr>
          </a:p>
          <a:p>
            <a:endParaRPr lang="en-US" sz="32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928662" y="304801"/>
            <a:ext cx="8215338" cy="784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rgbClr val="006600"/>
                </a:solidFill>
                <a:latin typeface="Comic Sans MS" pitchFamily="66" charset="0"/>
              </a:rPr>
              <a:t>Gambaran</a:t>
            </a:r>
            <a:r>
              <a:rPr lang="en-US" sz="4000" dirty="0">
                <a:solidFill>
                  <a:srgbClr val="006600"/>
                </a:solidFill>
                <a:latin typeface="Comic Sans MS" pitchFamily="66" charset="0"/>
              </a:rPr>
              <a:t> </a:t>
            </a:r>
            <a:r>
              <a:rPr lang="en-US" sz="4000" dirty="0" err="1">
                <a:solidFill>
                  <a:srgbClr val="006600"/>
                </a:solidFill>
                <a:latin typeface="Comic Sans MS" pitchFamily="66" charset="0"/>
              </a:rPr>
              <a:t>Klinik</a:t>
            </a:r>
            <a:r>
              <a:rPr lang="en-US" sz="4000" dirty="0">
                <a:solidFill>
                  <a:srgbClr val="006600"/>
                </a:solidFill>
                <a:latin typeface="Comic Sans MS" pitchFamily="66" charset="0"/>
              </a:rPr>
              <a:t> Episode </a:t>
            </a:r>
            <a:r>
              <a:rPr lang="en-US" sz="4000" dirty="0" err="1">
                <a:solidFill>
                  <a:srgbClr val="006600"/>
                </a:solidFill>
                <a:latin typeface="Comic Sans MS" pitchFamily="66" charset="0"/>
              </a:rPr>
              <a:t>Depresif</a:t>
            </a:r>
            <a:endParaRPr lang="en-US" sz="4000" dirty="0">
              <a:solidFill>
                <a:srgbClr val="006600"/>
              </a:solidFill>
              <a:latin typeface="Comic Sans MS" pitchFamily="66" charset="0"/>
            </a:endParaRPr>
          </a:p>
          <a:p>
            <a:endParaRPr lang="en-US" sz="3600" dirty="0">
              <a:solidFill>
                <a:srgbClr val="660066"/>
              </a:solidFill>
            </a:endParaRPr>
          </a:p>
          <a:p>
            <a:r>
              <a:rPr lang="en-US" sz="3600" dirty="0">
                <a:solidFill>
                  <a:srgbClr val="660066"/>
                </a:solidFill>
              </a:rPr>
              <a:t>   </a:t>
            </a:r>
            <a:r>
              <a:rPr lang="en-US" sz="3200" dirty="0" err="1">
                <a:solidFill>
                  <a:srgbClr val="660066"/>
                </a:solidFill>
              </a:rPr>
              <a:t>Suasana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perasaan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depresif</a:t>
            </a:r>
            <a:endParaRPr lang="en-US" sz="3200" dirty="0">
              <a:solidFill>
                <a:srgbClr val="660066"/>
              </a:solidFill>
            </a:endParaRPr>
          </a:p>
          <a:p>
            <a:r>
              <a:rPr lang="en-US" sz="3200" dirty="0">
                <a:solidFill>
                  <a:srgbClr val="660066"/>
                </a:solidFill>
              </a:rPr>
              <a:t>   </a:t>
            </a:r>
            <a:r>
              <a:rPr lang="en-US" sz="3200" dirty="0" err="1">
                <a:solidFill>
                  <a:srgbClr val="660066"/>
                </a:solidFill>
              </a:rPr>
              <a:t>Hilangnya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minat</a:t>
            </a:r>
            <a:r>
              <a:rPr lang="en-US" sz="3200" dirty="0">
                <a:solidFill>
                  <a:srgbClr val="660066"/>
                </a:solidFill>
              </a:rPr>
              <a:t> &amp; </a:t>
            </a:r>
            <a:r>
              <a:rPr lang="en-US" sz="3200" dirty="0" err="1">
                <a:solidFill>
                  <a:srgbClr val="660066"/>
                </a:solidFill>
              </a:rPr>
              <a:t>kegembiraan</a:t>
            </a:r>
            <a:endParaRPr lang="en-US" sz="3200" dirty="0">
              <a:solidFill>
                <a:srgbClr val="660066"/>
              </a:solidFill>
            </a:endParaRPr>
          </a:p>
          <a:p>
            <a:r>
              <a:rPr lang="en-US" sz="3200" dirty="0">
                <a:solidFill>
                  <a:srgbClr val="660066"/>
                </a:solidFill>
              </a:rPr>
              <a:t>   </a:t>
            </a:r>
            <a:r>
              <a:rPr lang="en-US" sz="3200" dirty="0" err="1">
                <a:solidFill>
                  <a:srgbClr val="660066"/>
                </a:solidFill>
              </a:rPr>
              <a:t>Berkurangnya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energi</a:t>
            </a:r>
            <a:r>
              <a:rPr lang="en-US" sz="3200" dirty="0">
                <a:solidFill>
                  <a:srgbClr val="660066"/>
                </a:solidFill>
              </a:rPr>
              <a:t> 	       </a:t>
            </a:r>
            <a:r>
              <a:rPr lang="en-US" sz="3200" dirty="0" err="1">
                <a:solidFill>
                  <a:srgbClr val="660066"/>
                </a:solidFill>
              </a:rPr>
              <a:t>mudah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lelah</a:t>
            </a:r>
            <a:endParaRPr lang="en-US" sz="3200" dirty="0">
              <a:solidFill>
                <a:srgbClr val="660066"/>
              </a:solidFill>
            </a:endParaRPr>
          </a:p>
          <a:p>
            <a:r>
              <a:rPr lang="en-US" sz="3200" dirty="0">
                <a:solidFill>
                  <a:srgbClr val="660066"/>
                </a:solidFill>
              </a:rPr>
              <a:t>                                          </a:t>
            </a:r>
            <a:r>
              <a:rPr lang="en-US" sz="3200" dirty="0" err="1">
                <a:solidFill>
                  <a:srgbClr val="660066"/>
                </a:solidFill>
              </a:rPr>
              <a:t>aktifitas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menurun</a:t>
            </a:r>
            <a:endParaRPr lang="en-US" sz="3200" dirty="0">
              <a:solidFill>
                <a:srgbClr val="660066"/>
              </a:solidFill>
            </a:endParaRPr>
          </a:p>
          <a:p>
            <a:r>
              <a:rPr lang="en-US" sz="3200" dirty="0">
                <a:solidFill>
                  <a:srgbClr val="660066"/>
                </a:solidFill>
              </a:rPr>
              <a:t>   </a:t>
            </a:r>
            <a:endParaRPr lang="id-ID" sz="3200" dirty="0" smtClean="0">
              <a:solidFill>
                <a:srgbClr val="660066"/>
              </a:solidFill>
            </a:endParaRPr>
          </a:p>
          <a:p>
            <a:r>
              <a:rPr lang="id-ID" sz="3200" dirty="0" smtClean="0">
                <a:solidFill>
                  <a:srgbClr val="660066"/>
                </a:solidFill>
              </a:rPr>
              <a:t>   </a:t>
            </a:r>
            <a:r>
              <a:rPr lang="en-US" sz="3200" dirty="0" err="1" smtClean="0">
                <a:solidFill>
                  <a:srgbClr val="660066"/>
                </a:solidFill>
              </a:rPr>
              <a:t>Konsentasi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>
                <a:solidFill>
                  <a:srgbClr val="660066"/>
                </a:solidFill>
              </a:rPr>
              <a:t>&amp; </a:t>
            </a:r>
            <a:r>
              <a:rPr lang="en-US" sz="3200" dirty="0" err="1">
                <a:solidFill>
                  <a:srgbClr val="660066"/>
                </a:solidFill>
              </a:rPr>
              <a:t>perhatian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berkurang</a:t>
            </a:r>
            <a:endParaRPr lang="en-US" sz="3200" dirty="0">
              <a:solidFill>
                <a:srgbClr val="660066"/>
              </a:solidFill>
            </a:endParaRPr>
          </a:p>
          <a:p>
            <a:r>
              <a:rPr lang="en-US" sz="3200" dirty="0">
                <a:solidFill>
                  <a:srgbClr val="660066"/>
                </a:solidFill>
              </a:rPr>
              <a:t>    ( </a:t>
            </a:r>
            <a:r>
              <a:rPr lang="en-US" sz="3200" dirty="0">
                <a:solidFill>
                  <a:srgbClr val="0070C0"/>
                </a:solidFill>
              </a:rPr>
              <a:t>Pseudo </a:t>
            </a:r>
            <a:r>
              <a:rPr lang="en-US" sz="3200" dirty="0" err="1">
                <a:solidFill>
                  <a:srgbClr val="0070C0"/>
                </a:solidFill>
              </a:rPr>
              <a:t>Demensia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>
                <a:solidFill>
                  <a:srgbClr val="660066"/>
                </a:solidFill>
              </a:rPr>
              <a:t>)</a:t>
            </a:r>
          </a:p>
          <a:p>
            <a:r>
              <a:rPr lang="en-US" sz="3200" dirty="0">
                <a:solidFill>
                  <a:srgbClr val="660066"/>
                </a:solidFill>
              </a:rPr>
              <a:t>   </a:t>
            </a:r>
            <a:endParaRPr lang="id-ID" sz="3200" dirty="0" smtClean="0">
              <a:solidFill>
                <a:srgbClr val="660066"/>
              </a:solidFill>
            </a:endParaRPr>
          </a:p>
          <a:p>
            <a:r>
              <a:rPr lang="id-ID" sz="3200" dirty="0" smtClean="0">
                <a:solidFill>
                  <a:srgbClr val="660066"/>
                </a:solidFill>
              </a:rPr>
              <a:t>   </a:t>
            </a:r>
            <a:r>
              <a:rPr lang="en-US" sz="3200" dirty="0" err="1" smtClean="0">
                <a:solidFill>
                  <a:srgbClr val="660066"/>
                </a:solidFill>
              </a:rPr>
              <a:t>Harga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diri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merendah</a:t>
            </a:r>
            <a:endParaRPr lang="en-US" sz="3200" dirty="0">
              <a:solidFill>
                <a:srgbClr val="660066"/>
              </a:solidFill>
            </a:endParaRPr>
          </a:p>
          <a:p>
            <a:r>
              <a:rPr lang="en-US" sz="3200" dirty="0">
                <a:solidFill>
                  <a:srgbClr val="660066"/>
                </a:solidFill>
              </a:rPr>
              <a:t>  </a:t>
            </a:r>
            <a:r>
              <a:rPr lang="id-ID" sz="3200" dirty="0" smtClean="0">
                <a:solidFill>
                  <a:srgbClr val="660066"/>
                </a:solidFill>
              </a:rPr>
              <a:t>  . . . . . . . 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>
                <a:solidFill>
                  <a:srgbClr val="660066"/>
                </a:solidFill>
              </a:rPr>
              <a:t>Rasa </a:t>
            </a:r>
            <a:r>
              <a:rPr lang="en-US" sz="3200" dirty="0" err="1">
                <a:solidFill>
                  <a:srgbClr val="660066"/>
                </a:solidFill>
              </a:rPr>
              <a:t>bersalah</a:t>
            </a:r>
            <a:r>
              <a:rPr lang="en-US" sz="3200" dirty="0">
                <a:solidFill>
                  <a:srgbClr val="660066"/>
                </a:solidFill>
              </a:rPr>
              <a:t> – </a:t>
            </a:r>
            <a:r>
              <a:rPr lang="en-US" sz="3200" dirty="0" err="1">
                <a:solidFill>
                  <a:srgbClr val="660066"/>
                </a:solidFill>
              </a:rPr>
              <a:t>tidak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berguna</a:t>
            </a:r>
            <a:endParaRPr lang="en-US" sz="3200" dirty="0"/>
          </a:p>
          <a:p>
            <a:endParaRPr lang="en-US" sz="32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5143504" y="2857496"/>
            <a:ext cx="1066800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>
                <a:solidFill>
                  <a:schemeClr val="accent4">
                    <a:lumMod val="50000"/>
                  </a:schemeClr>
                </a:solidFill>
              </a:rPr>
              <a:t>G.K/ Episode </a:t>
            </a:r>
            <a:r>
              <a:rPr lang="en-US" i="1" dirty="0" err="1" smtClean="0">
                <a:solidFill>
                  <a:schemeClr val="accent4">
                    <a:lumMod val="50000"/>
                  </a:schemeClr>
                </a:solidFill>
              </a:rPr>
              <a:t>Depresif</a:t>
            </a:r>
            <a:r>
              <a:rPr lang="en-US" i="1" dirty="0" smtClean="0">
                <a:solidFill>
                  <a:schemeClr val="accent4">
                    <a:lumMod val="50000"/>
                  </a:schemeClr>
                </a:solidFill>
              </a:rPr>
              <a:t>  ( </a:t>
            </a:r>
            <a:r>
              <a:rPr lang="en-US" i="1" dirty="0" err="1" smtClean="0">
                <a:solidFill>
                  <a:schemeClr val="accent4">
                    <a:lumMod val="50000"/>
                  </a:schemeClr>
                </a:solidFill>
              </a:rPr>
              <a:t>samb</a:t>
            </a:r>
            <a:r>
              <a:rPr lang="en-US" i="1" dirty="0" smtClean="0">
                <a:solidFill>
                  <a:schemeClr val="accent4">
                    <a:lumMod val="50000"/>
                  </a:schemeClr>
                </a:solidFill>
              </a:rPr>
              <a:t>.)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1435608" y="1447800"/>
            <a:ext cx="7136920" cy="4800600"/>
          </a:xfrm>
        </p:spPr>
        <p:txBody>
          <a:bodyPr/>
          <a:lstStyle/>
          <a:p>
            <a:pPr eaLnBrk="1" hangingPunct="1"/>
            <a:r>
              <a:rPr lang="en-US" sz="3200" dirty="0" err="1" smtClean="0"/>
              <a:t>Pesimistis</a:t>
            </a:r>
            <a:endParaRPr lang="en-US" sz="3200" dirty="0" smtClean="0"/>
          </a:p>
          <a:p>
            <a:pPr eaLnBrk="1" hangingPunct="1"/>
            <a:r>
              <a:rPr lang="en-US" sz="3200" dirty="0" err="1" smtClean="0"/>
              <a:t>Fikiran-fikiran</a:t>
            </a:r>
            <a:r>
              <a:rPr lang="en-US" sz="3200" dirty="0" smtClean="0"/>
              <a:t> </a:t>
            </a:r>
            <a:r>
              <a:rPr lang="en-US" sz="3200" dirty="0" err="1" smtClean="0"/>
              <a:t>mati</a:t>
            </a:r>
            <a:r>
              <a:rPr lang="en-US" sz="3200" dirty="0" smtClean="0"/>
              <a:t>               suicide</a:t>
            </a:r>
          </a:p>
          <a:p>
            <a:pPr eaLnBrk="1" hangingPunct="1"/>
            <a:r>
              <a:rPr lang="en-US" sz="3200" dirty="0" err="1" smtClean="0"/>
              <a:t>Tidur</a:t>
            </a:r>
            <a:r>
              <a:rPr lang="en-US" sz="3200" dirty="0" smtClean="0"/>
              <a:t> </a:t>
            </a:r>
            <a:r>
              <a:rPr lang="en-US" sz="3200" dirty="0" err="1" smtClean="0"/>
              <a:t>terganggu</a:t>
            </a:r>
            <a:endParaRPr lang="en-US" sz="3200" dirty="0" smtClean="0"/>
          </a:p>
          <a:p>
            <a:pPr eaLnBrk="1" hangingPunct="1"/>
            <a:r>
              <a:rPr lang="en-US" sz="3200" dirty="0" err="1" smtClean="0"/>
              <a:t>Nafsu</a:t>
            </a:r>
            <a:r>
              <a:rPr lang="en-US" sz="3200" dirty="0" smtClean="0"/>
              <a:t> </a:t>
            </a:r>
            <a:r>
              <a:rPr lang="en-US" sz="3200" dirty="0" err="1" smtClean="0"/>
              <a:t>makan</a:t>
            </a:r>
            <a:r>
              <a:rPr lang="en-US" sz="3200" dirty="0" smtClean="0"/>
              <a:t> </a:t>
            </a:r>
            <a:r>
              <a:rPr lang="en-US" sz="3200" dirty="0" err="1" smtClean="0"/>
              <a:t>berkurang</a:t>
            </a:r>
            <a:endParaRPr lang="en-US" sz="3200" dirty="0" smtClean="0"/>
          </a:p>
          <a:p>
            <a:pPr eaLnBrk="1" hangingPunct="1">
              <a:buFontTx/>
              <a:buNone/>
            </a:pPr>
            <a:r>
              <a:rPr lang="en-US" sz="3200" dirty="0" smtClean="0"/>
              <a:t>                </a:t>
            </a:r>
            <a:r>
              <a:rPr lang="en-US" sz="3200" dirty="0" err="1" smtClean="0"/>
              <a:t>Waktu</a:t>
            </a:r>
            <a:r>
              <a:rPr lang="en-US" sz="3200" dirty="0" smtClean="0"/>
              <a:t> minimal </a:t>
            </a:r>
            <a:r>
              <a:rPr lang="en-US" sz="3200" i="1" dirty="0" smtClean="0">
                <a:solidFill>
                  <a:srgbClr val="FF0000"/>
                </a:solidFill>
              </a:rPr>
              <a:t>2 </a:t>
            </a:r>
            <a:r>
              <a:rPr lang="en-US" sz="3200" i="1" dirty="0" err="1" smtClean="0">
                <a:solidFill>
                  <a:srgbClr val="FF0000"/>
                </a:solidFill>
              </a:rPr>
              <a:t>minggu</a:t>
            </a:r>
            <a:endParaRPr lang="en-US" sz="3200" i="1" dirty="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n-US" sz="3200" dirty="0" smtClean="0"/>
              <a:t>(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pendek</a:t>
            </a:r>
            <a:r>
              <a:rPr lang="en-US" sz="3200" dirty="0" smtClean="0"/>
              <a:t>              </a:t>
            </a:r>
            <a:r>
              <a:rPr lang="en-US" sz="3200" dirty="0" err="1" smtClean="0"/>
              <a:t>bila</a:t>
            </a:r>
            <a:r>
              <a:rPr lang="en-US" sz="3200" dirty="0" smtClean="0"/>
              <a:t> </a:t>
            </a:r>
            <a:r>
              <a:rPr lang="en-US" sz="3200" dirty="0" err="1" smtClean="0"/>
              <a:t>gejala</a:t>
            </a:r>
            <a:r>
              <a:rPr lang="en-US" sz="3200" dirty="0" smtClean="0"/>
              <a:t> </a:t>
            </a:r>
            <a:r>
              <a:rPr lang="en-US" sz="3200" dirty="0" err="1" smtClean="0"/>
              <a:t>berat</a:t>
            </a:r>
            <a:r>
              <a:rPr lang="en-US" sz="3200" dirty="0" smtClean="0"/>
              <a:t> &amp; </a:t>
            </a:r>
            <a:r>
              <a:rPr lang="id-ID" sz="3200" dirty="0" smtClean="0"/>
              <a:t>  </a:t>
            </a:r>
          </a:p>
          <a:p>
            <a:pPr eaLnBrk="1" hangingPunct="1">
              <a:buFontTx/>
              <a:buNone/>
            </a:pPr>
            <a:r>
              <a:rPr lang="id-ID" dirty="0" smtClean="0"/>
              <a:t>                                 </a:t>
            </a:r>
            <a:r>
              <a:rPr lang="en-US" sz="3200" dirty="0" err="1" smtClean="0"/>
              <a:t>berlangsung</a:t>
            </a:r>
            <a:r>
              <a:rPr lang="en-US" sz="3200" dirty="0" smtClean="0"/>
              <a:t> </a:t>
            </a:r>
            <a:r>
              <a:rPr lang="en-US" sz="3200" dirty="0" err="1" smtClean="0"/>
              <a:t>cepat</a:t>
            </a:r>
            <a:r>
              <a:rPr lang="en-US" sz="3200" dirty="0" smtClean="0"/>
              <a:t>)</a:t>
            </a:r>
          </a:p>
        </p:txBody>
      </p:sp>
      <p:sp>
        <p:nvSpPr>
          <p:cNvPr id="7" name="Right Arrow 6"/>
          <p:cNvSpPr/>
          <p:nvPr/>
        </p:nvSpPr>
        <p:spPr>
          <a:xfrm>
            <a:off x="2357422" y="4000504"/>
            <a:ext cx="685800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5257800" y="2286000"/>
            <a:ext cx="9144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4429124" y="4572008"/>
            <a:ext cx="838200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71934" y="571480"/>
            <a:ext cx="5072066" cy="6286520"/>
          </a:xfrm>
        </p:spPr>
        <p:txBody>
          <a:bodyPr/>
          <a:lstStyle/>
          <a:p>
            <a:pPr marR="0" eaLnBrk="1" hangingPunct="1"/>
            <a:endParaRPr lang="id-ID" sz="6000" dirty="0" smtClean="0">
              <a:solidFill>
                <a:srgbClr val="0070C0"/>
              </a:solidFill>
            </a:endParaRPr>
          </a:p>
          <a:p>
            <a:pPr marR="0" eaLnBrk="1" hangingPunct="1"/>
            <a:r>
              <a:rPr lang="en-US" sz="6000" dirty="0" smtClean="0">
                <a:solidFill>
                  <a:srgbClr val="0070C0"/>
                </a:solidFill>
              </a:rPr>
              <a:t>DEPRESIF</a:t>
            </a:r>
            <a:r>
              <a:rPr lang="en-US" sz="6000" dirty="0" smtClean="0"/>
              <a:t> </a:t>
            </a:r>
            <a:r>
              <a:rPr lang="id-ID" sz="6000" dirty="0" smtClean="0">
                <a:solidFill>
                  <a:srgbClr val="0070C0"/>
                </a:solidFill>
              </a:rPr>
              <a:t>?  ? ?</a:t>
            </a:r>
          </a:p>
          <a:p>
            <a:pPr marR="0" eaLnBrk="1" hangingPunct="1"/>
            <a:r>
              <a:rPr lang="en-US" sz="6000" dirty="0" smtClean="0"/>
              <a:t>  </a:t>
            </a:r>
            <a:endParaRPr lang="id-ID" sz="6000" dirty="0" smtClean="0"/>
          </a:p>
          <a:p>
            <a:pPr marR="0" eaLnBrk="1" hangingPunct="1"/>
            <a:r>
              <a:rPr lang="en-US" sz="6000" i="1" dirty="0" smtClean="0">
                <a:solidFill>
                  <a:srgbClr val="C00000"/>
                </a:solidFill>
              </a:rPr>
              <a:t>SUICIDE</a:t>
            </a:r>
            <a:r>
              <a:rPr lang="id-ID" sz="6000" i="1" dirty="0" smtClean="0">
                <a:solidFill>
                  <a:srgbClr val="C00000"/>
                </a:solidFill>
              </a:rPr>
              <a:t> . . . . .</a:t>
            </a:r>
            <a:endParaRPr lang="en-US" sz="6000" i="1" dirty="0" smtClean="0">
              <a:solidFill>
                <a:srgbClr val="C00000"/>
              </a:solidFill>
            </a:endParaRPr>
          </a:p>
          <a:p>
            <a:pPr marR="0" eaLnBrk="1" hangingPunct="1"/>
            <a:endParaRPr lang="id-ID" i="1" dirty="0" smtClean="0">
              <a:latin typeface="Comic Sans MS" pitchFamily="66" charset="0"/>
            </a:endParaRPr>
          </a:p>
          <a:p>
            <a:pPr marR="0" eaLnBrk="1" hangingPunct="1"/>
            <a:endParaRPr lang="en-US" dirty="0" smtClean="0"/>
          </a:p>
        </p:txBody>
      </p:sp>
      <p:pic>
        <p:nvPicPr>
          <p:cNvPr id="9220" name="Picture 4" descr="E:\GAMBAR MAMA\kartuncewek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038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457200" y="0"/>
            <a:ext cx="8686800" cy="680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660066"/>
                </a:solidFill>
                <a:latin typeface="Comic Sans MS" pitchFamily="66" charset="0"/>
              </a:rPr>
              <a:t>F.33. GGN. DEPRESIF BERULANG</a:t>
            </a:r>
            <a:r>
              <a:rPr lang="en-US" dirty="0">
                <a:solidFill>
                  <a:schemeClr val="tx2"/>
                </a:solidFill>
              </a:rPr>
              <a:t> </a:t>
            </a:r>
            <a:br>
              <a:rPr lang="en-US" dirty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  <a:p>
            <a:r>
              <a:rPr lang="en-US" sz="2800" b="1" dirty="0"/>
              <a:t>- F. 33.0 GDB. EPISODE KINI </a:t>
            </a:r>
            <a:r>
              <a:rPr lang="en-US" sz="2800" b="1" dirty="0" err="1"/>
              <a:t>Ringan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>                     * </a:t>
            </a:r>
            <a:r>
              <a:rPr lang="en-US" sz="2800" b="1" dirty="0" err="1"/>
              <a:t>Tanpa</a:t>
            </a:r>
            <a:r>
              <a:rPr lang="en-US" sz="2800" b="1" dirty="0"/>
              <a:t> </a:t>
            </a:r>
            <a:r>
              <a:rPr lang="en-US" sz="2800" b="1" dirty="0" err="1"/>
              <a:t>Gejala</a:t>
            </a:r>
            <a:r>
              <a:rPr lang="en-US" sz="2800" b="1" dirty="0"/>
              <a:t> </a:t>
            </a:r>
            <a:r>
              <a:rPr lang="en-US" sz="2800" b="1" dirty="0" err="1"/>
              <a:t>Somatik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>                     *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Gejala</a:t>
            </a:r>
            <a:r>
              <a:rPr lang="en-US" sz="2800" b="1" dirty="0"/>
              <a:t> </a:t>
            </a:r>
            <a:r>
              <a:rPr lang="en-US" sz="2800" b="1" dirty="0" err="1"/>
              <a:t>Somatik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>- F.33.1 GDB. Episode </a:t>
            </a:r>
            <a:r>
              <a:rPr lang="en-US" sz="2800" b="1" dirty="0" err="1"/>
              <a:t>Kini</a:t>
            </a:r>
            <a:r>
              <a:rPr lang="en-US" sz="2800" b="1" dirty="0"/>
              <a:t> </a:t>
            </a:r>
            <a:r>
              <a:rPr lang="en-US" sz="2800" b="1" dirty="0" err="1"/>
              <a:t>Sedang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>                     * </a:t>
            </a:r>
            <a:r>
              <a:rPr lang="en-US" sz="2800" b="1" dirty="0" err="1"/>
              <a:t>Tanpa</a:t>
            </a:r>
            <a:r>
              <a:rPr lang="en-US" sz="2800" b="1" dirty="0"/>
              <a:t> </a:t>
            </a:r>
            <a:r>
              <a:rPr lang="en-US" sz="2800" b="1" dirty="0" err="1"/>
              <a:t>Gejala</a:t>
            </a:r>
            <a:r>
              <a:rPr lang="en-US" sz="2800" b="1" dirty="0"/>
              <a:t> </a:t>
            </a:r>
            <a:r>
              <a:rPr lang="en-US" sz="2800" b="1" dirty="0" err="1"/>
              <a:t>Somatik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>                     *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Gejala</a:t>
            </a:r>
            <a:r>
              <a:rPr lang="en-US" sz="2800" b="1" dirty="0"/>
              <a:t> </a:t>
            </a:r>
            <a:r>
              <a:rPr lang="en-US" sz="2800" b="1" dirty="0" err="1"/>
              <a:t>Somatik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>- F. 33.2 GDB. Episode </a:t>
            </a:r>
            <a:r>
              <a:rPr lang="en-US" sz="2800" b="1" dirty="0" err="1"/>
              <a:t>Kini</a:t>
            </a:r>
            <a:r>
              <a:rPr lang="en-US" sz="2800" b="1" dirty="0"/>
              <a:t> </a:t>
            </a:r>
            <a:r>
              <a:rPr lang="en-US" sz="2800" b="1" dirty="0" err="1"/>
              <a:t>Berat</a:t>
            </a:r>
            <a:r>
              <a:rPr lang="en-US" sz="2800" b="1" dirty="0"/>
              <a:t> </a:t>
            </a:r>
            <a:r>
              <a:rPr lang="en-US" sz="2800" b="1" dirty="0" err="1"/>
              <a:t>Tanpa</a:t>
            </a:r>
            <a:r>
              <a:rPr lang="en-US" sz="2800" b="1" dirty="0"/>
              <a:t> </a:t>
            </a:r>
            <a:r>
              <a:rPr lang="en-US" sz="2800" b="1" dirty="0" err="1"/>
              <a:t>Gejala</a:t>
            </a:r>
            <a:r>
              <a:rPr lang="en-US" sz="2800" b="1" dirty="0"/>
              <a:t>             </a:t>
            </a:r>
            <a:br>
              <a:rPr lang="en-US" sz="2800" b="1" dirty="0"/>
            </a:br>
            <a:r>
              <a:rPr lang="en-US" sz="2800" b="1" dirty="0"/>
              <a:t>               </a:t>
            </a:r>
            <a:r>
              <a:rPr lang="en-US" sz="2800" b="1" dirty="0" err="1"/>
              <a:t>Psikotik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>- F. 33.3 GDB. Episode </a:t>
            </a:r>
            <a:r>
              <a:rPr lang="en-US" sz="2800" b="1" dirty="0" err="1"/>
              <a:t>Kini</a:t>
            </a:r>
            <a:r>
              <a:rPr lang="en-US" sz="2800" b="1" dirty="0"/>
              <a:t> </a:t>
            </a:r>
            <a:r>
              <a:rPr lang="en-US" sz="2800" b="1" dirty="0" err="1"/>
              <a:t>berat</a:t>
            </a:r>
            <a:r>
              <a:rPr lang="en-US" sz="2800" b="1" dirty="0"/>
              <a:t> </a:t>
            </a:r>
            <a:r>
              <a:rPr lang="en-US" sz="2800" b="1" dirty="0" err="1"/>
              <a:t>Dgn</a:t>
            </a:r>
            <a:r>
              <a:rPr lang="en-US" sz="2800" b="1" dirty="0"/>
              <a:t>. </a:t>
            </a:r>
            <a:r>
              <a:rPr lang="en-US" sz="2800" b="1" dirty="0" err="1"/>
              <a:t>Gejala</a:t>
            </a:r>
            <a:r>
              <a:rPr lang="en-US" sz="2800" b="1" dirty="0"/>
              <a:t>  </a:t>
            </a:r>
            <a:br>
              <a:rPr lang="en-US" sz="2800" b="1" dirty="0"/>
            </a:br>
            <a:r>
              <a:rPr lang="en-US" sz="2800" b="1" dirty="0"/>
              <a:t>               </a:t>
            </a:r>
            <a:r>
              <a:rPr lang="en-US" sz="2800" b="1" dirty="0" err="1"/>
              <a:t>Psikotik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>- F. 33.4 GDB. </a:t>
            </a:r>
            <a:r>
              <a:rPr lang="en-US" sz="2800" b="1" dirty="0" err="1"/>
              <a:t>Kini</a:t>
            </a:r>
            <a:r>
              <a:rPr lang="en-US" sz="2800" b="1" dirty="0"/>
              <a:t>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Remisi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>- F. 33.4 GDB </a:t>
            </a:r>
            <a:r>
              <a:rPr lang="en-US" sz="2800" b="1" dirty="0" err="1"/>
              <a:t>Lainnya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>- F. 33.4 GDB YTT </a:t>
            </a:r>
            <a:r>
              <a:rPr lang="en-US" sz="2800" b="1" dirty="0">
                <a:solidFill>
                  <a:srgbClr val="0000FF"/>
                </a:solidFill>
              </a:rPr>
              <a:t/>
            </a:r>
            <a:br>
              <a:rPr lang="en-US" sz="2800" b="1" dirty="0">
                <a:solidFill>
                  <a:srgbClr val="0000FF"/>
                </a:solidFill>
              </a:rPr>
            </a:b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642910" y="228600"/>
            <a:ext cx="8501090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4000" dirty="0" smtClean="0">
                <a:solidFill>
                  <a:srgbClr val="006600"/>
                </a:solidFill>
                <a:latin typeface="Comic Sans MS" pitchFamily="66" charset="0"/>
              </a:rPr>
              <a:t>   </a:t>
            </a:r>
            <a:r>
              <a:rPr lang="en-US" sz="4000" dirty="0" err="1" smtClean="0">
                <a:solidFill>
                  <a:srgbClr val="006600"/>
                </a:solidFill>
                <a:latin typeface="Comic Sans MS" pitchFamily="66" charset="0"/>
              </a:rPr>
              <a:t>Gambaran</a:t>
            </a:r>
            <a:r>
              <a:rPr lang="en-US" sz="4000" dirty="0" smtClean="0">
                <a:solidFill>
                  <a:srgbClr val="006600"/>
                </a:solidFill>
                <a:latin typeface="Comic Sans MS" pitchFamily="66" charset="0"/>
              </a:rPr>
              <a:t> </a:t>
            </a:r>
            <a:r>
              <a:rPr lang="en-US" sz="4000" dirty="0" err="1">
                <a:solidFill>
                  <a:srgbClr val="006600"/>
                </a:solidFill>
                <a:latin typeface="Comic Sans MS" pitchFamily="66" charset="0"/>
              </a:rPr>
              <a:t>klinik</a:t>
            </a:r>
            <a:r>
              <a:rPr lang="en-US" sz="4000" dirty="0">
                <a:solidFill>
                  <a:srgbClr val="006600"/>
                </a:solidFill>
                <a:latin typeface="Comic Sans MS" pitchFamily="66" charset="0"/>
              </a:rPr>
              <a:t> </a:t>
            </a:r>
            <a:r>
              <a:rPr lang="en-US" sz="4000" dirty="0" err="1">
                <a:solidFill>
                  <a:srgbClr val="006600"/>
                </a:solidFill>
                <a:latin typeface="Comic Sans MS" pitchFamily="66" charset="0"/>
              </a:rPr>
              <a:t>Ggn</a:t>
            </a:r>
            <a:r>
              <a:rPr lang="en-US" sz="4000" dirty="0">
                <a:solidFill>
                  <a:srgbClr val="006600"/>
                </a:solidFill>
                <a:latin typeface="Comic Sans MS" pitchFamily="66" charset="0"/>
              </a:rPr>
              <a:t> Episode </a:t>
            </a:r>
            <a:r>
              <a:rPr lang="id-ID" sz="4000" dirty="0" smtClean="0">
                <a:solidFill>
                  <a:srgbClr val="006600"/>
                </a:solidFill>
                <a:latin typeface="Comic Sans MS" pitchFamily="66" charset="0"/>
              </a:rPr>
              <a:t>   </a:t>
            </a:r>
          </a:p>
          <a:p>
            <a:r>
              <a:rPr lang="id-ID" sz="4000" dirty="0" smtClean="0">
                <a:solidFill>
                  <a:srgbClr val="006600"/>
                </a:solidFill>
                <a:latin typeface="Comic Sans MS" pitchFamily="66" charset="0"/>
              </a:rPr>
              <a:t>          </a:t>
            </a:r>
            <a:r>
              <a:rPr lang="en-US" sz="4000" dirty="0" err="1" smtClean="0">
                <a:solidFill>
                  <a:srgbClr val="006600"/>
                </a:solidFill>
                <a:latin typeface="Comic Sans MS" pitchFamily="66" charset="0"/>
              </a:rPr>
              <a:t>Depresif</a:t>
            </a:r>
            <a:r>
              <a:rPr lang="en-US" sz="4000" dirty="0" smtClean="0">
                <a:solidFill>
                  <a:srgbClr val="006600"/>
                </a:solidFill>
                <a:latin typeface="Comic Sans MS" pitchFamily="66" charset="0"/>
              </a:rPr>
              <a:t> </a:t>
            </a:r>
            <a:r>
              <a:rPr lang="en-US" sz="4000" dirty="0" err="1">
                <a:solidFill>
                  <a:srgbClr val="006600"/>
                </a:solidFill>
                <a:latin typeface="Comic Sans MS" pitchFamily="66" charset="0"/>
              </a:rPr>
              <a:t>Berulang</a:t>
            </a:r>
            <a:endParaRPr lang="en-US" sz="4000" dirty="0">
              <a:solidFill>
                <a:srgbClr val="006600"/>
              </a:solidFill>
              <a:latin typeface="Comic Sans MS" pitchFamily="66" charset="0"/>
            </a:endParaRPr>
          </a:p>
          <a:p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       </a:t>
            </a:r>
            <a:r>
              <a:rPr lang="en-US" sz="3600" dirty="0">
                <a:solidFill>
                  <a:srgbClr val="0000FF"/>
                </a:solidFill>
              </a:rPr>
              <a:t>Episode </a:t>
            </a:r>
            <a:r>
              <a:rPr lang="en-US" sz="3600" dirty="0" err="1">
                <a:solidFill>
                  <a:srgbClr val="0000FF"/>
                </a:solidFill>
              </a:rPr>
              <a:t>Berulang</a:t>
            </a:r>
            <a:r>
              <a:rPr lang="en-US" sz="3600" dirty="0">
                <a:solidFill>
                  <a:srgbClr val="0000FF"/>
                </a:solidFill>
              </a:rPr>
              <a:t> </a:t>
            </a:r>
            <a:r>
              <a:rPr lang="en-US" sz="3600" dirty="0" err="1">
                <a:solidFill>
                  <a:srgbClr val="0000FF"/>
                </a:solidFill>
              </a:rPr>
              <a:t>dari</a:t>
            </a:r>
            <a:r>
              <a:rPr lang="en-US" sz="3600" dirty="0">
                <a:solidFill>
                  <a:srgbClr val="0000FF"/>
                </a:solidFill>
              </a:rPr>
              <a:t> </a:t>
            </a:r>
            <a:r>
              <a:rPr lang="en-US" sz="3600" dirty="0" err="1">
                <a:solidFill>
                  <a:srgbClr val="0000FF"/>
                </a:solidFill>
              </a:rPr>
              <a:t>Depresif</a:t>
            </a:r>
            <a:endParaRPr lang="en-US" sz="3600" dirty="0">
              <a:solidFill>
                <a:srgbClr val="0000FF"/>
              </a:solidFill>
            </a:endParaRPr>
          </a:p>
          <a:p>
            <a:r>
              <a:rPr lang="en-US" sz="3600" dirty="0">
                <a:solidFill>
                  <a:srgbClr val="0000FF"/>
                </a:solidFill>
              </a:rPr>
              <a:t>                 (  </a:t>
            </a:r>
            <a:r>
              <a:rPr lang="en-US" sz="3600" dirty="0" err="1">
                <a:solidFill>
                  <a:srgbClr val="0000FF"/>
                </a:solidFill>
              </a:rPr>
              <a:t>Ringan</a:t>
            </a:r>
            <a:r>
              <a:rPr lang="en-US" sz="3600" dirty="0">
                <a:solidFill>
                  <a:srgbClr val="0000FF"/>
                </a:solidFill>
              </a:rPr>
              <a:t>                </a:t>
            </a:r>
            <a:r>
              <a:rPr lang="en-US" sz="3600" dirty="0" err="1">
                <a:solidFill>
                  <a:srgbClr val="0000FF"/>
                </a:solidFill>
              </a:rPr>
              <a:t>Berat</a:t>
            </a:r>
            <a:r>
              <a:rPr lang="en-US" sz="3600" dirty="0">
                <a:solidFill>
                  <a:srgbClr val="0000FF"/>
                </a:solidFill>
              </a:rPr>
              <a:t> )</a:t>
            </a:r>
          </a:p>
          <a:p>
            <a:endParaRPr lang="en-US" sz="3600" dirty="0"/>
          </a:p>
          <a:p>
            <a:r>
              <a:rPr lang="en-US" sz="3600" b="1" dirty="0" err="1">
                <a:solidFill>
                  <a:srgbClr val="660066"/>
                </a:solidFill>
              </a:rPr>
              <a:t>Masing</a:t>
            </a:r>
            <a:r>
              <a:rPr lang="en-US" sz="3600" b="1" dirty="0">
                <a:solidFill>
                  <a:srgbClr val="660066"/>
                </a:solidFill>
              </a:rPr>
              <a:t> - </a:t>
            </a:r>
            <a:r>
              <a:rPr lang="en-US" sz="3600" b="1" dirty="0" err="1">
                <a:solidFill>
                  <a:srgbClr val="660066"/>
                </a:solidFill>
              </a:rPr>
              <a:t>masing</a:t>
            </a:r>
            <a:r>
              <a:rPr lang="en-US" sz="3600" b="1" dirty="0">
                <a:solidFill>
                  <a:srgbClr val="660066"/>
                </a:solidFill>
              </a:rPr>
              <a:t> episode  : 3 – 12 </a:t>
            </a:r>
            <a:r>
              <a:rPr lang="en-US" sz="3600" b="1" dirty="0" err="1">
                <a:solidFill>
                  <a:srgbClr val="660066"/>
                </a:solidFill>
              </a:rPr>
              <a:t>bulan</a:t>
            </a:r>
            <a:endParaRPr lang="en-US" sz="3600" b="1" dirty="0">
              <a:solidFill>
                <a:srgbClr val="660066"/>
              </a:solidFill>
            </a:endParaRPr>
          </a:p>
          <a:p>
            <a:endParaRPr lang="en-US" sz="3600" b="1" dirty="0">
              <a:solidFill>
                <a:srgbClr val="660066"/>
              </a:solidFill>
            </a:endParaRPr>
          </a:p>
          <a:p>
            <a:r>
              <a:rPr lang="id-ID" sz="3600" i="1" dirty="0" smtClean="0">
                <a:solidFill>
                  <a:srgbClr val="006600"/>
                </a:solidFill>
              </a:rPr>
              <a:t>      </a:t>
            </a:r>
            <a:r>
              <a:rPr lang="en-US" sz="3600" i="1" dirty="0" err="1" smtClean="0">
                <a:solidFill>
                  <a:srgbClr val="006600"/>
                </a:solidFill>
              </a:rPr>
              <a:t>Ada</a:t>
            </a:r>
            <a:r>
              <a:rPr lang="en-US" sz="3600" i="1" dirty="0" smtClean="0">
                <a:solidFill>
                  <a:srgbClr val="006600"/>
                </a:solidFill>
              </a:rPr>
              <a:t> </a:t>
            </a:r>
            <a:r>
              <a:rPr lang="en-US" sz="3600" i="1" dirty="0" err="1">
                <a:solidFill>
                  <a:srgbClr val="006600"/>
                </a:solidFill>
              </a:rPr>
              <a:t>pemulihan</a:t>
            </a:r>
            <a:r>
              <a:rPr lang="en-US" sz="3600" i="1" dirty="0">
                <a:solidFill>
                  <a:srgbClr val="006600"/>
                </a:solidFill>
              </a:rPr>
              <a:t> </a:t>
            </a:r>
            <a:r>
              <a:rPr lang="en-US" sz="3600" i="1" dirty="0" err="1">
                <a:solidFill>
                  <a:srgbClr val="006600"/>
                </a:solidFill>
              </a:rPr>
              <a:t>sempurna</a:t>
            </a:r>
            <a:r>
              <a:rPr lang="en-US" sz="3600" i="1" dirty="0">
                <a:solidFill>
                  <a:srgbClr val="006600"/>
                </a:solidFill>
              </a:rPr>
              <a:t> </a:t>
            </a:r>
            <a:r>
              <a:rPr lang="en-US" sz="3600" i="1" dirty="0" err="1">
                <a:solidFill>
                  <a:srgbClr val="006600"/>
                </a:solidFill>
              </a:rPr>
              <a:t>diantara</a:t>
            </a:r>
            <a:r>
              <a:rPr lang="en-US" sz="3600" i="1" dirty="0">
                <a:solidFill>
                  <a:srgbClr val="006600"/>
                </a:solidFill>
              </a:rPr>
              <a:t> episode</a:t>
            </a:r>
          </a:p>
          <a:p>
            <a:r>
              <a:rPr lang="en-US" sz="3600" b="1" dirty="0">
                <a:solidFill>
                  <a:srgbClr val="660066"/>
                </a:solidFill>
              </a:rPr>
              <a:t>                                 </a:t>
            </a:r>
          </a:p>
          <a:p>
            <a:r>
              <a:rPr lang="en-US" sz="3600" b="1" dirty="0">
                <a:solidFill>
                  <a:srgbClr val="660066"/>
                </a:solidFill>
              </a:rPr>
              <a:t>                          </a:t>
            </a:r>
            <a:r>
              <a:rPr lang="en-US" sz="3600" b="1" dirty="0" smtClean="0">
                <a:solidFill>
                  <a:srgbClr val="660066"/>
                </a:solidFill>
              </a:rPr>
              <a:t>     </a:t>
            </a:r>
            <a:r>
              <a:rPr lang="en-US" sz="3600" b="1" dirty="0" err="1">
                <a:solidFill>
                  <a:srgbClr val="660066"/>
                </a:solidFill>
              </a:rPr>
              <a:t>Sering</a:t>
            </a:r>
            <a:r>
              <a:rPr lang="en-US" sz="3600" b="1" dirty="0">
                <a:solidFill>
                  <a:srgbClr val="660066"/>
                </a:solidFill>
              </a:rPr>
              <a:t> </a:t>
            </a:r>
            <a:r>
              <a:rPr lang="en-US" sz="3600" b="1" dirty="0" err="1">
                <a:solidFill>
                  <a:srgbClr val="660066"/>
                </a:solidFill>
              </a:rPr>
              <a:t>ada</a:t>
            </a:r>
            <a:r>
              <a:rPr lang="en-US" sz="3600" b="1" dirty="0">
                <a:solidFill>
                  <a:srgbClr val="660066"/>
                </a:solidFill>
              </a:rPr>
              <a:t> </a:t>
            </a:r>
            <a:r>
              <a:rPr lang="en-US" sz="3600" b="1" dirty="0" err="1">
                <a:solidFill>
                  <a:srgbClr val="660066"/>
                </a:solidFill>
              </a:rPr>
              <a:t>stresor</a:t>
            </a:r>
            <a:r>
              <a:rPr lang="en-US" sz="3600" b="1" dirty="0">
                <a:solidFill>
                  <a:srgbClr val="660066"/>
                </a:solidFill>
              </a:rPr>
              <a:t>.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2857488" y="5929330"/>
            <a:ext cx="1371600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5000628" y="2643182"/>
            <a:ext cx="12954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00" y="304800"/>
            <a:ext cx="768670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B050"/>
                </a:solidFill>
              </a:rPr>
              <a:t>PENATALAKSANAAN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1071538" y="1295400"/>
            <a:ext cx="7615262" cy="4830763"/>
          </a:xfrm>
        </p:spPr>
        <p:txBody>
          <a:bodyPr>
            <a:normAutofit fontScale="92500"/>
          </a:bodyPr>
          <a:lstStyle/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92290C"/>
                </a:solidFill>
                <a:latin typeface="Comic Sans MS" pitchFamily="66" charset="0"/>
              </a:rPr>
              <a:t>1. </a:t>
            </a:r>
            <a:r>
              <a:rPr lang="en-US" sz="3600" dirty="0" err="1" smtClean="0">
                <a:solidFill>
                  <a:srgbClr val="92290C"/>
                </a:solidFill>
                <a:latin typeface="Comic Sans MS" pitchFamily="66" charset="0"/>
              </a:rPr>
              <a:t>Hospitalisasi</a:t>
            </a:r>
            <a:r>
              <a:rPr lang="en-US" sz="3600" dirty="0" smtClean="0">
                <a:solidFill>
                  <a:srgbClr val="92290C"/>
                </a:solidFill>
                <a:latin typeface="Comic Sans MS" pitchFamily="66" charset="0"/>
              </a:rPr>
              <a:t>             </a:t>
            </a:r>
            <a:r>
              <a:rPr lang="en-US" sz="3600" dirty="0" err="1" smtClean="0">
                <a:solidFill>
                  <a:srgbClr val="92290C"/>
                </a:solidFill>
                <a:latin typeface="Comic Sans MS" pitchFamily="66" charset="0"/>
              </a:rPr>
              <a:t>sesuai</a:t>
            </a:r>
            <a:r>
              <a:rPr lang="en-US" sz="3600" dirty="0" smtClean="0">
                <a:solidFill>
                  <a:srgbClr val="92290C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rgbClr val="92290C"/>
                </a:solidFill>
                <a:latin typeface="Comic Sans MS" pitchFamily="66" charset="0"/>
              </a:rPr>
              <a:t>indikasi</a:t>
            </a:r>
            <a:endParaRPr lang="en-US" sz="3600" dirty="0" smtClean="0">
              <a:solidFill>
                <a:srgbClr val="92290C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US" sz="3600" dirty="0" smtClean="0">
              <a:solidFill>
                <a:srgbClr val="92290C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US" sz="3600" dirty="0" smtClean="0">
                <a:solidFill>
                  <a:srgbClr val="92290C"/>
                </a:solidFill>
                <a:latin typeface="Comic Sans MS" pitchFamily="66" charset="0"/>
              </a:rPr>
              <a:t>2. </a:t>
            </a:r>
            <a:r>
              <a:rPr lang="en-US" sz="3600" dirty="0" err="1" smtClean="0">
                <a:solidFill>
                  <a:srgbClr val="92290C"/>
                </a:solidFill>
                <a:latin typeface="Comic Sans MS" pitchFamily="66" charset="0"/>
              </a:rPr>
              <a:t>Psikoterapi</a:t>
            </a:r>
            <a:r>
              <a:rPr lang="en-US" sz="3600" dirty="0" smtClean="0">
                <a:solidFill>
                  <a:srgbClr val="92290C"/>
                </a:solidFill>
                <a:latin typeface="Comic Sans MS" pitchFamily="66" charset="0"/>
              </a:rPr>
              <a:t> :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   </a:t>
            </a:r>
            <a:r>
              <a:rPr lang="en-US" sz="2400" b="1" dirty="0" smtClean="0">
                <a:solidFill>
                  <a:srgbClr val="660066"/>
                </a:solidFill>
              </a:rPr>
              <a:t>- </a:t>
            </a:r>
            <a:r>
              <a:rPr lang="en-US" sz="2400" b="1" dirty="0" err="1" smtClean="0">
                <a:solidFill>
                  <a:srgbClr val="660066"/>
                </a:solidFill>
              </a:rPr>
              <a:t>Terapi</a:t>
            </a:r>
            <a:r>
              <a:rPr lang="en-US" sz="2400" b="1" dirty="0" smtClean="0">
                <a:solidFill>
                  <a:srgbClr val="660066"/>
                </a:solidFill>
              </a:rPr>
              <a:t> </a:t>
            </a:r>
            <a:r>
              <a:rPr lang="en-US" sz="2400" b="1" dirty="0" err="1" smtClean="0">
                <a:solidFill>
                  <a:srgbClr val="660066"/>
                </a:solidFill>
              </a:rPr>
              <a:t>kognitif</a:t>
            </a:r>
            <a:r>
              <a:rPr lang="en-US" sz="2400" b="1" dirty="0" smtClean="0">
                <a:solidFill>
                  <a:srgbClr val="660066"/>
                </a:solidFill>
              </a:rPr>
              <a:t> ( </a:t>
            </a:r>
            <a:r>
              <a:rPr lang="en-US" sz="2400" b="1" dirty="0" err="1" smtClean="0">
                <a:solidFill>
                  <a:srgbClr val="660066"/>
                </a:solidFill>
              </a:rPr>
              <a:t>Coginitive</a:t>
            </a:r>
            <a:r>
              <a:rPr lang="en-US" sz="2400" b="1" dirty="0" smtClean="0">
                <a:solidFill>
                  <a:srgbClr val="660066"/>
                </a:solidFill>
              </a:rPr>
              <a:t> Therapy )</a:t>
            </a:r>
          </a:p>
          <a:p>
            <a:pPr eaLnBrk="1" hangingPunct="1">
              <a:buFontTx/>
              <a:buNone/>
            </a:pPr>
            <a:r>
              <a:rPr lang="en-US" sz="2400" b="1" dirty="0" smtClean="0">
                <a:solidFill>
                  <a:srgbClr val="660066"/>
                </a:solidFill>
              </a:rPr>
              <a:t>    - </a:t>
            </a:r>
            <a:r>
              <a:rPr lang="en-US" sz="2400" b="1" dirty="0" err="1" smtClean="0">
                <a:solidFill>
                  <a:srgbClr val="660066"/>
                </a:solidFill>
              </a:rPr>
              <a:t>Terapi</a:t>
            </a:r>
            <a:r>
              <a:rPr lang="en-US" sz="2400" b="1" dirty="0" smtClean="0">
                <a:solidFill>
                  <a:srgbClr val="660066"/>
                </a:solidFill>
              </a:rPr>
              <a:t> interpersonal (Interpersonal  </a:t>
            </a:r>
            <a:r>
              <a:rPr lang="en-US" sz="2400" b="1" dirty="0" err="1" smtClean="0">
                <a:solidFill>
                  <a:srgbClr val="660066"/>
                </a:solidFill>
              </a:rPr>
              <a:t>Terapy</a:t>
            </a:r>
            <a:r>
              <a:rPr lang="en-US" sz="2400" b="1" dirty="0" smtClean="0">
                <a:solidFill>
                  <a:srgbClr val="660066"/>
                </a:solidFill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2400" b="1" dirty="0" smtClean="0">
                <a:solidFill>
                  <a:srgbClr val="660066"/>
                </a:solidFill>
              </a:rPr>
              <a:t>    - </a:t>
            </a:r>
            <a:r>
              <a:rPr lang="en-US" sz="2400" b="1" dirty="0" err="1" smtClean="0">
                <a:solidFill>
                  <a:srgbClr val="660066"/>
                </a:solidFill>
              </a:rPr>
              <a:t>Terapi</a:t>
            </a:r>
            <a:r>
              <a:rPr lang="en-US" sz="2400" b="1" dirty="0" smtClean="0">
                <a:solidFill>
                  <a:srgbClr val="660066"/>
                </a:solidFill>
              </a:rPr>
              <a:t> </a:t>
            </a:r>
            <a:r>
              <a:rPr lang="en-US" sz="2400" b="1" dirty="0" err="1" smtClean="0">
                <a:solidFill>
                  <a:srgbClr val="660066"/>
                </a:solidFill>
              </a:rPr>
              <a:t>Perilaku</a:t>
            </a:r>
            <a:r>
              <a:rPr lang="en-US" sz="2400" b="1" dirty="0" smtClean="0">
                <a:solidFill>
                  <a:srgbClr val="660066"/>
                </a:solidFill>
              </a:rPr>
              <a:t> (Behavioral Therapy )</a:t>
            </a:r>
          </a:p>
          <a:p>
            <a:pPr eaLnBrk="1" hangingPunct="1">
              <a:buFontTx/>
              <a:buNone/>
            </a:pPr>
            <a:r>
              <a:rPr lang="en-US" sz="2400" b="1" dirty="0" smtClean="0">
                <a:solidFill>
                  <a:srgbClr val="660066"/>
                </a:solidFill>
              </a:rPr>
              <a:t>    - </a:t>
            </a:r>
            <a:r>
              <a:rPr lang="en-US" sz="2400" b="1" dirty="0" err="1" smtClean="0">
                <a:solidFill>
                  <a:srgbClr val="660066"/>
                </a:solidFill>
              </a:rPr>
              <a:t>Terapi</a:t>
            </a:r>
            <a:r>
              <a:rPr lang="en-US" sz="2400" b="1" dirty="0" smtClean="0">
                <a:solidFill>
                  <a:srgbClr val="660066"/>
                </a:solidFill>
              </a:rPr>
              <a:t> </a:t>
            </a:r>
            <a:r>
              <a:rPr lang="en-US" sz="2400" b="1" dirty="0" err="1" smtClean="0">
                <a:solidFill>
                  <a:srgbClr val="660066"/>
                </a:solidFill>
              </a:rPr>
              <a:t>berorientasi</a:t>
            </a:r>
            <a:r>
              <a:rPr lang="en-US" sz="2400" b="1" dirty="0" smtClean="0">
                <a:solidFill>
                  <a:srgbClr val="660066"/>
                </a:solidFill>
              </a:rPr>
              <a:t> </a:t>
            </a:r>
            <a:r>
              <a:rPr lang="en-US" sz="2400" b="1" dirty="0" err="1" smtClean="0">
                <a:solidFill>
                  <a:srgbClr val="660066"/>
                </a:solidFill>
              </a:rPr>
              <a:t>Psikoanalisa</a:t>
            </a:r>
            <a:endParaRPr lang="en-US" sz="2400" b="1" dirty="0" smtClean="0">
              <a:solidFill>
                <a:srgbClr val="660066"/>
              </a:solidFill>
            </a:endParaRPr>
          </a:p>
          <a:p>
            <a:pPr eaLnBrk="1" hangingPunct="1">
              <a:buFontTx/>
              <a:buNone/>
            </a:pPr>
            <a:r>
              <a:rPr lang="en-US" sz="2400" b="1" dirty="0" smtClean="0">
                <a:solidFill>
                  <a:srgbClr val="660066"/>
                </a:solidFill>
              </a:rPr>
              <a:t>    - </a:t>
            </a:r>
            <a:r>
              <a:rPr lang="en-US" sz="2400" b="1" dirty="0" err="1" smtClean="0">
                <a:solidFill>
                  <a:srgbClr val="660066"/>
                </a:solidFill>
              </a:rPr>
              <a:t>Terapi</a:t>
            </a:r>
            <a:r>
              <a:rPr lang="en-US" sz="2400" b="1" dirty="0" smtClean="0">
                <a:solidFill>
                  <a:srgbClr val="660066"/>
                </a:solidFill>
              </a:rPr>
              <a:t> </a:t>
            </a:r>
            <a:r>
              <a:rPr lang="en-US" sz="2400" b="1" dirty="0" err="1" smtClean="0">
                <a:solidFill>
                  <a:srgbClr val="660066"/>
                </a:solidFill>
              </a:rPr>
              <a:t>Keluarga</a:t>
            </a:r>
            <a:endParaRPr lang="en-US" sz="2400" b="1" dirty="0" smtClean="0">
              <a:solidFill>
                <a:srgbClr val="660066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429124" y="2143116"/>
            <a:ext cx="914400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7086600" cy="5135563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id-ID" sz="48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    </a:t>
            </a:r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3.Farmakoterapi: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en-US" sz="4800" dirty="0" smtClean="0">
              <a:solidFill>
                <a:schemeClr val="accent2"/>
              </a:solidFill>
              <a:latin typeface="Comic Sans MS" pitchFamily="66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id-ID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sz="4000" dirty="0" smtClean="0">
                <a:solidFill>
                  <a:srgbClr val="0000FF"/>
                </a:solidFill>
              </a:rPr>
              <a:t>- Anti depressant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4000" dirty="0" smtClean="0">
                <a:solidFill>
                  <a:srgbClr val="0000FF"/>
                </a:solidFill>
              </a:rPr>
              <a:t>           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4000" dirty="0" smtClean="0">
                <a:solidFill>
                  <a:srgbClr val="0000FF"/>
                </a:solidFill>
              </a:rPr>
              <a:t>  </a:t>
            </a:r>
            <a:r>
              <a:rPr lang="id-ID" sz="4000" dirty="0" smtClean="0">
                <a:solidFill>
                  <a:srgbClr val="0000FF"/>
                </a:solidFill>
              </a:rPr>
              <a:t>      </a:t>
            </a:r>
            <a:r>
              <a:rPr lang="en-US" sz="4000" dirty="0" smtClean="0">
                <a:solidFill>
                  <a:srgbClr val="0000FF"/>
                </a:solidFill>
              </a:rPr>
              <a:t> - Mood </a:t>
            </a:r>
            <a:r>
              <a:rPr lang="en-US" sz="4000" dirty="0" err="1" smtClean="0">
                <a:solidFill>
                  <a:srgbClr val="0000FF"/>
                </a:solidFill>
              </a:rPr>
              <a:t>Stabilisator</a:t>
            </a:r>
            <a:endParaRPr lang="en-US" sz="4000" dirty="0" smtClean="0">
              <a:solidFill>
                <a:srgbClr val="0000FF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4000" dirty="0" smtClean="0">
                <a:solidFill>
                  <a:srgbClr val="0000FF"/>
                </a:solidFill>
              </a:rPr>
              <a:t>                         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4000" dirty="0" smtClean="0">
                <a:solidFill>
                  <a:srgbClr val="0000FF"/>
                </a:solidFill>
              </a:rPr>
              <a:t>  </a:t>
            </a:r>
            <a:r>
              <a:rPr lang="id-ID" sz="4000" dirty="0" smtClean="0">
                <a:solidFill>
                  <a:srgbClr val="0000FF"/>
                </a:solidFill>
              </a:rPr>
              <a:t>           </a:t>
            </a:r>
            <a:r>
              <a:rPr lang="en-US" sz="4000" dirty="0" smtClean="0">
                <a:solidFill>
                  <a:srgbClr val="0000FF"/>
                </a:solidFill>
              </a:rPr>
              <a:t>    - </a:t>
            </a:r>
            <a:r>
              <a:rPr lang="en-US" sz="4000" dirty="0" err="1" smtClean="0">
                <a:solidFill>
                  <a:srgbClr val="0000FF"/>
                </a:solidFill>
              </a:rPr>
              <a:t>Antipsikotik</a:t>
            </a:r>
            <a:endParaRPr lang="en-US" sz="4000" dirty="0" smtClean="0">
              <a:solidFill>
                <a:srgbClr val="0000FF"/>
              </a:solidFill>
            </a:endParaRPr>
          </a:p>
        </p:txBody>
      </p:sp>
      <p:pic>
        <p:nvPicPr>
          <p:cNvPr id="29699" name="Picture 4" descr="E:\GAMBAR MAMA\1_294745027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0"/>
            <a:ext cx="3733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57200"/>
            <a:ext cx="86868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3200" dirty="0" smtClean="0">
                <a:solidFill>
                  <a:srgbClr val="92290C"/>
                </a:solidFill>
              </a:rPr>
              <a:t>       </a:t>
            </a:r>
            <a:r>
              <a:rPr lang="en-US" sz="3200" dirty="0" smtClean="0">
                <a:solidFill>
                  <a:srgbClr val="92290C"/>
                </a:solidFill>
              </a:rPr>
              <a:t>4. </a:t>
            </a:r>
            <a:r>
              <a:rPr lang="en-US" sz="3200" dirty="0" smtClean="0">
                <a:solidFill>
                  <a:srgbClr val="92290C"/>
                </a:solidFill>
                <a:latin typeface="Comic Sans MS" pitchFamily="66" charset="0"/>
              </a:rPr>
              <a:t>E C T (Electro Convulsive Therapy)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200" dirty="0" smtClean="0">
                <a:solidFill>
                  <a:srgbClr val="92290C"/>
                </a:solidFill>
                <a:latin typeface="Comic Sans MS" pitchFamily="66" charset="0"/>
              </a:rPr>
              <a:t>       </a:t>
            </a:r>
            <a:r>
              <a:rPr lang="id-ID" sz="3200" dirty="0" smtClean="0">
                <a:solidFill>
                  <a:srgbClr val="92290C"/>
                </a:solidFill>
                <a:latin typeface="Comic Sans MS" pitchFamily="66" charset="0"/>
              </a:rPr>
              <a:t>         =</a:t>
            </a:r>
            <a:r>
              <a:rPr lang="en-US" sz="3200" dirty="0" smtClean="0">
                <a:solidFill>
                  <a:srgbClr val="92290C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92290C"/>
                </a:solidFill>
                <a:latin typeface="Comic Sans MS" pitchFamily="66" charset="0"/>
              </a:rPr>
              <a:t>Terapi</a:t>
            </a:r>
            <a:r>
              <a:rPr lang="en-US" sz="3200" dirty="0" smtClean="0">
                <a:solidFill>
                  <a:srgbClr val="92290C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92290C"/>
                </a:solidFill>
                <a:latin typeface="Comic Sans MS" pitchFamily="66" charset="0"/>
              </a:rPr>
              <a:t>Kejang</a:t>
            </a:r>
            <a:r>
              <a:rPr lang="en-US" sz="3200" dirty="0" smtClean="0">
                <a:solidFill>
                  <a:srgbClr val="92290C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92290C"/>
                </a:solidFill>
                <a:latin typeface="Comic Sans MS" pitchFamily="66" charset="0"/>
              </a:rPr>
              <a:t>Listrik</a:t>
            </a:r>
            <a:r>
              <a:rPr lang="en-US" sz="3200" dirty="0" smtClean="0">
                <a:solidFill>
                  <a:srgbClr val="92290C"/>
                </a:solidFill>
                <a:latin typeface="Comic Sans MS" pitchFamily="66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       </a:t>
            </a:r>
            <a:r>
              <a:rPr lang="en-US" sz="2800" dirty="0" err="1" smtClean="0"/>
              <a:t>Indikasi</a:t>
            </a:r>
            <a:r>
              <a:rPr lang="en-US" sz="2800" dirty="0" smtClean="0"/>
              <a:t>   :  </a:t>
            </a:r>
            <a:r>
              <a:rPr lang="id-ID" sz="2800" dirty="0" smtClean="0"/>
              <a:t>*</a:t>
            </a:r>
            <a:r>
              <a:rPr lang="en-US" sz="2800" dirty="0" smtClean="0"/>
              <a:t> </a:t>
            </a:r>
            <a:r>
              <a:rPr lang="en-US" sz="2800" dirty="0" err="1" smtClean="0"/>
              <a:t>Pasien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mau</a:t>
            </a:r>
            <a:r>
              <a:rPr lang="en-US" sz="2800" dirty="0" smtClean="0"/>
              <a:t> </a:t>
            </a:r>
            <a:r>
              <a:rPr lang="en-US" sz="2800" dirty="0" err="1" smtClean="0"/>
              <a:t>makan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                       </a:t>
            </a:r>
            <a:r>
              <a:rPr lang="id-ID" sz="2800" dirty="0" smtClean="0"/>
              <a:t>*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ide</a:t>
            </a:r>
            <a:r>
              <a:rPr lang="en-US" sz="2800" dirty="0" smtClean="0"/>
              <a:t> suicide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                       </a:t>
            </a:r>
            <a:r>
              <a:rPr lang="id-ID" sz="2800" dirty="0" smtClean="0"/>
              <a:t>*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ide</a:t>
            </a:r>
            <a:r>
              <a:rPr lang="en-US" sz="2800" dirty="0" smtClean="0"/>
              <a:t> homicide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                       </a:t>
            </a:r>
            <a:r>
              <a:rPr lang="id-ID" sz="2800" dirty="0" smtClean="0"/>
              <a:t>*</a:t>
            </a:r>
            <a:r>
              <a:rPr lang="en-US" sz="2800" dirty="0" smtClean="0"/>
              <a:t> </a:t>
            </a:r>
            <a:r>
              <a:rPr lang="en-US" sz="2800" dirty="0" err="1" smtClean="0"/>
              <a:t>Sangat</a:t>
            </a:r>
            <a:r>
              <a:rPr lang="en-US" sz="2800" dirty="0" smtClean="0"/>
              <a:t> </a:t>
            </a:r>
            <a:r>
              <a:rPr lang="en-US" sz="2800" dirty="0" err="1" smtClean="0"/>
              <a:t>gelisah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		     </a:t>
            </a:r>
            <a:r>
              <a:rPr lang="id-ID" sz="2800" dirty="0" smtClean="0"/>
              <a:t>*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Respon</a:t>
            </a:r>
            <a:r>
              <a:rPr lang="en-US" sz="2800" dirty="0" smtClean="0"/>
              <a:t>/</a:t>
            </a:r>
            <a:r>
              <a:rPr lang="en-US" sz="2800" dirty="0" err="1" smtClean="0"/>
              <a:t>Lambat</a:t>
            </a:r>
            <a:r>
              <a:rPr lang="en-US" sz="2800" dirty="0" smtClean="0"/>
              <a:t> </a:t>
            </a:r>
            <a:r>
              <a:rPr lang="en-US" sz="2800" dirty="0" err="1" smtClean="0"/>
              <a:t>dgn</a:t>
            </a:r>
            <a:r>
              <a:rPr lang="en-US" sz="2800" dirty="0" smtClean="0"/>
              <a:t> </a:t>
            </a:r>
            <a:r>
              <a:rPr lang="en-US" sz="2800" dirty="0" err="1" smtClean="0"/>
              <a:t>Farmakoterapi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	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4000" dirty="0" smtClean="0">
                <a:solidFill>
                  <a:srgbClr val="FF0000"/>
                </a:solidFill>
              </a:rPr>
              <a:t>      </a:t>
            </a:r>
            <a:r>
              <a:rPr lang="en-US" sz="4000" dirty="0" err="1" smtClean="0">
                <a:solidFill>
                  <a:srgbClr val="FF0000"/>
                </a:solidFill>
              </a:rPr>
              <a:t>Kontra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indikasi</a:t>
            </a:r>
            <a:r>
              <a:rPr lang="en-US" sz="4000" dirty="0" smtClean="0">
                <a:solidFill>
                  <a:srgbClr val="FF0000"/>
                </a:solidFill>
              </a:rPr>
              <a:t> ECT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>
          <a:xfrm>
            <a:off x="1000100" y="1295400"/>
            <a:ext cx="8143900" cy="4221163"/>
          </a:xfrm>
        </p:spPr>
        <p:txBody>
          <a:bodyPr>
            <a:normAutofit fontScale="92500" lnSpcReduction="20000"/>
          </a:bodyPr>
          <a:lstStyle/>
          <a:p>
            <a:pPr eaLnBrk="1" hangingPunct="1"/>
            <a:endParaRPr lang="en-US" sz="2800" dirty="0" smtClean="0"/>
          </a:p>
          <a:p>
            <a:pPr eaLnBrk="1" hangingPunct="1"/>
            <a:r>
              <a:rPr lang="en-US" b="1" dirty="0" err="1" smtClean="0">
                <a:solidFill>
                  <a:srgbClr val="0000FF"/>
                </a:solidFill>
              </a:rPr>
              <a:t>Mutlak</a:t>
            </a:r>
            <a:endParaRPr lang="en-US" b="1" dirty="0" smtClean="0">
              <a:solidFill>
                <a:srgbClr val="0000FF"/>
              </a:solidFill>
            </a:endParaRPr>
          </a:p>
          <a:p>
            <a:pPr eaLnBrk="1" hangingPunct="1">
              <a:buFontTx/>
              <a:buNone/>
            </a:pPr>
            <a:r>
              <a:rPr lang="en-US" b="1" dirty="0" smtClean="0">
                <a:solidFill>
                  <a:srgbClr val="0000FF"/>
                </a:solidFill>
              </a:rPr>
              <a:t>         -  </a:t>
            </a:r>
            <a:r>
              <a:rPr lang="en-US" b="1" dirty="0" err="1" smtClean="0">
                <a:solidFill>
                  <a:srgbClr val="0000FF"/>
                </a:solidFill>
              </a:rPr>
              <a:t>Peninggian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Tekanan</a:t>
            </a:r>
            <a:r>
              <a:rPr lang="en-US" b="1" dirty="0" smtClean="0">
                <a:solidFill>
                  <a:srgbClr val="0000FF"/>
                </a:solidFill>
              </a:rPr>
              <a:t> Intra </a:t>
            </a:r>
            <a:r>
              <a:rPr lang="en-US" b="1" dirty="0" err="1" smtClean="0">
                <a:solidFill>
                  <a:srgbClr val="0000FF"/>
                </a:solidFill>
              </a:rPr>
              <a:t>Kranial</a:t>
            </a:r>
            <a:endParaRPr lang="en-US" b="1" dirty="0" smtClean="0">
              <a:solidFill>
                <a:srgbClr val="0000FF"/>
              </a:solidFill>
            </a:endParaRPr>
          </a:p>
          <a:p>
            <a:pPr eaLnBrk="1" hangingPunct="1">
              <a:buFontTx/>
              <a:buNone/>
            </a:pPr>
            <a:r>
              <a:rPr lang="en-US" b="1" dirty="0" smtClean="0">
                <a:solidFill>
                  <a:srgbClr val="0000FF"/>
                </a:solidFill>
              </a:rPr>
              <a:t>           -  </a:t>
            </a:r>
            <a:r>
              <a:rPr lang="en-US" b="1" dirty="0" err="1" smtClean="0">
                <a:solidFill>
                  <a:srgbClr val="0000FF"/>
                </a:solidFill>
              </a:rPr>
              <a:t>Hipertensi</a:t>
            </a:r>
            <a:endParaRPr lang="en-US" b="1" dirty="0" smtClean="0">
              <a:solidFill>
                <a:srgbClr val="0000FF"/>
              </a:solidFill>
            </a:endParaRPr>
          </a:p>
          <a:p>
            <a:pPr eaLnBrk="1" hangingPunct="1">
              <a:buFontTx/>
              <a:buNone/>
            </a:pPr>
            <a:endParaRPr lang="en-US" b="1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endParaRPr lang="en-US" b="1" dirty="0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b="1" dirty="0" err="1" smtClean="0">
                <a:solidFill>
                  <a:srgbClr val="006600"/>
                </a:solidFill>
              </a:rPr>
              <a:t>Relatif</a:t>
            </a:r>
            <a:r>
              <a:rPr lang="en-US" b="1" dirty="0" smtClean="0">
                <a:solidFill>
                  <a:srgbClr val="006600"/>
                </a:solidFill>
              </a:rPr>
              <a:t>      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b="1" dirty="0" smtClean="0">
                <a:solidFill>
                  <a:srgbClr val="006600"/>
                </a:solidFill>
              </a:rPr>
              <a:t>          - </a:t>
            </a:r>
            <a:r>
              <a:rPr lang="en-US" b="1" dirty="0" err="1" smtClean="0">
                <a:solidFill>
                  <a:srgbClr val="006600"/>
                </a:solidFill>
              </a:rPr>
              <a:t>Penyakit</a:t>
            </a:r>
            <a:r>
              <a:rPr lang="en-US" b="1" dirty="0" smtClean="0">
                <a:solidFill>
                  <a:srgbClr val="006600"/>
                </a:solidFill>
              </a:rPr>
              <a:t> </a:t>
            </a:r>
            <a:r>
              <a:rPr lang="en-US" b="1" dirty="0" err="1" smtClean="0">
                <a:solidFill>
                  <a:srgbClr val="006600"/>
                </a:solidFill>
              </a:rPr>
              <a:t>Jantung</a:t>
            </a:r>
            <a:endParaRPr lang="en-US" b="1" dirty="0" smtClean="0">
              <a:solidFill>
                <a:srgbClr val="006600"/>
              </a:solidFill>
            </a:endParaRPr>
          </a:p>
          <a:p>
            <a:pPr eaLnBrk="1" hangingPunct="1">
              <a:buFontTx/>
              <a:buNone/>
            </a:pPr>
            <a:r>
              <a:rPr lang="en-US" b="1" dirty="0" smtClean="0">
                <a:solidFill>
                  <a:srgbClr val="006600"/>
                </a:solidFill>
              </a:rPr>
              <a:t>          - </a:t>
            </a:r>
            <a:r>
              <a:rPr lang="en-US" b="1" dirty="0" err="1" smtClean="0">
                <a:solidFill>
                  <a:srgbClr val="006600"/>
                </a:solidFill>
              </a:rPr>
              <a:t>Hamil</a:t>
            </a:r>
            <a:endParaRPr lang="en-US" b="1" dirty="0" smtClean="0">
              <a:solidFill>
                <a:srgbClr val="006600"/>
              </a:solidFill>
            </a:endParaRPr>
          </a:p>
          <a:p>
            <a:pPr eaLnBrk="1" hangingPunct="1">
              <a:buFontTx/>
              <a:buNone/>
            </a:pPr>
            <a:endParaRPr lang="en-US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642918"/>
            <a:ext cx="7772400" cy="186213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6000" dirty="0" smtClean="0">
                <a:solidFill>
                  <a:schemeClr val="accent3"/>
                </a:solidFill>
              </a:rPr>
              <a:t>BUNUH  DIRI</a:t>
            </a:r>
            <a:r>
              <a:rPr lang="id-ID" sz="6000" dirty="0" smtClean="0">
                <a:solidFill>
                  <a:schemeClr val="accent3"/>
                </a:solidFill>
              </a:rPr>
              <a:t/>
            </a:r>
            <a:br>
              <a:rPr lang="id-ID" sz="6000" dirty="0" smtClean="0">
                <a:solidFill>
                  <a:schemeClr val="accent3"/>
                </a:solidFill>
              </a:rPr>
            </a:br>
            <a:r>
              <a:rPr lang="id-ID" sz="6000" dirty="0" smtClean="0">
                <a:solidFill>
                  <a:schemeClr val="accent3"/>
                </a:solidFill>
              </a:rPr>
              <a:t>(SUICIDE)</a:t>
            </a:r>
            <a:br>
              <a:rPr lang="id-ID" sz="6000" dirty="0" smtClean="0">
                <a:solidFill>
                  <a:schemeClr val="accent3"/>
                </a:solidFill>
              </a:rPr>
            </a:br>
            <a:r>
              <a:rPr lang="en-US" sz="6000" dirty="0" smtClean="0">
                <a:solidFill>
                  <a:schemeClr val="tx1"/>
                </a:solidFill>
              </a:rPr>
              <a:t/>
            </a:r>
            <a:br>
              <a:rPr lang="en-US" sz="6000" dirty="0" smtClean="0">
                <a:solidFill>
                  <a:schemeClr val="tx1"/>
                </a:solidFill>
              </a:rPr>
            </a:br>
            <a:endParaRPr lang="en-US" sz="6000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1000100" y="235743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Bunuh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 </a:t>
            </a:r>
            <a:r>
              <a:rPr lang="en-US" sz="2800" dirty="0" err="1" smtClean="0"/>
              <a:t>adl</a:t>
            </a:r>
            <a:r>
              <a:rPr lang="en-US" sz="2800" dirty="0" smtClean="0"/>
              <a:t> : </a:t>
            </a:r>
            <a:r>
              <a:rPr lang="en-US" sz="2800" dirty="0" err="1" smtClean="0"/>
              <a:t>perbuatan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disengaja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menyebabkan</a:t>
            </a:r>
            <a:r>
              <a:rPr lang="en-US" sz="2800" dirty="0" smtClean="0"/>
              <a:t> </a:t>
            </a:r>
            <a:r>
              <a:rPr lang="en-US" sz="2800" dirty="0" err="1" smtClean="0"/>
              <a:t>kematian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 </a:t>
            </a:r>
            <a:r>
              <a:rPr lang="en-US" sz="2800" dirty="0" err="1" smtClean="0"/>
              <a:t>sendiri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Edwin </a:t>
            </a:r>
            <a:r>
              <a:rPr lang="en-US" sz="2800" dirty="0" err="1" smtClean="0"/>
              <a:t>Schneidman</a:t>
            </a:r>
            <a:r>
              <a:rPr lang="en-US" sz="2800" dirty="0" smtClean="0"/>
              <a:t> :. . . </a:t>
            </a:r>
            <a:r>
              <a:rPr lang="en-US" sz="2800" dirty="0" err="1" smtClean="0"/>
              <a:t>Perbuatan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disadari</a:t>
            </a:r>
            <a:r>
              <a:rPr lang="en-US" sz="2800" dirty="0" smtClean="0"/>
              <a:t> </a:t>
            </a:r>
            <a:r>
              <a:rPr lang="en-US" sz="2800" dirty="0" err="1" smtClean="0"/>
              <a:t>dgn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</a:t>
            </a:r>
            <a:r>
              <a:rPr lang="en-US" sz="2800" dirty="0" err="1" smtClean="0"/>
              <a:t>membinasakan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 </a:t>
            </a:r>
            <a:r>
              <a:rPr lang="en-US" sz="2800" dirty="0" err="1" smtClean="0"/>
              <a:t>sendiri</a:t>
            </a:r>
            <a:r>
              <a:rPr lang="id-ID" sz="2800" dirty="0" smtClean="0"/>
              <a:t> (Aktif- Pasif)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Idea suicide. . . .  . Attempt suicide. . . . .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                     .  . .Success suicide.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00" y="228600"/>
            <a:ext cx="7458100" cy="1295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3"/>
                </a:solidFill>
              </a:rPr>
              <a:t>SUICID</a:t>
            </a:r>
            <a:r>
              <a:rPr lang="id-ID" sz="3600" dirty="0" smtClean="0">
                <a:solidFill>
                  <a:schemeClr val="accent3"/>
                </a:solidFill>
              </a:rPr>
              <a:t>E</a:t>
            </a:r>
            <a:r>
              <a:rPr lang="en-US" sz="3600" dirty="0" smtClean="0">
                <a:solidFill>
                  <a:schemeClr val="accent3"/>
                </a:solidFill>
              </a:rPr>
              <a:t>/HOMICID</a:t>
            </a:r>
            <a:r>
              <a:rPr lang="id-ID" sz="3600" dirty="0" smtClean="0">
                <a:solidFill>
                  <a:schemeClr val="accent3"/>
                </a:solidFill>
              </a:rPr>
              <a:t>E</a:t>
            </a:r>
            <a:endParaRPr lang="en-US" sz="3600" dirty="0">
              <a:solidFill>
                <a:schemeClr val="accent3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01000" cy="4572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err="1" smtClean="0">
                <a:latin typeface="Tahoma" pitchFamily="34" charset="0"/>
              </a:rPr>
              <a:t>Suicid</a:t>
            </a:r>
            <a:r>
              <a:rPr lang="id-ID" dirty="0" smtClean="0">
                <a:latin typeface="Tahoma" pitchFamily="34" charset="0"/>
              </a:rPr>
              <a:t>e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atau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homicid</a:t>
            </a:r>
            <a:r>
              <a:rPr lang="id-ID" dirty="0" smtClean="0">
                <a:latin typeface="Tahoma" pitchFamily="34" charset="0"/>
              </a:rPr>
              <a:t>e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adl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Pasien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yg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membahayakan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dirinya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atau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orang</a:t>
            </a:r>
            <a:r>
              <a:rPr lang="en-US" dirty="0" smtClean="0">
                <a:latin typeface="Tahoma" pitchFamily="34" charset="0"/>
              </a:rPr>
              <a:t> lain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err="1" smtClean="0">
                <a:latin typeface="Tahoma" pitchFamily="34" charset="0"/>
              </a:rPr>
              <a:t>Ide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bunuh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diri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adl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keluhan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yg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plg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umum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datang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ke</a:t>
            </a:r>
            <a:r>
              <a:rPr lang="en-US" dirty="0" smtClean="0">
                <a:latin typeface="Tahoma" pitchFamily="34" charset="0"/>
              </a:rPr>
              <a:t> IGD </a:t>
            </a:r>
            <a:r>
              <a:rPr lang="en-US" dirty="0" err="1" smtClean="0">
                <a:latin typeface="Tahoma" pitchFamily="34" charset="0"/>
              </a:rPr>
              <a:t>psikiatrik</a:t>
            </a:r>
            <a:endParaRPr lang="en-US" dirty="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err="1" smtClean="0">
                <a:latin typeface="Tahoma" pitchFamily="34" charset="0"/>
              </a:rPr>
              <a:t>Semua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sikap</a:t>
            </a:r>
            <a:r>
              <a:rPr lang="en-US" dirty="0" smtClean="0">
                <a:latin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</a:rPr>
              <a:t>ancaman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pikiran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bunuh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diri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perlu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ditanggapi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secara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serius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pasien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diobservasi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ketat</a:t>
            </a:r>
            <a:endParaRPr lang="en-US" dirty="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err="1" smtClean="0">
                <a:latin typeface="Tahoma" pitchFamily="34" charset="0"/>
              </a:rPr>
              <a:t>Pasien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yg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bersikap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i="1" dirty="0" err="1" smtClean="0">
                <a:latin typeface="Tahoma" pitchFamily="34" charset="0"/>
              </a:rPr>
              <a:t>galak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seringkali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salah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persepsi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thd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pertolongan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petugas</a:t>
            </a:r>
            <a:endParaRPr lang="en-US" dirty="0" smtClean="0">
              <a:latin typeface="Tahom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err="1" smtClean="0">
                <a:latin typeface="Tahoma" pitchFamily="34" charset="0"/>
              </a:rPr>
              <a:t>Harus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selalu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ditelusuri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apakah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ada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kecenderungan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Suicid</a:t>
            </a:r>
            <a:r>
              <a:rPr lang="id-ID" dirty="0" smtClean="0">
                <a:latin typeface="Tahoma" pitchFamily="34" charset="0"/>
              </a:rPr>
              <a:t>e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atau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homicid</a:t>
            </a:r>
            <a:r>
              <a:rPr lang="id-ID" dirty="0" smtClean="0">
                <a:latin typeface="Tahoma" pitchFamily="34" charset="0"/>
              </a:rPr>
              <a:t>e</a:t>
            </a:r>
            <a:r>
              <a:rPr lang="en-US" dirty="0" smtClean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00" y="533400"/>
            <a:ext cx="74581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solidFill>
                  <a:schemeClr val="accent3"/>
                </a:solidFill>
              </a:rPr>
              <a:t>RIWAYAT, GEJALA DAN TANDA RISIKO BUNUH DIRI (BD)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928662" y="2133600"/>
            <a:ext cx="7681938" cy="4419600"/>
          </a:xfrm>
        </p:spPr>
        <p:txBody>
          <a:bodyPr/>
          <a:lstStyle/>
          <a:p>
            <a:pPr eaLnBrk="1" hangingPunct="1"/>
            <a:r>
              <a:rPr lang="en-US" sz="2800" dirty="0" err="1" smtClean="0">
                <a:latin typeface="Tahoma" pitchFamily="34" charset="0"/>
              </a:rPr>
              <a:t>Fantasi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atau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usaha</a:t>
            </a:r>
            <a:r>
              <a:rPr lang="en-US" sz="2800" dirty="0" smtClean="0">
                <a:latin typeface="Tahoma" pitchFamily="34" charset="0"/>
              </a:rPr>
              <a:t> BD </a:t>
            </a:r>
            <a:r>
              <a:rPr lang="en-US" sz="2800" dirty="0" err="1" smtClean="0">
                <a:latin typeface="Tahoma" pitchFamily="34" charset="0"/>
              </a:rPr>
              <a:t>sebelumnya</a:t>
            </a:r>
            <a:endParaRPr lang="en-US" sz="2800" dirty="0" smtClean="0">
              <a:latin typeface="Tahoma" pitchFamily="34" charset="0"/>
            </a:endParaRPr>
          </a:p>
          <a:p>
            <a:pPr eaLnBrk="1" hangingPunct="1"/>
            <a:r>
              <a:rPr lang="en-US" sz="2800" dirty="0" err="1" smtClean="0">
                <a:latin typeface="Tahoma" pitchFamily="34" charset="0"/>
              </a:rPr>
              <a:t>Anxietas</a:t>
            </a:r>
            <a:r>
              <a:rPr lang="en-US" sz="2800" dirty="0" smtClean="0">
                <a:latin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</a:rPr>
              <a:t>depresi</a:t>
            </a:r>
            <a:r>
              <a:rPr lang="en-US" sz="2800" dirty="0" smtClean="0">
                <a:latin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</a:rPr>
              <a:t>kelelahan</a:t>
            </a:r>
            <a:endParaRPr lang="en-US" sz="2800" dirty="0" smtClean="0">
              <a:latin typeface="Tahoma" pitchFamily="34" charset="0"/>
            </a:endParaRPr>
          </a:p>
          <a:p>
            <a:pPr eaLnBrk="1" hangingPunct="1"/>
            <a:r>
              <a:rPr lang="en-US" sz="2800" dirty="0" err="1" smtClean="0">
                <a:latin typeface="Tahoma" pitchFamily="34" charset="0"/>
              </a:rPr>
              <a:t>Ketersediaan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alat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untuk</a:t>
            </a:r>
            <a:r>
              <a:rPr lang="en-US" sz="2800" dirty="0" smtClean="0">
                <a:latin typeface="Tahoma" pitchFamily="34" charset="0"/>
              </a:rPr>
              <a:t> BD</a:t>
            </a:r>
          </a:p>
          <a:p>
            <a:pPr eaLnBrk="1" hangingPunct="1"/>
            <a:r>
              <a:rPr lang="en-US" sz="2800" dirty="0" err="1" smtClean="0">
                <a:latin typeface="Tahoma" pitchFamily="34" charset="0"/>
              </a:rPr>
              <a:t>Mengkuatirkan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efek</a:t>
            </a:r>
            <a:r>
              <a:rPr lang="en-US" sz="2800" dirty="0" smtClean="0">
                <a:latin typeface="Tahoma" pitchFamily="34" charset="0"/>
              </a:rPr>
              <a:t> BD pd </a:t>
            </a:r>
            <a:r>
              <a:rPr lang="en-US" sz="2800" dirty="0" err="1" smtClean="0">
                <a:latin typeface="Tahoma" pitchFamily="34" charset="0"/>
              </a:rPr>
              <a:t>anggota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keluarga</a:t>
            </a:r>
            <a:endParaRPr lang="en-US" sz="2800" dirty="0" smtClean="0">
              <a:latin typeface="Tahoma" pitchFamily="34" charset="0"/>
            </a:endParaRPr>
          </a:p>
          <a:p>
            <a:pPr eaLnBrk="1" hangingPunct="1"/>
            <a:r>
              <a:rPr lang="en-US" sz="2800" dirty="0" err="1" smtClean="0">
                <a:latin typeface="Tahoma" pitchFamily="34" charset="0"/>
              </a:rPr>
              <a:t>Mengalami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krisis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dlm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kehidupan</a:t>
            </a:r>
            <a:endParaRPr lang="en-US" sz="2800" dirty="0" smtClean="0">
              <a:latin typeface="Tahoma" pitchFamily="34" charset="0"/>
            </a:endParaRPr>
          </a:p>
          <a:p>
            <a:pPr eaLnBrk="1" hangingPunct="1"/>
            <a:r>
              <a:rPr lang="en-US" sz="2800" dirty="0" err="1" smtClean="0">
                <a:latin typeface="Tahoma" pitchFamily="34" charset="0"/>
              </a:rPr>
              <a:t>Riwayat</a:t>
            </a:r>
            <a:r>
              <a:rPr lang="en-US" sz="2800" dirty="0" smtClean="0">
                <a:latin typeface="Tahoma" pitchFamily="34" charset="0"/>
              </a:rPr>
              <a:t> BD </a:t>
            </a:r>
            <a:r>
              <a:rPr lang="en-US" sz="2800" dirty="0" err="1" smtClean="0">
                <a:latin typeface="Tahoma" pitchFamily="34" charset="0"/>
              </a:rPr>
              <a:t>dlm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keluarga</a:t>
            </a:r>
            <a:endParaRPr lang="en-US" sz="2800" dirty="0" smtClean="0">
              <a:latin typeface="Tahoma" pitchFamily="34" charset="0"/>
            </a:endParaRPr>
          </a:p>
          <a:p>
            <a:pPr eaLnBrk="1" hangingPunct="1"/>
            <a:r>
              <a:rPr lang="en-US" sz="2800" dirty="0" err="1" smtClean="0">
                <a:latin typeface="Tahoma" pitchFamily="34" charset="0"/>
              </a:rPr>
              <a:t>Putus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asa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atau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pesimisme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yg</a:t>
            </a:r>
            <a:r>
              <a:rPr lang="en-US" sz="2800" dirty="0" smtClean="0">
                <a:latin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</a:rPr>
              <a:t>mendalam</a:t>
            </a:r>
            <a:endParaRPr lang="en-US" sz="2800" dirty="0" smtClean="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76" y="533400"/>
            <a:ext cx="7315224" cy="914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5400" dirty="0" err="1">
                <a:solidFill>
                  <a:srgbClr val="00B050"/>
                </a:solidFill>
              </a:rPr>
              <a:t>Penatalaksanaan</a:t>
            </a:r>
            <a:r>
              <a:rPr lang="en-US" sz="5400" dirty="0">
                <a:solidFill>
                  <a:srgbClr val="00B050"/>
                </a:solidFill>
              </a:rPr>
              <a:t> :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714348" y="1600200"/>
            <a:ext cx="8429652" cy="487362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Perhatikan</a:t>
            </a:r>
            <a:r>
              <a:rPr lang="en-US" sz="2800" dirty="0" smtClean="0"/>
              <a:t> </a:t>
            </a:r>
            <a:r>
              <a:rPr lang="en-US" sz="2800" dirty="0" err="1" smtClean="0"/>
              <a:t>resiko-resiko</a:t>
            </a:r>
            <a:r>
              <a:rPr lang="en-US" sz="2800" dirty="0" smtClean="0"/>
              <a:t> </a:t>
            </a:r>
            <a:r>
              <a:rPr lang="en-US" sz="2800" dirty="0" err="1" smtClean="0"/>
              <a:t>bunuh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endParaRPr lang="id-ID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Awasi</a:t>
            </a:r>
            <a:r>
              <a:rPr lang="en-US" sz="2800" dirty="0" smtClean="0"/>
              <a:t> </a:t>
            </a:r>
            <a:r>
              <a:rPr lang="en-US" sz="2800" dirty="0" err="1" smtClean="0"/>
              <a:t>pasien</a:t>
            </a:r>
            <a:r>
              <a:rPr lang="en-US" sz="2800" dirty="0" smtClean="0"/>
              <a:t> &amp; </a:t>
            </a:r>
            <a:r>
              <a:rPr lang="en-US" sz="2800" dirty="0" err="1" smtClean="0"/>
              <a:t>hindari</a:t>
            </a:r>
            <a:r>
              <a:rPr lang="en-US" sz="2800" dirty="0" smtClean="0"/>
              <a:t> </a:t>
            </a:r>
            <a:r>
              <a:rPr lang="en-US" sz="2800" dirty="0" err="1" smtClean="0"/>
              <a:t>benda-benda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membahayakan</a:t>
            </a:r>
            <a:endParaRPr lang="id-ID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Ada</a:t>
            </a:r>
            <a:r>
              <a:rPr lang="en-US" sz="2800" dirty="0" smtClean="0"/>
              <a:t> /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penyesalan,rasa</a:t>
            </a:r>
            <a:r>
              <a:rPr lang="en-US" sz="2800" dirty="0" smtClean="0"/>
              <a:t> </a:t>
            </a:r>
            <a:r>
              <a:rPr lang="en-US" sz="2800" dirty="0" err="1" smtClean="0"/>
              <a:t>bersalah</a:t>
            </a:r>
            <a:r>
              <a:rPr lang="en-US" sz="2800" dirty="0" smtClean="0"/>
              <a:t> . .  </a:t>
            </a:r>
            <a:endParaRPr lang="id-ID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Tentukan</a:t>
            </a:r>
            <a:r>
              <a:rPr lang="en-US" sz="2800" dirty="0" smtClean="0"/>
              <a:t> status mental     </a:t>
            </a:r>
            <a:r>
              <a:rPr lang="id-ID" sz="2800" dirty="0" smtClean="0"/>
              <a:t>      </a:t>
            </a:r>
            <a:r>
              <a:rPr lang="en-US" sz="2800" dirty="0" err="1" smtClean="0"/>
              <a:t>Psikofarmaka</a:t>
            </a:r>
            <a:r>
              <a:rPr lang="id-ID" sz="2800" dirty="0" smtClean="0"/>
              <a:t>. . . . . .</a:t>
            </a:r>
            <a:r>
              <a:rPr lang="en-US" sz="2800" dirty="0" smtClean="0"/>
              <a:t> </a:t>
            </a:r>
            <a:r>
              <a:rPr lang="en-US" sz="2800" dirty="0" err="1" smtClean="0"/>
              <a:t>bila</a:t>
            </a:r>
            <a:r>
              <a:rPr lang="en-US" sz="2800" dirty="0" smtClean="0"/>
              <a:t> </a:t>
            </a:r>
            <a:r>
              <a:rPr lang="en-US" sz="2800" dirty="0" err="1" smtClean="0"/>
              <a:t>perlu</a:t>
            </a:r>
            <a:r>
              <a:rPr lang="en-US" sz="2800" dirty="0" smtClean="0"/>
              <a:t> </a:t>
            </a:r>
            <a:r>
              <a:rPr lang="id-ID" sz="2800" dirty="0" smtClean="0"/>
              <a:t>   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id-ID" sz="2800" dirty="0" smtClean="0"/>
              <a:t>                                                                    </a:t>
            </a:r>
            <a:r>
              <a:rPr lang="en-US" sz="2800" dirty="0" err="1" smtClean="0"/>
              <a:t>perawatan</a:t>
            </a:r>
            <a:r>
              <a:rPr lang="en-US" sz="2800" dirty="0" smtClean="0"/>
              <a:t> RS</a:t>
            </a:r>
            <a:endParaRPr lang="id-ID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Bila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keadaan</a:t>
            </a:r>
            <a:r>
              <a:rPr lang="en-US" sz="2800" dirty="0" smtClean="0"/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“</a:t>
            </a:r>
            <a:r>
              <a:rPr lang="en-US" sz="2800" i="1" dirty="0" err="1" smtClean="0">
                <a:solidFill>
                  <a:srgbClr val="FF0000"/>
                </a:solidFill>
              </a:rPr>
              <a:t>krisis</a:t>
            </a:r>
            <a:r>
              <a:rPr lang="en-US" sz="2800" i="1" dirty="0" smtClean="0">
                <a:solidFill>
                  <a:srgbClr val="FF0000"/>
                </a:solidFill>
              </a:rPr>
              <a:t>”  </a:t>
            </a:r>
            <a:r>
              <a:rPr lang="en-US" sz="2800" dirty="0" err="1" smtClean="0"/>
              <a:t>awasi</a:t>
            </a:r>
            <a:r>
              <a:rPr lang="en-US" sz="2800" dirty="0" smtClean="0"/>
              <a:t> </a:t>
            </a:r>
            <a:r>
              <a:rPr lang="id-ID" sz="2800" dirty="0" smtClean="0"/>
              <a:t>  </a:t>
            </a:r>
            <a:r>
              <a:rPr lang="en-US" sz="2800" dirty="0" smtClean="0"/>
              <a:t>“vital</a:t>
            </a:r>
            <a:r>
              <a:rPr lang="id-ID" sz="2800" dirty="0" smtClean="0"/>
              <a:t> sign”</a:t>
            </a:r>
            <a:r>
              <a:rPr lang="en-US" sz="2800" dirty="0" smtClean="0"/>
              <a:t> (</a:t>
            </a:r>
            <a:r>
              <a:rPr lang="en-US" sz="2800" dirty="0" err="1" smtClean="0"/>
              <a:t>TD,Nadi,Penafasan,Suhu</a:t>
            </a:r>
            <a:r>
              <a:rPr lang="en-US" sz="2800" dirty="0" smtClean="0"/>
              <a:t>…)</a:t>
            </a:r>
            <a:endParaRPr lang="id-ID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Psikoterapi</a:t>
            </a:r>
            <a:r>
              <a:rPr lang="id-ID" sz="2800" dirty="0" smtClean="0"/>
              <a:t> </a:t>
            </a:r>
            <a:r>
              <a:rPr lang="en-US" sz="2800" dirty="0" smtClean="0"/>
              <a:t>.</a:t>
            </a:r>
            <a:r>
              <a:rPr lang="id-ID" sz="2800" dirty="0" smtClean="0"/>
              <a:t> </a:t>
            </a:r>
            <a:r>
              <a:rPr lang="en-US" sz="2800" dirty="0" smtClean="0"/>
              <a:t>. . . . . . . </a:t>
            </a:r>
            <a:r>
              <a:rPr lang="id-ID" sz="2800" dirty="0" smtClean="0"/>
              <a:t>           </a:t>
            </a:r>
            <a:r>
              <a:rPr lang="en-US" sz="2800" dirty="0" err="1" smtClean="0"/>
              <a:t>Stresor</a:t>
            </a:r>
            <a:r>
              <a:rPr lang="en-US" sz="2800" dirty="0" smtClean="0"/>
              <a:t> </a:t>
            </a:r>
            <a:r>
              <a:rPr lang="en-US" sz="2800" dirty="0" err="1" smtClean="0"/>
              <a:t>psikososial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35845" name="Line 6"/>
          <p:cNvSpPr>
            <a:spLocks noChangeShapeType="1"/>
          </p:cNvSpPr>
          <p:nvPr/>
        </p:nvSpPr>
        <p:spPr bwMode="auto">
          <a:xfrm>
            <a:off x="4357686" y="3929066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3857620" y="592933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id-ID" dirty="0" smtClean="0"/>
          </a:p>
        </p:txBody>
      </p:sp>
      <p:pic>
        <p:nvPicPr>
          <p:cNvPr id="1024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71462"/>
            <a:ext cx="764380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 descr="E:\GAMBAR MAMA\kartun ana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92879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00" y="800100"/>
            <a:ext cx="7458100" cy="9525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6000" dirty="0" err="1">
                <a:solidFill>
                  <a:srgbClr val="7030A0"/>
                </a:solidFill>
              </a:rPr>
              <a:t>Pencegahan</a:t>
            </a:r>
            <a:r>
              <a:rPr lang="en-US" sz="6000" dirty="0">
                <a:solidFill>
                  <a:srgbClr val="7030A0"/>
                </a:solidFill>
              </a:rPr>
              <a:t> :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928662" y="2133600"/>
            <a:ext cx="6996138" cy="4340225"/>
          </a:xfrm>
        </p:spPr>
        <p:txBody>
          <a:bodyPr/>
          <a:lstStyle/>
          <a:p>
            <a:pPr eaLnBrk="1" hangingPunct="1"/>
            <a:r>
              <a:rPr lang="en-US" sz="2800" dirty="0" err="1" smtClean="0">
                <a:solidFill>
                  <a:srgbClr val="C00000"/>
                </a:solidFill>
              </a:rPr>
              <a:t>Deteksi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dini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adanya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fikiran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ttg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kematian</a:t>
            </a:r>
            <a:r>
              <a:rPr lang="en-US" sz="2800" dirty="0" smtClean="0">
                <a:solidFill>
                  <a:srgbClr val="C00000"/>
                </a:solidFill>
              </a:rPr>
              <a:t> &amp; </a:t>
            </a:r>
            <a:r>
              <a:rPr lang="en-US" sz="2800" dirty="0" err="1" smtClean="0">
                <a:solidFill>
                  <a:srgbClr val="C00000"/>
                </a:solidFill>
              </a:rPr>
              <a:t>bunuh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diri</a:t>
            </a:r>
            <a:endParaRPr lang="en-US" sz="2800" dirty="0" smtClean="0">
              <a:solidFill>
                <a:srgbClr val="C00000"/>
              </a:solidFill>
            </a:endParaRPr>
          </a:p>
          <a:p>
            <a:pPr eaLnBrk="1" hangingPunct="1"/>
            <a:endParaRPr lang="en-US" sz="2800" dirty="0" smtClean="0">
              <a:solidFill>
                <a:srgbClr val="C00000"/>
              </a:solidFill>
            </a:endParaRPr>
          </a:p>
          <a:p>
            <a:pPr eaLnBrk="1" hangingPunct="1"/>
            <a:r>
              <a:rPr lang="en-US" sz="2800" dirty="0" err="1" smtClean="0">
                <a:solidFill>
                  <a:srgbClr val="C00000"/>
                </a:solidFill>
              </a:rPr>
              <a:t>Pengobatan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gangguan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psikiatriknya</a:t>
            </a:r>
            <a:endParaRPr lang="en-US" sz="2800" dirty="0" smtClean="0">
              <a:solidFill>
                <a:srgbClr val="C00000"/>
              </a:solidFill>
            </a:endParaRPr>
          </a:p>
          <a:p>
            <a:pPr eaLnBrk="1" hangingPunct="1"/>
            <a:endParaRPr lang="en-US" sz="2800" dirty="0" smtClean="0">
              <a:solidFill>
                <a:srgbClr val="C00000"/>
              </a:solidFill>
            </a:endParaRPr>
          </a:p>
          <a:p>
            <a:pPr eaLnBrk="1" hangingPunct="1"/>
            <a:r>
              <a:rPr lang="en-US" sz="2800" dirty="0" err="1" smtClean="0">
                <a:solidFill>
                  <a:srgbClr val="C00000"/>
                </a:solidFill>
              </a:rPr>
              <a:t>Psikoterapi</a:t>
            </a:r>
            <a:r>
              <a:rPr lang="en-US" sz="2800" dirty="0" smtClean="0">
                <a:solidFill>
                  <a:srgbClr val="C00000"/>
                </a:solidFill>
              </a:rPr>
              <a:t> . . . </a:t>
            </a:r>
            <a:r>
              <a:rPr lang="id-ID" sz="2800" dirty="0" smtClean="0">
                <a:solidFill>
                  <a:srgbClr val="C00000"/>
                </a:solidFill>
              </a:rPr>
              <a:t>.  </a:t>
            </a:r>
            <a:r>
              <a:rPr lang="en-US" sz="2800" dirty="0" smtClean="0">
                <a:solidFill>
                  <a:srgbClr val="C00000"/>
                </a:solidFill>
              </a:rPr>
              <a:t>Individual &amp; </a:t>
            </a:r>
            <a:r>
              <a:rPr lang="en-US" sz="2800" dirty="0" err="1" smtClean="0">
                <a:solidFill>
                  <a:srgbClr val="C00000"/>
                </a:solidFill>
              </a:rPr>
              <a:t>Keluarga</a:t>
            </a:r>
            <a:endParaRPr lang="en-US" sz="28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4" descr="Vin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WordArt 6" descr="Narrow vertical"/>
          <p:cNvSpPr>
            <a:spLocks noChangeArrowheads="1" noChangeShapeType="1" noTextEdit="1"/>
          </p:cNvSpPr>
          <p:nvPr/>
        </p:nvSpPr>
        <p:spPr bwMode="auto">
          <a:xfrm>
            <a:off x="0" y="2711450"/>
            <a:ext cx="9144000" cy="38417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id-ID" sz="48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Comic Sans MS"/>
              </a:rPr>
              <a:t>Terimakasih &amp; Wassalam</a:t>
            </a:r>
            <a:endParaRPr lang="id-ID" sz="48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Comic Sans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0"/>
            <a:ext cx="8820472" cy="6858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000" dirty="0" smtClean="0"/>
          </a:p>
          <a:p>
            <a:pPr eaLnBrk="1" hangingPunct="1">
              <a:buFontTx/>
              <a:buNone/>
            </a:pPr>
            <a:endParaRPr lang="en-US" sz="2000" dirty="0" smtClean="0"/>
          </a:p>
          <a:p>
            <a:pPr eaLnBrk="1" hangingPunct="1">
              <a:buFontTx/>
              <a:buNone/>
            </a:pPr>
            <a:r>
              <a:rPr lang="en-US" sz="2000" dirty="0" smtClean="0"/>
              <a:t>                           </a:t>
            </a:r>
            <a:r>
              <a:rPr lang="en-US" sz="2400" b="1" dirty="0" err="1" smtClean="0"/>
              <a:t>Menang</a:t>
            </a:r>
            <a:r>
              <a:rPr lang="en-US" sz="2400" b="1" dirty="0" smtClean="0"/>
              <a:t>/        </a:t>
            </a:r>
            <a:r>
              <a:rPr lang="id-ID" sz="2400" b="1" dirty="0" smtClean="0"/>
              <a:t> </a:t>
            </a:r>
            <a:r>
              <a:rPr lang="en-US" sz="2400" b="1" dirty="0" smtClean="0"/>
              <a:t>* </a:t>
            </a:r>
            <a:r>
              <a:rPr lang="en-US" sz="2400" b="1" dirty="0" err="1" smtClean="0"/>
              <a:t>Daya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tubuh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meningkat</a:t>
            </a:r>
            <a:endParaRPr lang="en-US" sz="2400" b="1" dirty="0" smtClean="0"/>
          </a:p>
          <a:p>
            <a:pPr eaLnBrk="1" hangingPunct="1">
              <a:buFontTx/>
              <a:buNone/>
            </a:pPr>
            <a:r>
              <a:rPr lang="en-US" sz="2400" b="1" dirty="0" smtClean="0"/>
              <a:t>                       </a:t>
            </a:r>
            <a:r>
              <a:rPr lang="en-US" sz="2400" b="1" dirty="0" err="1" smtClean="0"/>
              <a:t>Berhasil</a:t>
            </a:r>
            <a:r>
              <a:rPr lang="en-US" sz="2400" b="1" dirty="0" smtClean="0"/>
              <a:t>         * </a:t>
            </a:r>
            <a:r>
              <a:rPr lang="en-US" sz="2400" b="1" dirty="0" err="1" smtClean="0"/>
              <a:t>Badan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jadi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olidFill>
                  <a:srgbClr val="00B050"/>
                </a:solidFill>
              </a:rPr>
              <a:t>kuat</a:t>
            </a:r>
            <a:r>
              <a:rPr lang="en-US" sz="2400" b="1" dirty="0" smtClean="0">
                <a:solidFill>
                  <a:srgbClr val="00B050"/>
                </a:solidFill>
              </a:rPr>
              <a:t> / </a:t>
            </a:r>
            <a:r>
              <a:rPr lang="en-US" sz="2400" b="1" dirty="0" err="1" smtClean="0">
                <a:solidFill>
                  <a:srgbClr val="00B050"/>
                </a:solidFill>
              </a:rPr>
              <a:t>sehat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2400" b="1" dirty="0" smtClean="0">
                <a:solidFill>
                  <a:schemeClr val="accent2"/>
                </a:solidFill>
              </a:rPr>
              <a:t>                                          </a:t>
            </a:r>
            <a:r>
              <a:rPr lang="id-ID" sz="2400" b="1" dirty="0" smtClean="0">
                <a:solidFill>
                  <a:schemeClr val="accent2"/>
                </a:solidFill>
              </a:rPr>
              <a:t>  </a:t>
            </a:r>
            <a:r>
              <a:rPr lang="en-US" sz="2400" b="1" dirty="0" smtClean="0">
                <a:solidFill>
                  <a:schemeClr val="accent2"/>
                </a:solidFill>
              </a:rPr>
              <a:t>  </a:t>
            </a:r>
            <a:r>
              <a:rPr lang="en-US" sz="2400" b="1" dirty="0" smtClean="0"/>
              <a:t>* </a:t>
            </a:r>
            <a:r>
              <a:rPr lang="en-US" sz="2400" b="1" dirty="0" err="1" smtClean="0"/>
              <a:t>Imunisasi</a:t>
            </a:r>
            <a:endParaRPr lang="en-US" sz="2400" b="1" dirty="0" smtClean="0"/>
          </a:p>
          <a:p>
            <a:pPr eaLnBrk="1" hangingPunct="1">
              <a:buFontTx/>
              <a:buNone/>
            </a:pPr>
            <a:endParaRPr lang="en-US" sz="2400" b="1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STRES</a:t>
            </a:r>
          </a:p>
          <a:p>
            <a:pPr eaLnBrk="1" hangingPunct="1">
              <a:buFontTx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  FISIK</a:t>
            </a:r>
          </a:p>
          <a:p>
            <a:pPr eaLnBrk="1" hangingPunct="1">
              <a:buFontTx/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                               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                            </a:t>
            </a:r>
            <a:r>
              <a:rPr lang="en-US" sz="2400" b="1" dirty="0" err="1" smtClean="0"/>
              <a:t>Kalah</a:t>
            </a:r>
            <a:r>
              <a:rPr lang="en-US" sz="2400" b="1" dirty="0" smtClean="0"/>
              <a:t>/         * </a:t>
            </a:r>
            <a:r>
              <a:rPr lang="en-US" sz="2400" b="1" dirty="0" err="1" smtClean="0"/>
              <a:t>Daya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tubuh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menurun</a:t>
            </a:r>
            <a:r>
              <a:rPr lang="en-US" sz="2400" b="1" dirty="0" smtClean="0"/>
              <a:t>  </a:t>
            </a:r>
          </a:p>
          <a:p>
            <a:pPr eaLnBrk="1" hangingPunct="1">
              <a:buFontTx/>
              <a:buNone/>
            </a:pPr>
            <a:r>
              <a:rPr lang="en-US" sz="2400" b="1" dirty="0" smtClean="0">
                <a:solidFill>
                  <a:schemeClr val="accent2"/>
                </a:solidFill>
              </a:rPr>
              <a:t>                            </a:t>
            </a:r>
            <a:r>
              <a:rPr lang="en-US" sz="2400" b="1" dirty="0" err="1" smtClean="0"/>
              <a:t>Gagal</a:t>
            </a:r>
            <a:r>
              <a:rPr lang="en-US" sz="2400" b="1" dirty="0" smtClean="0"/>
              <a:t>  </a:t>
            </a:r>
            <a:r>
              <a:rPr lang="en-US" sz="2400" b="1" dirty="0" smtClean="0">
                <a:solidFill>
                  <a:schemeClr val="accent2"/>
                </a:solidFill>
              </a:rPr>
              <a:t>          * </a:t>
            </a:r>
            <a:r>
              <a:rPr lang="en-US" sz="2400" b="1" dirty="0" err="1" smtClean="0">
                <a:solidFill>
                  <a:schemeClr val="accent2"/>
                </a:solidFill>
              </a:rPr>
              <a:t>Badan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b="1" dirty="0" err="1" smtClean="0">
                <a:solidFill>
                  <a:schemeClr val="accent2"/>
                </a:solidFill>
              </a:rPr>
              <a:t>lemah</a:t>
            </a:r>
            <a:r>
              <a:rPr lang="en-US" sz="2400" b="1" dirty="0" smtClean="0">
                <a:solidFill>
                  <a:schemeClr val="accent2"/>
                </a:solidFill>
              </a:rPr>
              <a:t> /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sakit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11267" name="Line 4"/>
          <p:cNvSpPr>
            <a:spLocks noChangeShapeType="1"/>
          </p:cNvSpPr>
          <p:nvPr/>
        </p:nvSpPr>
        <p:spPr bwMode="auto">
          <a:xfrm>
            <a:off x="3286116" y="1071546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1268" name="AutoShape 10"/>
          <p:cNvSpPr>
            <a:spLocks/>
          </p:cNvSpPr>
          <p:nvPr/>
        </p:nvSpPr>
        <p:spPr bwMode="auto">
          <a:xfrm>
            <a:off x="1795809" y="975134"/>
            <a:ext cx="457200" cy="4267200"/>
          </a:xfrm>
          <a:prstGeom prst="leftBrace">
            <a:avLst>
              <a:gd name="adj1" fmla="val 7777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553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dirty="0" smtClean="0">
                <a:solidFill>
                  <a:schemeClr val="accent2"/>
                </a:solidFill>
              </a:rPr>
              <a:t>                          </a:t>
            </a:r>
            <a:r>
              <a:rPr lang="en-US" b="1" dirty="0" err="1" smtClean="0">
                <a:solidFill>
                  <a:schemeClr val="accent2"/>
                </a:solidFill>
              </a:rPr>
              <a:t>Menang</a:t>
            </a:r>
            <a:r>
              <a:rPr lang="en-US" b="1" dirty="0" smtClean="0">
                <a:solidFill>
                  <a:schemeClr val="accent2"/>
                </a:solidFill>
              </a:rPr>
              <a:t>  - </a:t>
            </a:r>
            <a:r>
              <a:rPr lang="en-US" b="1" dirty="0" err="1" smtClean="0">
                <a:solidFill>
                  <a:schemeClr val="accent2"/>
                </a:solidFill>
              </a:rPr>
              <a:t>Semangat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hidup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meningkat</a:t>
            </a:r>
            <a:endParaRPr lang="en-US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                                    - Makin </a:t>
            </a:r>
            <a:r>
              <a:rPr lang="en-US" b="1" dirty="0" err="1" smtClean="0">
                <a:solidFill>
                  <a:schemeClr val="accent2"/>
                </a:solidFill>
              </a:rPr>
              <a:t>matang</a:t>
            </a:r>
            <a:endParaRPr lang="en-US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          </a:t>
            </a:r>
            <a:endParaRPr lang="id-ID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                   </a:t>
            </a:r>
            <a:r>
              <a:rPr lang="id-ID" b="1" dirty="0" smtClean="0">
                <a:solidFill>
                  <a:srgbClr val="FF0000"/>
                </a:solidFill>
              </a:rPr>
              <a:t>   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- G</a:t>
            </a:r>
            <a:r>
              <a:rPr lang="id-ID" b="1" i="1" dirty="0" smtClean="0">
                <a:solidFill>
                  <a:srgbClr val="FF0000"/>
                </a:solidFill>
              </a:rPr>
              <a:t> E M B I R A</a:t>
            </a:r>
            <a:endParaRPr lang="en-US" b="1" i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b="1" dirty="0" smtClean="0">
                <a:solidFill>
                  <a:srgbClr val="FF0000"/>
                </a:solidFill>
              </a:rPr>
              <a:t>    </a:t>
            </a:r>
            <a:r>
              <a:rPr lang="en-US" b="1" dirty="0" smtClean="0">
                <a:solidFill>
                  <a:srgbClr val="FF0000"/>
                </a:solidFill>
              </a:rPr>
              <a:t>STRES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b="1" dirty="0" smtClean="0">
                <a:solidFill>
                  <a:srgbClr val="FF0000"/>
                </a:solidFill>
              </a:rPr>
              <a:t>    </a:t>
            </a:r>
            <a:r>
              <a:rPr lang="en-US" b="1" dirty="0" smtClean="0">
                <a:solidFill>
                  <a:srgbClr val="FF0000"/>
                </a:solidFill>
              </a:rPr>
              <a:t>PSIKIS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6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   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600" dirty="0" smtClean="0">
                <a:solidFill>
                  <a:schemeClr val="accent2"/>
                </a:solidFill>
              </a:rPr>
              <a:t>                              </a:t>
            </a:r>
            <a:r>
              <a:rPr lang="en-US" b="1" dirty="0" err="1" smtClean="0">
                <a:solidFill>
                  <a:schemeClr val="accent2"/>
                </a:solidFill>
              </a:rPr>
              <a:t>Kalah</a:t>
            </a:r>
            <a:r>
              <a:rPr lang="en-US" b="1" dirty="0" smtClean="0">
                <a:solidFill>
                  <a:schemeClr val="accent2"/>
                </a:solidFill>
              </a:rPr>
              <a:t>  </a:t>
            </a:r>
            <a:r>
              <a:rPr lang="id-ID" b="1" dirty="0" smtClean="0">
                <a:solidFill>
                  <a:schemeClr val="accent2"/>
                </a:solidFill>
              </a:rPr>
              <a:t>.</a:t>
            </a:r>
            <a:r>
              <a:rPr lang="en-US" b="1" dirty="0" smtClean="0">
                <a:solidFill>
                  <a:schemeClr val="accent2"/>
                </a:solidFill>
              </a:rPr>
              <a:t>  </a:t>
            </a:r>
            <a:r>
              <a:rPr lang="id-ID" b="1" dirty="0" smtClean="0">
                <a:solidFill>
                  <a:schemeClr val="accent2"/>
                </a:solidFill>
              </a:rPr>
              <a:t> .</a:t>
            </a:r>
            <a:r>
              <a:rPr lang="en-US" b="1" dirty="0" smtClean="0">
                <a:solidFill>
                  <a:schemeClr val="accent2"/>
                </a:solidFill>
              </a:rPr>
              <a:t>  </a:t>
            </a:r>
            <a:r>
              <a:rPr lang="id-ID" b="1" dirty="0" smtClean="0">
                <a:solidFill>
                  <a:schemeClr val="accent2"/>
                </a:solidFill>
              </a:rPr>
              <a:t> .</a:t>
            </a:r>
            <a:r>
              <a:rPr lang="en-US" b="1" dirty="0" smtClean="0">
                <a:solidFill>
                  <a:schemeClr val="accent2"/>
                </a:solidFill>
              </a:rPr>
              <a:t>  </a:t>
            </a:r>
            <a:r>
              <a:rPr lang="en-US" b="1" i="1" dirty="0" smtClean="0">
                <a:solidFill>
                  <a:srgbClr val="0070C0"/>
                </a:solidFill>
              </a:rPr>
              <a:t>“ DISTRESS“… </a:t>
            </a:r>
            <a:r>
              <a:rPr lang="en-US" b="1" dirty="0" smtClean="0">
                <a:solidFill>
                  <a:schemeClr val="accent2"/>
                </a:solidFill>
              </a:rPr>
              <a:t>….</a:t>
            </a:r>
            <a:r>
              <a:rPr lang="en-US" b="1" dirty="0" err="1" smtClean="0">
                <a:solidFill>
                  <a:schemeClr val="accent2"/>
                </a:solidFill>
              </a:rPr>
              <a:t>Sedih</a:t>
            </a:r>
            <a:endParaRPr lang="en-US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            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                               </a:t>
            </a:r>
            <a:r>
              <a:rPr lang="en-US" b="1" dirty="0" smtClean="0">
                <a:solidFill>
                  <a:srgbClr val="0070C0"/>
                </a:solidFill>
              </a:rPr>
              <a:t>G</a:t>
            </a:r>
            <a:r>
              <a:rPr lang="id-ID" b="1" dirty="0" smtClean="0">
                <a:solidFill>
                  <a:srgbClr val="0070C0"/>
                </a:solidFill>
              </a:rPr>
              <a:t>ANGGUAN JIWA</a:t>
            </a:r>
            <a:endParaRPr lang="en-US" b="1" dirty="0" smtClean="0">
              <a:solidFill>
                <a:srgbClr val="0070C0"/>
              </a:solidFill>
            </a:endParaRPr>
          </a:p>
        </p:txBody>
      </p:sp>
      <p:sp>
        <p:nvSpPr>
          <p:cNvPr id="12291" name="Line 10"/>
          <p:cNvSpPr>
            <a:spLocks noChangeShapeType="1"/>
          </p:cNvSpPr>
          <p:nvPr/>
        </p:nvSpPr>
        <p:spPr bwMode="auto">
          <a:xfrm flipV="1">
            <a:off x="1219200" y="10668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2292" name="Line 11"/>
          <p:cNvSpPr>
            <a:spLocks noChangeShapeType="1"/>
          </p:cNvSpPr>
          <p:nvPr/>
        </p:nvSpPr>
        <p:spPr bwMode="auto">
          <a:xfrm>
            <a:off x="1219200" y="30480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2294" name="Line 13"/>
          <p:cNvSpPr>
            <a:spLocks noChangeShapeType="1"/>
          </p:cNvSpPr>
          <p:nvPr/>
        </p:nvSpPr>
        <p:spPr bwMode="auto">
          <a:xfrm>
            <a:off x="5214942" y="450057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ChangeArrowheads="1"/>
          </p:cNvSpPr>
          <p:nvPr/>
        </p:nvSpPr>
        <p:spPr bwMode="auto">
          <a:xfrm>
            <a:off x="1071538" y="0"/>
            <a:ext cx="7848600" cy="8494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dirty="0">
              <a:solidFill>
                <a:schemeClr val="tx2"/>
              </a:solidFill>
            </a:endParaRPr>
          </a:p>
          <a:p>
            <a:r>
              <a:rPr lang="id-ID" sz="4000" b="1" i="1" dirty="0" smtClean="0">
                <a:solidFill>
                  <a:srgbClr val="92290C"/>
                </a:solidFill>
                <a:latin typeface="Comic Sans MS" pitchFamily="66" charset="0"/>
              </a:rPr>
              <a:t>     </a:t>
            </a:r>
            <a:r>
              <a:rPr lang="en-US" sz="4000" b="1" dirty="0" smtClean="0">
                <a:solidFill>
                  <a:srgbClr val="92290C"/>
                </a:solidFill>
                <a:latin typeface="Comic Sans MS" pitchFamily="66" charset="0"/>
              </a:rPr>
              <a:t>EMOSI</a:t>
            </a:r>
            <a:r>
              <a:rPr lang="en-US" sz="4000" b="1" dirty="0">
                <a:solidFill>
                  <a:srgbClr val="92290C"/>
                </a:solidFill>
                <a:latin typeface="Comic Sans MS" pitchFamily="66" charset="0"/>
              </a:rPr>
              <a:t>, AFEK, MOOD</a:t>
            </a:r>
          </a:p>
          <a:p>
            <a:endParaRPr lang="id-ID" sz="4000" b="1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r>
              <a:rPr lang="id-ID" sz="4000" b="1" dirty="0" smtClean="0">
                <a:solidFill>
                  <a:srgbClr val="C00000"/>
                </a:solidFill>
                <a:latin typeface="Comic Sans MS" pitchFamily="66" charset="0"/>
              </a:rPr>
              <a:t>Emosi</a:t>
            </a:r>
            <a:r>
              <a:rPr lang="id-ID" sz="4000" b="1" dirty="0" smtClean="0">
                <a:solidFill>
                  <a:srgbClr val="0000FF"/>
                </a:solidFill>
                <a:latin typeface="Comic Sans MS" pitchFamily="66" charset="0"/>
              </a:rPr>
              <a:t> : suatu gambaran alam perasaan yang kompleks berhubungan dg komponen psikis,somatis dan perilaku</a:t>
            </a:r>
          </a:p>
          <a:p>
            <a:endParaRPr lang="id-ID" sz="4000" b="1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r>
              <a:rPr lang="id-ID" sz="4000" b="1" dirty="0" smtClean="0">
                <a:solidFill>
                  <a:srgbClr val="92290C"/>
                </a:solidFill>
                <a:latin typeface="Comic Sans MS" pitchFamily="66" charset="0"/>
              </a:rPr>
              <a:t>....manifestasi luar emosi</a:t>
            </a:r>
          </a:p>
          <a:p>
            <a:r>
              <a:rPr lang="id-ID" sz="4000" b="1" dirty="0" smtClean="0">
                <a:solidFill>
                  <a:srgbClr val="92290C"/>
                </a:solidFill>
                <a:latin typeface="Comic Sans MS" pitchFamily="66" charset="0"/>
              </a:rPr>
              <a:t>              adl : Afek</a:t>
            </a:r>
            <a:endParaRPr lang="en-US" sz="4000" b="1" dirty="0">
              <a:solidFill>
                <a:srgbClr val="92290C"/>
              </a:solidFill>
              <a:latin typeface="Comic Sans MS" pitchFamily="66" charset="0"/>
            </a:endParaRPr>
          </a:p>
          <a:p>
            <a:endParaRPr lang="en-US" sz="3200" b="1" dirty="0">
              <a:solidFill>
                <a:schemeClr val="tx2"/>
              </a:solidFill>
            </a:endParaRPr>
          </a:p>
          <a:p>
            <a:endParaRPr lang="en-US" sz="3200" b="1" dirty="0">
              <a:solidFill>
                <a:schemeClr val="tx2"/>
              </a:solidFill>
            </a:endParaRPr>
          </a:p>
          <a:p>
            <a:endParaRPr lang="en-US" sz="3200" b="1" dirty="0">
              <a:solidFill>
                <a:srgbClr val="FF3399"/>
              </a:solidFill>
            </a:endParaRPr>
          </a:p>
          <a:p>
            <a:endParaRPr lang="en-US" dirty="0">
              <a:solidFill>
                <a:srgbClr val="FF3399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 flipV="1">
            <a:off x="2928926" y="5429264"/>
            <a:ext cx="1000132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000100" y="214290"/>
            <a:ext cx="8143900" cy="7663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id-ID" sz="3200" b="1" dirty="0">
              <a:solidFill>
                <a:srgbClr val="0000FF"/>
              </a:solidFill>
              <a:latin typeface="Comic Sans MS" pitchFamily="66" charset="0"/>
            </a:endParaRPr>
          </a:p>
          <a:p>
            <a:r>
              <a:rPr lang="id-ID" sz="3200" b="1" dirty="0" smtClean="0">
                <a:solidFill>
                  <a:srgbClr val="CC3300"/>
                </a:solidFill>
                <a:latin typeface="Comic Sans MS" pitchFamily="66" charset="0"/>
              </a:rPr>
              <a:t>AFEK </a:t>
            </a:r>
            <a:r>
              <a:rPr lang="en-US" sz="3200" b="1" dirty="0" smtClean="0">
                <a:solidFill>
                  <a:srgbClr val="CC3300"/>
                </a:solidFill>
              </a:rPr>
              <a:t>=  </a:t>
            </a:r>
            <a:r>
              <a:rPr lang="id-ID" sz="3200" b="1" dirty="0" smtClean="0">
                <a:solidFill>
                  <a:schemeClr val="tx2"/>
                </a:solidFill>
              </a:rPr>
              <a:t>gambaran emosi yg </a:t>
            </a:r>
          </a:p>
          <a:p>
            <a:r>
              <a:rPr lang="id-ID" sz="3200" b="1" dirty="0" smtClean="0">
                <a:solidFill>
                  <a:schemeClr val="tx2"/>
                </a:solidFill>
              </a:rPr>
              <a:t>              berhubungan dg pengalaman2 </a:t>
            </a:r>
          </a:p>
          <a:p>
            <a:r>
              <a:rPr lang="id-ID" sz="3200" b="1" dirty="0" smtClean="0">
                <a:solidFill>
                  <a:schemeClr val="tx2"/>
                </a:solidFill>
              </a:rPr>
              <a:t>              subjektif dan segera . . .  . dg </a:t>
            </a:r>
          </a:p>
          <a:p>
            <a:r>
              <a:rPr lang="id-ID" sz="3200" b="1" dirty="0" smtClean="0">
                <a:solidFill>
                  <a:schemeClr val="tx2"/>
                </a:solidFill>
              </a:rPr>
              <a:t>              fikiran /mental saat tsb</a:t>
            </a:r>
            <a:endParaRPr lang="id-ID" sz="3200" b="1" dirty="0" smtClean="0">
              <a:solidFill>
                <a:srgbClr val="0000FF"/>
              </a:solidFill>
            </a:endParaRPr>
          </a:p>
          <a:p>
            <a:pPr lvl="1"/>
            <a:r>
              <a:rPr lang="id-ID" sz="3200" b="1" dirty="0" smtClean="0">
                <a:solidFill>
                  <a:srgbClr val="C00000"/>
                </a:solidFill>
              </a:rPr>
              <a:t>Gambaran luar emosi yg bisa dilihat pemeriksa </a:t>
            </a:r>
            <a:endParaRPr lang="en-US" sz="3200" b="1" dirty="0">
              <a:solidFill>
                <a:srgbClr val="C00000"/>
              </a:solidFill>
            </a:endParaRPr>
          </a:p>
          <a:p>
            <a:pPr lvl="1"/>
            <a:r>
              <a:rPr lang="en-US" sz="3200" b="1" dirty="0">
                <a:solidFill>
                  <a:srgbClr val="660033"/>
                </a:solidFill>
              </a:rPr>
              <a:t>        Appropriate ( </a:t>
            </a:r>
            <a:r>
              <a:rPr lang="en-US" sz="3200" b="1" dirty="0" err="1">
                <a:solidFill>
                  <a:srgbClr val="660033"/>
                </a:solidFill>
              </a:rPr>
              <a:t>serasi</a:t>
            </a:r>
            <a:r>
              <a:rPr lang="en-US" sz="3200" b="1" dirty="0">
                <a:solidFill>
                  <a:srgbClr val="660033"/>
                </a:solidFill>
              </a:rPr>
              <a:t> )</a:t>
            </a:r>
          </a:p>
          <a:p>
            <a:pPr lvl="1"/>
            <a:r>
              <a:rPr lang="en-US" sz="3200" b="1" dirty="0">
                <a:solidFill>
                  <a:srgbClr val="660033"/>
                </a:solidFill>
              </a:rPr>
              <a:t>        In </a:t>
            </a:r>
            <a:r>
              <a:rPr lang="en-US" sz="3200" b="1" dirty="0" err="1">
                <a:solidFill>
                  <a:srgbClr val="660033"/>
                </a:solidFill>
              </a:rPr>
              <a:t>apropriate</a:t>
            </a:r>
            <a:r>
              <a:rPr lang="en-US" sz="3200" b="1" dirty="0">
                <a:solidFill>
                  <a:srgbClr val="660033"/>
                </a:solidFill>
              </a:rPr>
              <a:t> ( </a:t>
            </a:r>
            <a:r>
              <a:rPr lang="en-US" sz="3200" b="1" dirty="0" err="1">
                <a:solidFill>
                  <a:srgbClr val="660033"/>
                </a:solidFill>
              </a:rPr>
              <a:t>tidak</a:t>
            </a:r>
            <a:r>
              <a:rPr lang="en-US" sz="3200" b="1" dirty="0">
                <a:solidFill>
                  <a:srgbClr val="660033"/>
                </a:solidFill>
              </a:rPr>
              <a:t> </a:t>
            </a:r>
            <a:r>
              <a:rPr lang="en-US" sz="3200" b="1" dirty="0" err="1">
                <a:solidFill>
                  <a:srgbClr val="660033"/>
                </a:solidFill>
              </a:rPr>
              <a:t>serasi</a:t>
            </a:r>
            <a:r>
              <a:rPr lang="en-US" sz="3200" b="1" dirty="0">
                <a:solidFill>
                  <a:srgbClr val="660033"/>
                </a:solidFill>
              </a:rPr>
              <a:t> )</a:t>
            </a:r>
          </a:p>
          <a:p>
            <a:pPr lvl="1"/>
            <a:r>
              <a:rPr lang="en-US" sz="3200" b="1" dirty="0">
                <a:solidFill>
                  <a:srgbClr val="660033"/>
                </a:solidFill>
              </a:rPr>
              <a:t>        </a:t>
            </a:r>
            <a:r>
              <a:rPr lang="en-US" sz="3200" b="1" dirty="0" err="1">
                <a:solidFill>
                  <a:srgbClr val="660033"/>
                </a:solidFill>
              </a:rPr>
              <a:t>Tumpul</a:t>
            </a:r>
            <a:endParaRPr lang="en-US" sz="3200" b="1" dirty="0">
              <a:solidFill>
                <a:srgbClr val="660033"/>
              </a:solidFill>
            </a:endParaRPr>
          </a:p>
          <a:p>
            <a:pPr lvl="1"/>
            <a:r>
              <a:rPr lang="en-US" sz="3200" b="1" dirty="0">
                <a:solidFill>
                  <a:srgbClr val="660033"/>
                </a:solidFill>
              </a:rPr>
              <a:t>        </a:t>
            </a:r>
            <a:r>
              <a:rPr lang="en-US" sz="3200" b="1" dirty="0" err="1">
                <a:solidFill>
                  <a:srgbClr val="660033"/>
                </a:solidFill>
              </a:rPr>
              <a:t>Mendatar</a:t>
            </a:r>
            <a:endParaRPr lang="en-US" sz="3200" b="1" dirty="0">
              <a:solidFill>
                <a:srgbClr val="660033"/>
              </a:solidFill>
            </a:endParaRPr>
          </a:p>
          <a:p>
            <a:pPr lvl="1"/>
            <a:r>
              <a:rPr lang="en-US" sz="3200" b="1" dirty="0">
                <a:solidFill>
                  <a:srgbClr val="660033"/>
                </a:solidFill>
              </a:rPr>
              <a:t>        </a:t>
            </a:r>
            <a:r>
              <a:rPr lang="en-US" sz="3200" b="1" dirty="0" err="1">
                <a:solidFill>
                  <a:srgbClr val="660033"/>
                </a:solidFill>
              </a:rPr>
              <a:t>Labil</a:t>
            </a:r>
            <a:endParaRPr lang="en-US" sz="3200" b="1" dirty="0">
              <a:solidFill>
                <a:srgbClr val="660033"/>
              </a:solidFill>
            </a:endParaRPr>
          </a:p>
          <a:p>
            <a:pPr lvl="1"/>
            <a:endParaRPr lang="en-US" dirty="0">
              <a:solidFill>
                <a:srgbClr val="660033"/>
              </a:solidFill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cxnSp>
        <p:nvCxnSpPr>
          <p:cNvPr id="4" name="Elbow Connector 3"/>
          <p:cNvCxnSpPr/>
          <p:nvPr/>
        </p:nvCxnSpPr>
        <p:spPr>
          <a:xfrm rot="16200000" flipH="1">
            <a:off x="964381" y="1750207"/>
            <a:ext cx="1643074" cy="57150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1000100" y="1"/>
            <a:ext cx="8143900" cy="1148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id-ID" sz="3600" b="1" dirty="0" smtClean="0">
              <a:solidFill>
                <a:srgbClr val="0000FF"/>
              </a:solidFill>
            </a:endParaRPr>
          </a:p>
          <a:p>
            <a:r>
              <a:rPr lang="en-US" sz="3600" b="1" dirty="0" smtClean="0">
                <a:solidFill>
                  <a:srgbClr val="0000FF"/>
                </a:solidFill>
              </a:rPr>
              <a:t>“</a:t>
            </a:r>
            <a:r>
              <a:rPr lang="en-US" sz="3200" b="1" dirty="0" smtClean="0">
                <a:solidFill>
                  <a:srgbClr val="0000FF"/>
                </a:solidFill>
              </a:rPr>
              <a:t>Mood” : </a:t>
            </a:r>
            <a:r>
              <a:rPr lang="en-US" sz="3200" i="1" dirty="0" smtClean="0">
                <a:solidFill>
                  <a:srgbClr val="0000FF"/>
                </a:solidFill>
              </a:rPr>
              <a:t>a </a:t>
            </a:r>
            <a:r>
              <a:rPr lang="en-US" sz="3200" i="1" dirty="0" err="1" smtClean="0">
                <a:solidFill>
                  <a:srgbClr val="0000FF"/>
                </a:solidFill>
              </a:rPr>
              <a:t>pervassive</a:t>
            </a:r>
            <a:r>
              <a:rPr lang="en-US" sz="3200" i="1" dirty="0" smtClean="0">
                <a:solidFill>
                  <a:srgbClr val="0000FF"/>
                </a:solidFill>
              </a:rPr>
              <a:t> and sustained emotion, subjectively experienced and reported by the patient and observed by others</a:t>
            </a:r>
            <a:r>
              <a:rPr lang="en-US" sz="3200" i="1" dirty="0" smtClean="0">
                <a:solidFill>
                  <a:srgbClr val="660033"/>
                </a:solidFill>
              </a:rPr>
              <a:t>    </a:t>
            </a:r>
          </a:p>
          <a:p>
            <a:endParaRPr lang="id-ID" sz="3200" b="1" dirty="0" smtClean="0">
              <a:solidFill>
                <a:srgbClr val="660033"/>
              </a:solidFill>
            </a:endParaRPr>
          </a:p>
          <a:p>
            <a:endParaRPr lang="id-ID" sz="3200" b="1" dirty="0" smtClean="0">
              <a:solidFill>
                <a:srgbClr val="660033"/>
              </a:solidFill>
            </a:endParaRPr>
          </a:p>
          <a:p>
            <a:r>
              <a:rPr lang="id-ID" sz="3600" dirty="0" smtClean="0">
                <a:solidFill>
                  <a:srgbClr val="660033"/>
                </a:solidFill>
              </a:rPr>
              <a:t>Mood : </a:t>
            </a:r>
            <a:r>
              <a:rPr lang="en-US" sz="3600" dirty="0" smtClean="0">
                <a:solidFill>
                  <a:srgbClr val="660033"/>
                </a:solidFill>
              </a:rPr>
              <a:t> </a:t>
            </a:r>
            <a:r>
              <a:rPr lang="id-ID" sz="3600" dirty="0" smtClean="0">
                <a:solidFill>
                  <a:srgbClr val="660033"/>
                </a:solidFill>
              </a:rPr>
              <a:t>gambaran alam perasaan yg cukup luas,bertahan lama serta mendalam dan pada keadaan ekstrem bisa mempengaruhi perilaku dan pandangan sso terhadap dunia sekitarnya.</a:t>
            </a:r>
          </a:p>
          <a:p>
            <a:endParaRPr lang="id-ID" sz="3200" dirty="0" smtClean="0">
              <a:solidFill>
                <a:srgbClr val="CC3300"/>
              </a:solidFill>
            </a:endParaRPr>
          </a:p>
          <a:p>
            <a:endParaRPr lang="id-ID" sz="3200" dirty="0" smtClean="0">
              <a:solidFill>
                <a:srgbClr val="CC3300"/>
              </a:solidFill>
            </a:endParaRPr>
          </a:p>
          <a:p>
            <a:endParaRPr lang="id-ID" sz="3200" dirty="0" smtClean="0">
              <a:solidFill>
                <a:srgbClr val="660033"/>
              </a:solidFill>
            </a:endParaRPr>
          </a:p>
          <a:p>
            <a:r>
              <a:rPr lang="id-ID" sz="3200" dirty="0" smtClean="0">
                <a:solidFill>
                  <a:srgbClr val="660033"/>
                </a:solidFill>
              </a:rPr>
              <a:t>       </a:t>
            </a:r>
          </a:p>
          <a:p>
            <a:endParaRPr lang="id-ID" sz="3200" dirty="0" smtClean="0">
              <a:solidFill>
                <a:srgbClr val="660033"/>
              </a:solidFill>
            </a:endParaRPr>
          </a:p>
          <a:p>
            <a:r>
              <a:rPr lang="id-ID" sz="3200" dirty="0" smtClean="0">
                <a:solidFill>
                  <a:srgbClr val="660033"/>
                </a:solidFill>
              </a:rPr>
              <a:t> </a:t>
            </a:r>
          </a:p>
          <a:p>
            <a:r>
              <a:rPr lang="en-US" sz="3200" dirty="0" smtClean="0">
                <a:solidFill>
                  <a:srgbClr val="660033"/>
                </a:solidFill>
              </a:rPr>
              <a:t>         </a:t>
            </a:r>
          </a:p>
          <a:p>
            <a:endParaRPr lang="id-ID" sz="2800" b="1" dirty="0" smtClean="0">
              <a:solidFill>
                <a:srgbClr val="660033"/>
              </a:solidFill>
            </a:endParaRPr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1538" y="0"/>
            <a:ext cx="7500990" cy="8340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660033"/>
                </a:solidFill>
              </a:rPr>
              <a:t> </a:t>
            </a:r>
            <a:r>
              <a:rPr lang="id-ID" sz="3600" b="1" dirty="0" smtClean="0">
                <a:solidFill>
                  <a:srgbClr val="0070C0"/>
                </a:solidFill>
                <a:latin typeface="Comic Sans MS" pitchFamily="66" charset="0"/>
              </a:rPr>
              <a:t>MOOD : </a:t>
            </a:r>
          </a:p>
          <a:p>
            <a:r>
              <a:rPr lang="en-US" sz="2800" dirty="0" err="1" smtClean="0">
                <a:solidFill>
                  <a:srgbClr val="660033"/>
                </a:solidFill>
              </a:rPr>
              <a:t>Euthyme</a:t>
            </a:r>
            <a:r>
              <a:rPr lang="en-US" sz="2800" dirty="0" smtClean="0">
                <a:solidFill>
                  <a:srgbClr val="660033"/>
                </a:solidFill>
              </a:rPr>
              <a:t>(N)</a:t>
            </a:r>
            <a:endParaRPr lang="id-ID" sz="2800" dirty="0" smtClean="0">
              <a:solidFill>
                <a:srgbClr val="660033"/>
              </a:solidFill>
            </a:endParaRPr>
          </a:p>
          <a:p>
            <a:r>
              <a:rPr lang="en-US" sz="2800" dirty="0" smtClean="0">
                <a:solidFill>
                  <a:srgbClr val="660033"/>
                </a:solidFill>
              </a:rPr>
              <a:t> </a:t>
            </a:r>
            <a:r>
              <a:rPr lang="en-US" sz="2800" dirty="0" err="1" smtClean="0">
                <a:solidFill>
                  <a:srgbClr val="660033"/>
                </a:solidFill>
              </a:rPr>
              <a:t>Disforik</a:t>
            </a:r>
            <a:endParaRPr lang="id-ID" sz="2800" dirty="0" smtClean="0">
              <a:solidFill>
                <a:srgbClr val="660033"/>
              </a:solidFill>
            </a:endParaRPr>
          </a:p>
          <a:p>
            <a:r>
              <a:rPr lang="en-US" sz="2800" dirty="0" smtClean="0">
                <a:solidFill>
                  <a:srgbClr val="660033"/>
                </a:solidFill>
              </a:rPr>
              <a:t> Irritable</a:t>
            </a:r>
            <a:endParaRPr lang="id-ID" sz="2800" dirty="0" smtClean="0">
              <a:solidFill>
                <a:srgbClr val="660033"/>
              </a:solidFill>
            </a:endParaRPr>
          </a:p>
          <a:p>
            <a:r>
              <a:rPr lang="en-US" sz="2800" dirty="0" smtClean="0">
                <a:solidFill>
                  <a:srgbClr val="660033"/>
                </a:solidFill>
              </a:rPr>
              <a:t> </a:t>
            </a:r>
            <a:r>
              <a:rPr lang="en-US" sz="2800" dirty="0" err="1" smtClean="0">
                <a:solidFill>
                  <a:srgbClr val="660033"/>
                </a:solidFill>
              </a:rPr>
              <a:t>Labil</a:t>
            </a:r>
            <a:endParaRPr lang="id-ID" sz="2800" dirty="0" smtClean="0">
              <a:solidFill>
                <a:srgbClr val="660033"/>
              </a:solidFill>
            </a:endParaRPr>
          </a:p>
          <a:p>
            <a:r>
              <a:rPr lang="en-US" sz="2800" dirty="0" smtClean="0">
                <a:solidFill>
                  <a:srgbClr val="660033"/>
                </a:solidFill>
              </a:rPr>
              <a:t> </a:t>
            </a:r>
            <a:r>
              <a:rPr lang="en-US" sz="2800" dirty="0" err="1" smtClean="0">
                <a:solidFill>
                  <a:srgbClr val="660033"/>
                </a:solidFill>
              </a:rPr>
              <a:t>Euforia</a:t>
            </a:r>
            <a:endParaRPr lang="id-ID" sz="2800" dirty="0" smtClean="0">
              <a:solidFill>
                <a:srgbClr val="660033"/>
              </a:solidFill>
            </a:endParaRPr>
          </a:p>
          <a:p>
            <a:r>
              <a:rPr lang="id-ID" sz="2800" dirty="0" smtClean="0">
                <a:solidFill>
                  <a:srgbClr val="660033"/>
                </a:solidFill>
              </a:rPr>
              <a:t> </a:t>
            </a:r>
            <a:r>
              <a:rPr lang="en-US" sz="2800" dirty="0" err="1" smtClean="0">
                <a:solidFill>
                  <a:srgbClr val="660033"/>
                </a:solidFill>
              </a:rPr>
              <a:t>Depresif</a:t>
            </a:r>
            <a:endParaRPr lang="id-ID" sz="2800" dirty="0" smtClean="0">
              <a:solidFill>
                <a:srgbClr val="660033"/>
              </a:solidFill>
            </a:endParaRPr>
          </a:p>
          <a:p>
            <a:r>
              <a:rPr lang="en-US" sz="2800" dirty="0" smtClean="0">
                <a:solidFill>
                  <a:srgbClr val="660033"/>
                </a:solidFill>
              </a:rPr>
              <a:t> </a:t>
            </a:r>
            <a:r>
              <a:rPr lang="en-US" sz="2800" dirty="0" err="1" smtClean="0">
                <a:solidFill>
                  <a:srgbClr val="660033"/>
                </a:solidFill>
              </a:rPr>
              <a:t>Anhedonia</a:t>
            </a:r>
            <a:endParaRPr lang="id-ID" sz="2800" dirty="0" smtClean="0">
              <a:solidFill>
                <a:srgbClr val="660033"/>
              </a:solidFill>
            </a:endParaRPr>
          </a:p>
          <a:p>
            <a:r>
              <a:rPr lang="id-ID" sz="2800" dirty="0" smtClean="0">
                <a:solidFill>
                  <a:srgbClr val="660033"/>
                </a:solidFill>
              </a:rPr>
              <a:t> </a:t>
            </a:r>
            <a:r>
              <a:rPr lang="en-US" sz="2800" dirty="0" err="1" smtClean="0">
                <a:solidFill>
                  <a:srgbClr val="660033"/>
                </a:solidFill>
              </a:rPr>
              <a:t>Duka</a:t>
            </a:r>
            <a:r>
              <a:rPr lang="en-US" sz="2800" dirty="0" smtClean="0">
                <a:solidFill>
                  <a:srgbClr val="660033"/>
                </a:solidFill>
              </a:rPr>
              <a:t> </a:t>
            </a:r>
            <a:r>
              <a:rPr lang="en-US" sz="2800" dirty="0" err="1" smtClean="0">
                <a:solidFill>
                  <a:srgbClr val="660033"/>
                </a:solidFill>
              </a:rPr>
              <a:t>Cita</a:t>
            </a:r>
            <a:r>
              <a:rPr lang="en-US" sz="2800" dirty="0" smtClean="0">
                <a:solidFill>
                  <a:srgbClr val="660033"/>
                </a:solidFill>
              </a:rPr>
              <a:t>( Grief or. Mourning)  . .</a:t>
            </a:r>
            <a:r>
              <a:rPr lang="en-US" sz="2800" dirty="0" err="1" smtClean="0">
                <a:solidFill>
                  <a:srgbClr val="660033"/>
                </a:solidFill>
              </a:rPr>
              <a:t>nyata</a:t>
            </a:r>
            <a:r>
              <a:rPr lang="id-ID" sz="2800" dirty="0" smtClean="0">
                <a:solidFill>
                  <a:srgbClr val="660033"/>
                </a:solidFill>
              </a:rPr>
              <a:t> </a:t>
            </a:r>
            <a:r>
              <a:rPr lang="en-US" sz="2800" dirty="0" smtClean="0">
                <a:solidFill>
                  <a:srgbClr val="660033"/>
                </a:solidFill>
              </a:rPr>
              <a:t>               </a:t>
            </a:r>
            <a:r>
              <a:rPr lang="id-ID" sz="2800" dirty="0" smtClean="0">
                <a:solidFill>
                  <a:srgbClr val="660033"/>
                </a:solidFill>
              </a:rPr>
              <a:t>  </a:t>
            </a:r>
            <a:r>
              <a:rPr lang="en-US" sz="2800" dirty="0" err="1" smtClean="0">
                <a:solidFill>
                  <a:srgbClr val="660033"/>
                </a:solidFill>
              </a:rPr>
              <a:t>Alexithymia</a:t>
            </a:r>
            <a:endParaRPr lang="id-ID" sz="2800" dirty="0" smtClean="0">
              <a:solidFill>
                <a:srgbClr val="660033"/>
              </a:solidFill>
            </a:endParaRPr>
          </a:p>
          <a:p>
            <a:r>
              <a:rPr lang="id-ID" sz="3200" dirty="0" smtClean="0">
                <a:solidFill>
                  <a:srgbClr val="CC3300"/>
                </a:solidFill>
              </a:rPr>
              <a:t>      </a:t>
            </a:r>
          </a:p>
          <a:p>
            <a:r>
              <a:rPr lang="id-ID" sz="3200" dirty="0" smtClean="0">
                <a:solidFill>
                  <a:srgbClr val="CC3300"/>
                </a:solidFill>
              </a:rPr>
              <a:t>    Mood - congruent delusion</a:t>
            </a:r>
          </a:p>
          <a:p>
            <a:r>
              <a:rPr lang="id-ID" sz="3200" dirty="0" smtClean="0">
                <a:solidFill>
                  <a:srgbClr val="CC3300"/>
                </a:solidFill>
              </a:rPr>
              <a:t>    Mood - congruent hallucination</a:t>
            </a:r>
          </a:p>
          <a:p>
            <a:r>
              <a:rPr lang="id-ID" sz="3200" dirty="0" smtClean="0">
                <a:solidFill>
                  <a:srgbClr val="C00000"/>
                </a:solidFill>
              </a:rPr>
              <a:t>                Mood – incongruent delusion</a:t>
            </a:r>
          </a:p>
          <a:p>
            <a:r>
              <a:rPr lang="id-ID" sz="3200" dirty="0" smtClean="0">
                <a:solidFill>
                  <a:srgbClr val="C00000"/>
                </a:solidFill>
              </a:rPr>
              <a:t>                Mood - incongruent hallucination</a:t>
            </a:r>
          </a:p>
          <a:p>
            <a:endParaRPr lang="id-ID" sz="2800" b="1" dirty="0" smtClean="0">
              <a:solidFill>
                <a:srgbClr val="660033"/>
              </a:solidFill>
            </a:endParaRPr>
          </a:p>
          <a:p>
            <a:endParaRPr lang="en-US" sz="2800" b="1" dirty="0" smtClean="0">
              <a:solidFill>
                <a:srgbClr val="660033"/>
              </a:solidFill>
            </a:endParaRPr>
          </a:p>
          <a:p>
            <a:pPr lvl="2"/>
            <a:endParaRPr lang="en-US" sz="32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243</TotalTime>
  <Words>885</Words>
  <Application>Microsoft Office PowerPoint</Application>
  <PresentationFormat>On-screen Show (4:3)</PresentationFormat>
  <Paragraphs>310</Paragraphs>
  <Slides>31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Solstice</vt:lpstr>
      <vt:lpstr>BLOK 3.1 :  NEUROPSIKIATRI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G.K/ Episode Depresif  ( samb.)</vt:lpstr>
      <vt:lpstr>PowerPoint Presentation</vt:lpstr>
      <vt:lpstr>PowerPoint Presentation</vt:lpstr>
      <vt:lpstr>PENATALAKSANAAN</vt:lpstr>
      <vt:lpstr>PowerPoint Presentation</vt:lpstr>
      <vt:lpstr>PowerPoint Presentation</vt:lpstr>
      <vt:lpstr>      Kontra indikasi ECT</vt:lpstr>
      <vt:lpstr> BUNUH  DIRI (SUICIDE)  </vt:lpstr>
      <vt:lpstr>SUICIDE/HOMICIDE</vt:lpstr>
      <vt:lpstr>RIWAYAT, GEJALA DAN TANDA RISIKO BUNUH DIRI (BD)</vt:lpstr>
      <vt:lpstr>Penatalaksanaan :</vt:lpstr>
      <vt:lpstr>Pencegahan 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BLOK 3.1 : DEPRESIF -SUICIDE</dc:title>
  <dc:creator>RIDHO</dc:creator>
  <cp:lastModifiedBy>RIDHO</cp:lastModifiedBy>
  <cp:revision>54</cp:revision>
  <dcterms:created xsi:type="dcterms:W3CDTF">2011-09-13T21:16:35Z</dcterms:created>
  <dcterms:modified xsi:type="dcterms:W3CDTF">2012-09-09T13:38:35Z</dcterms:modified>
</cp:coreProperties>
</file>