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312" r:id="rId7"/>
    <p:sldId id="291" r:id="rId8"/>
    <p:sldId id="293" r:id="rId9"/>
    <p:sldId id="310" r:id="rId10"/>
    <p:sldId id="311" r:id="rId11"/>
    <p:sldId id="313" r:id="rId12"/>
    <p:sldId id="315" r:id="rId13"/>
    <p:sldId id="258" r:id="rId14"/>
    <p:sldId id="302" r:id="rId15"/>
    <p:sldId id="325" r:id="rId16"/>
    <p:sldId id="304" r:id="rId17"/>
    <p:sldId id="305" r:id="rId18"/>
    <p:sldId id="307" r:id="rId19"/>
    <p:sldId id="306" r:id="rId20"/>
    <p:sldId id="300" r:id="rId21"/>
    <p:sldId id="301" r:id="rId22"/>
    <p:sldId id="308" r:id="rId23"/>
    <p:sldId id="309" r:id="rId24"/>
    <p:sldId id="317" r:id="rId25"/>
    <p:sldId id="324" r:id="rId26"/>
    <p:sldId id="318" r:id="rId27"/>
    <p:sldId id="319" r:id="rId28"/>
    <p:sldId id="320" r:id="rId29"/>
    <p:sldId id="321" r:id="rId30"/>
    <p:sldId id="322" r:id="rId31"/>
    <p:sldId id="323" r:id="rId32"/>
    <p:sldId id="25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3399"/>
    <a:srgbClr val="996600"/>
    <a:srgbClr val="B2B2B2"/>
    <a:srgbClr val="CCFF33"/>
    <a:srgbClr val="00FF99"/>
    <a:srgbClr val="777777"/>
    <a:srgbClr val="4D4D4D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71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BE8893-C2A8-498D-8067-A59723DC5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999D-37BD-417A-9F93-A4312E5F0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0159-49BD-400A-8838-23B17CA1D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51A8-DEC4-4051-914B-16A05B9B0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86C5-BABE-4C50-9D2C-5CEC73426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D48E-8E96-4E32-A880-92688D0A0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CA9C-ED58-46A5-8632-F0652BB40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56ABC-15D3-4DBC-988B-1E5A7DC88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9ED8A-16E3-4F86-8372-7D8B767EF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E0515-B3E7-40A3-9317-5F7CE9DCA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03D3-C037-4BB6-9C64-C3167B584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45F25-724A-49BB-A804-A4B1BC4DF9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95400"/>
            <a:ext cx="6934200" cy="2362200"/>
          </a:xfrm>
        </p:spPr>
        <p:txBody>
          <a:bodyPr/>
          <a:lstStyle/>
          <a:p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Blok 4.1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sz="3200" b="1" dirty="0" smtClean="0"/>
              <a:t>PENCEMARAN LINGKUNGAN </a:t>
            </a:r>
            <a:br>
              <a:rPr lang="en-US" sz="3200" b="1" dirty="0" smtClean="0"/>
            </a:br>
            <a:r>
              <a:rPr lang="en-US" sz="3200" b="1" dirty="0" smtClean="0"/>
              <a:t>OLEH PESTISIDA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114800"/>
            <a:ext cx="5943600" cy="8382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B2B2B2"/>
                </a:solidFill>
                <a:latin typeface="Calibri" pitchFamily="34" charset="0"/>
                <a:cs typeface="Calibri" pitchFamily="34" charset="0"/>
              </a:rPr>
              <a:t>Oleh</a:t>
            </a:r>
            <a:r>
              <a:rPr lang="en-US" sz="2400" dirty="0" smtClean="0">
                <a:solidFill>
                  <a:srgbClr val="B2B2B2"/>
                </a:solidFill>
                <a:latin typeface="Calibri" pitchFamily="34" charset="0"/>
                <a:cs typeface="Calibri" pitchFamily="34" charset="0"/>
              </a:rPr>
              <a:t> : dr. </a:t>
            </a:r>
            <a:r>
              <a:rPr lang="en-US" sz="2400" dirty="0" err="1" smtClean="0">
                <a:solidFill>
                  <a:srgbClr val="B2B2B2"/>
                </a:solidFill>
                <a:latin typeface="Calibri" pitchFamily="34" charset="0"/>
                <a:cs typeface="Calibri" pitchFamily="34" charset="0"/>
              </a:rPr>
              <a:t>Yuniar</a:t>
            </a:r>
            <a:r>
              <a:rPr lang="en-US" sz="2400" dirty="0" smtClean="0">
                <a:solidFill>
                  <a:srgbClr val="B2B2B2"/>
                </a:solidFill>
                <a:latin typeface="Calibri" pitchFamily="34" charset="0"/>
                <a:cs typeface="Calibri" pitchFamily="34" charset="0"/>
              </a:rPr>
              <a:t> Lestari, </a:t>
            </a:r>
            <a:r>
              <a:rPr lang="en-US" sz="2400" dirty="0" err="1" smtClean="0">
                <a:solidFill>
                  <a:srgbClr val="B2B2B2"/>
                </a:solidFill>
                <a:latin typeface="Calibri" pitchFamily="34" charset="0"/>
                <a:cs typeface="Calibri" pitchFamily="34" charset="0"/>
              </a:rPr>
              <a:t>MKes</a:t>
            </a:r>
            <a:endParaRPr lang="en-US" sz="2400" dirty="0">
              <a:solidFill>
                <a:srgbClr val="B2B2B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7"/>
            <a:ext cx="8229600" cy="50593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i-FI" sz="2000" dirty="0" smtClean="0"/>
              <a:t>Keracunan dan kematian pada manusia, ternak </a:t>
            </a:r>
            <a:r>
              <a:rPr lang="nl-NL" sz="2000" dirty="0" smtClean="0"/>
              <a:t>dan hewan piaraan, satwa liar, ikan dan biota air </a:t>
            </a:r>
            <a:r>
              <a:rPr lang="fi-FI" sz="2000" dirty="0" smtClean="0"/>
              <a:t>lainnya, biota tanah, tanaman, musuh alami, </a:t>
            </a:r>
            <a:r>
              <a:rPr lang="en-US" sz="2000" dirty="0" smtClean="0"/>
              <a:t>OPT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;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resistensi</a:t>
            </a:r>
            <a:r>
              <a:rPr lang="en-US" sz="2000" dirty="0" smtClean="0"/>
              <a:t>;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;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Residu</a:t>
            </a:r>
            <a:r>
              <a:rPr lang="en-US" sz="2000" dirty="0" smtClean="0"/>
              <a:t> </a:t>
            </a:r>
            <a:r>
              <a:rPr lang="en-US" sz="2000" dirty="0" err="1" smtClean="0"/>
              <a:t>pestisida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berdampak</a:t>
            </a:r>
            <a:r>
              <a:rPr lang="en-US" sz="2000" dirty="0" smtClean="0"/>
              <a:t> </a:t>
            </a:r>
            <a:r>
              <a:rPr lang="en-US" sz="2000" dirty="0" err="1" smtClean="0"/>
              <a:t>negatif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; 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Terhambatnya</a:t>
            </a:r>
            <a:r>
              <a:rPr lang="en-US" sz="2000" dirty="0" smtClean="0"/>
              <a:t> </a:t>
            </a:r>
            <a:r>
              <a:rPr lang="en-US" sz="2000" dirty="0" err="1" smtClean="0"/>
              <a:t>perdagangan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/</a:t>
            </a:r>
            <a:r>
              <a:rPr lang="en-US" dirty="0" err="1" smtClean="0"/>
              <a:t>pekerja</a:t>
            </a:r>
            <a:r>
              <a:rPr lang="en-US" dirty="0" smtClean="0"/>
              <a:t> : </a:t>
            </a:r>
            <a:r>
              <a:rPr lang="en-US" dirty="0" err="1" smtClean="0"/>
              <a:t>petani</a:t>
            </a:r>
            <a:r>
              <a:rPr lang="en-US" dirty="0" smtClean="0"/>
              <a:t>, </a:t>
            </a:r>
            <a:r>
              <a:rPr lang="en-US" dirty="0" err="1" smtClean="0"/>
              <a:t>penjual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,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,..</a:t>
            </a:r>
          </a:p>
          <a:p>
            <a:endParaRPr lang="en-US" dirty="0" smtClean="0"/>
          </a:p>
          <a:p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piaraan</a:t>
            </a:r>
            <a:r>
              <a:rPr lang="en-US" dirty="0" smtClean="0"/>
              <a:t> :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satwa</a:t>
            </a:r>
            <a:r>
              <a:rPr lang="en-US" dirty="0" smtClean="0"/>
              <a:t> liar :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8229600" cy="685800"/>
          </a:xfrm>
        </p:spPr>
        <p:txBody>
          <a:bodyPr/>
          <a:lstStyle/>
          <a:p>
            <a:r>
              <a:rPr lang="en-US" sz="2400" dirty="0" err="1" smtClean="0"/>
              <a:t>Komisi</a:t>
            </a:r>
            <a:r>
              <a:rPr lang="en-US" sz="2400" dirty="0" smtClean="0"/>
              <a:t> </a:t>
            </a:r>
            <a:r>
              <a:rPr lang="en-US" sz="2400" dirty="0" err="1" smtClean="0"/>
              <a:t>Pestisida</a:t>
            </a:r>
            <a:r>
              <a:rPr lang="en-US" sz="2400" dirty="0" smtClean="0"/>
              <a:t> </a:t>
            </a:r>
            <a:r>
              <a:rPr lang="en-US" sz="2400" dirty="0" err="1" smtClean="0"/>
              <a:t>mengidentifikasikan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timbul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pic>
        <p:nvPicPr>
          <p:cNvPr id="5" name="Content Placeholder 6" descr="Pest 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2800" y="4953000"/>
            <a:ext cx="1609725" cy="14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musuh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jasad</a:t>
            </a:r>
            <a:r>
              <a:rPr lang="en-US" dirty="0" smtClean="0"/>
              <a:t> </a:t>
            </a:r>
            <a:r>
              <a:rPr lang="en-US" dirty="0" err="1" smtClean="0"/>
              <a:t>pengganggu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jasad</a:t>
            </a:r>
            <a:r>
              <a:rPr lang="en-US" dirty="0" smtClean="0"/>
              <a:t> </a:t>
            </a:r>
            <a:r>
              <a:rPr lang="en-US" dirty="0" err="1" smtClean="0"/>
              <a:t>pengganggu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 descr="Pest 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572000"/>
            <a:ext cx="1766524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yang </a:t>
            </a:r>
            <a:r>
              <a:rPr lang="en-US" dirty="0" err="1" smtClean="0"/>
              <a:t>tercecer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penyemprotan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sawah-sawah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air </a:t>
            </a:r>
            <a:r>
              <a:rPr lang="en-US" dirty="0" err="1" smtClean="0"/>
              <a:t>sungai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parit-parit</a:t>
            </a:r>
            <a:r>
              <a:rPr lang="en-US" dirty="0" smtClean="0"/>
              <a:t> </a:t>
            </a:r>
            <a:r>
              <a:rPr lang="en-US" dirty="0" err="1" smtClean="0"/>
              <a:t>sawah</a:t>
            </a:r>
            <a:r>
              <a:rPr lang="en-US" dirty="0" smtClean="0"/>
              <a:t>,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tersier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terbuang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Sungai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,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air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hilir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, 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kakus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Pencemaran</a:t>
            </a:r>
            <a:r>
              <a:rPr lang="en-US" dirty="0" smtClean="0"/>
              <a:t>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kebocoran</a:t>
            </a:r>
            <a:r>
              <a:rPr lang="en-US" sz="2000" dirty="0" smtClean="0"/>
              <a:t> </a:t>
            </a:r>
            <a:r>
              <a:rPr lang="en-US" sz="2000" dirty="0" err="1" smtClean="0"/>
              <a:t>pabrik</a:t>
            </a:r>
            <a:r>
              <a:rPr lang="en-US" sz="2000" dirty="0" smtClean="0"/>
              <a:t> </a:t>
            </a:r>
            <a:r>
              <a:rPr lang="en-US" sz="2000" dirty="0" err="1" smtClean="0"/>
              <a:t>pestisida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Amerika</a:t>
            </a:r>
            <a:r>
              <a:rPr lang="en-US" sz="2000" dirty="0" smtClean="0"/>
              <a:t>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tepi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</a:t>
            </a:r>
            <a:r>
              <a:rPr lang="en-US" sz="2000" dirty="0" err="1" smtClean="0"/>
              <a:t>Mississipi</a:t>
            </a:r>
            <a:r>
              <a:rPr lang="en-US" sz="2000" dirty="0" smtClean="0"/>
              <a:t> (</a:t>
            </a:r>
            <a:r>
              <a:rPr lang="en-US" sz="2000" dirty="0" err="1" smtClean="0"/>
              <a:t>dekade</a:t>
            </a:r>
            <a:r>
              <a:rPr lang="en-US" sz="2000" dirty="0" smtClean="0"/>
              <a:t> 60-an).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bocornya</a:t>
            </a:r>
            <a:r>
              <a:rPr lang="en-US" sz="2000" dirty="0" smtClean="0"/>
              <a:t> </a:t>
            </a:r>
            <a:r>
              <a:rPr lang="en-US" sz="2000" dirty="0" err="1" smtClean="0"/>
              <a:t>pabrik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, </a:t>
            </a:r>
            <a:r>
              <a:rPr lang="en-US" sz="2000" dirty="0" err="1" smtClean="0"/>
              <a:t>ribuan</a:t>
            </a:r>
            <a:r>
              <a:rPr lang="en-US" sz="2000" dirty="0" smtClean="0"/>
              <a:t> ton </a:t>
            </a:r>
            <a:r>
              <a:rPr lang="en-US" sz="2000" dirty="0" err="1" smtClean="0"/>
              <a:t>pestisida</a:t>
            </a:r>
            <a:r>
              <a:rPr lang="en-US" sz="2000" dirty="0" smtClean="0"/>
              <a:t> (</a:t>
            </a:r>
            <a:r>
              <a:rPr lang="en-US" sz="2000" dirty="0" err="1" smtClean="0"/>
              <a:t>endrin</a:t>
            </a:r>
            <a:r>
              <a:rPr lang="en-US" sz="2000" dirty="0" smtClean="0"/>
              <a:t>) </a:t>
            </a:r>
            <a:r>
              <a:rPr lang="en-US" sz="2000" dirty="0" err="1" smtClean="0"/>
              <a:t>terbuang</a:t>
            </a:r>
            <a:r>
              <a:rPr lang="en-US" sz="2000" dirty="0" smtClean="0"/>
              <a:t> </a:t>
            </a:r>
            <a:r>
              <a:rPr lang="en-US" sz="2000" dirty="0" err="1" smtClean="0"/>
              <a:t>percuma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</a:t>
            </a:r>
            <a:r>
              <a:rPr lang="en-US" sz="2000" dirty="0" err="1" smtClean="0"/>
              <a:t>Mississipi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ribuan</a:t>
            </a:r>
            <a:r>
              <a:rPr lang="en-US" sz="2000" dirty="0" smtClean="0"/>
              <a:t> ton </a:t>
            </a:r>
            <a:r>
              <a:rPr lang="en-US" sz="2000" dirty="0" err="1" smtClean="0"/>
              <a:t>ikan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diperkirakan</a:t>
            </a:r>
            <a:r>
              <a:rPr lang="en-US" sz="2000" dirty="0" smtClean="0"/>
              <a:t> 150 </a:t>
            </a:r>
            <a:r>
              <a:rPr lang="en-US" sz="2000" dirty="0" err="1" smtClean="0"/>
              <a:t>juta</a:t>
            </a:r>
            <a:r>
              <a:rPr lang="en-US" sz="2000" dirty="0" smtClean="0"/>
              <a:t> </a:t>
            </a:r>
            <a:r>
              <a:rPr lang="en-US" sz="2000" dirty="0" err="1" smtClean="0"/>
              <a:t>ekor</a:t>
            </a:r>
            <a:r>
              <a:rPr lang="en-US" sz="2000" dirty="0" smtClean="0"/>
              <a:t> </a:t>
            </a:r>
            <a:r>
              <a:rPr lang="en-US" sz="2000" dirty="0" err="1" smtClean="0"/>
              <a:t>ikan</a:t>
            </a:r>
            <a:r>
              <a:rPr lang="en-US" sz="2000" dirty="0" smtClean="0"/>
              <a:t> </a:t>
            </a:r>
            <a:r>
              <a:rPr lang="en-US" sz="2000" dirty="0" err="1" smtClean="0"/>
              <a:t>mati</a:t>
            </a:r>
            <a:r>
              <a:rPr lang="en-US" sz="2000" dirty="0" smtClean="0"/>
              <a:t> </a:t>
            </a:r>
            <a:r>
              <a:rPr lang="en-US" sz="2000" dirty="0" err="1" smtClean="0"/>
              <a:t>sia</a:t>
            </a:r>
            <a:r>
              <a:rPr lang="en-US" sz="2000" dirty="0" smtClean="0"/>
              <a:t>-</a:t>
            </a:r>
            <a:r>
              <a:rPr lang="en-US" sz="2000" dirty="0" err="1" smtClean="0"/>
              <a:t>sia</a:t>
            </a:r>
            <a:r>
              <a:rPr lang="en-US" sz="2000" dirty="0" smtClean="0"/>
              <a:t>. </a:t>
            </a:r>
            <a:r>
              <a:rPr lang="en-US" sz="2000" dirty="0" err="1" smtClean="0"/>
              <a:t>Nasib</a:t>
            </a:r>
            <a:r>
              <a:rPr lang="en-US" sz="2000" dirty="0" smtClean="0"/>
              <a:t> </a:t>
            </a:r>
            <a:r>
              <a:rPr lang="en-US" sz="2000" dirty="0" err="1" smtClean="0"/>
              <a:t>sengsara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sekitarnya</a:t>
            </a:r>
            <a:r>
              <a:rPr lang="en-US" sz="2000" dirty="0" smtClean="0"/>
              <a:t>.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ikan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Mississipi</a:t>
            </a:r>
            <a:r>
              <a:rPr lang="en-US" sz="2000" dirty="0" smtClean="0"/>
              <a:t> </a:t>
            </a:r>
            <a:r>
              <a:rPr lang="en-US" sz="2000" dirty="0" err="1" smtClean="0"/>
              <a:t>sekarang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lagi</a:t>
            </a:r>
            <a:r>
              <a:rPr lang="en-US" sz="2000" dirty="0" smtClean="0"/>
              <a:t> </a:t>
            </a:r>
            <a:r>
              <a:rPr lang="en-US" sz="2000" dirty="0" err="1" smtClean="0"/>
              <a:t>terpenuhi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bau</a:t>
            </a:r>
            <a:r>
              <a:rPr lang="en-US" sz="2000" dirty="0" smtClean="0"/>
              <a:t> </a:t>
            </a:r>
            <a:r>
              <a:rPr lang="en-US" sz="2000" dirty="0" err="1" smtClean="0"/>
              <a:t>busuk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Kasus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Indonesia,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Teluk</a:t>
            </a:r>
            <a:r>
              <a:rPr lang="en-US" sz="2000" dirty="0" smtClean="0"/>
              <a:t> </a:t>
            </a:r>
            <a:r>
              <a:rPr lang="en-US" sz="2000" dirty="0" err="1" smtClean="0"/>
              <a:t>Nibung</a:t>
            </a:r>
            <a:r>
              <a:rPr lang="en-US" sz="2000" dirty="0" smtClean="0"/>
              <a:t>, Sumatera </a:t>
            </a:r>
            <a:r>
              <a:rPr lang="en-US" sz="2000" dirty="0" err="1" smtClean="0"/>
              <a:t>utara</a:t>
            </a:r>
            <a:r>
              <a:rPr lang="en-US" sz="2000" dirty="0" smtClean="0"/>
              <a:t>,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</a:t>
            </a:r>
            <a:r>
              <a:rPr lang="en-US" sz="2000" dirty="0" err="1" smtClean="0"/>
              <a:t>Musi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000" dirty="0" smtClean="0"/>
              <a:t>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segumpal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pertanian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beratnya</a:t>
            </a:r>
            <a:r>
              <a:rPr lang="en-US" sz="2000" dirty="0" smtClean="0"/>
              <a:t> </a:t>
            </a:r>
            <a:r>
              <a:rPr lang="en-US" sz="2000" b="1" dirty="0" smtClean="0"/>
              <a:t>0,5 g</a:t>
            </a:r>
            <a:r>
              <a:rPr lang="en-US" sz="2000" dirty="0" smtClean="0"/>
              <a:t>,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kira-kira</a:t>
            </a:r>
            <a:r>
              <a:rPr lang="en-US" sz="2000" dirty="0" smtClean="0"/>
              <a:t> </a:t>
            </a:r>
            <a:r>
              <a:rPr lang="en-US" sz="2000" b="1" dirty="0" smtClean="0"/>
              <a:t>1 </a:t>
            </a:r>
            <a:r>
              <a:rPr lang="en-US" sz="2000" b="1" dirty="0" err="1" smtClean="0"/>
              <a:t>trilyun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bakteri</a:t>
            </a:r>
            <a:r>
              <a:rPr lang="en-US" sz="2000" dirty="0" smtClean="0"/>
              <a:t>, </a:t>
            </a:r>
            <a:r>
              <a:rPr lang="en-US" sz="2000" b="1" dirty="0" smtClean="0"/>
              <a:t>200 </a:t>
            </a:r>
            <a:r>
              <a:rPr lang="en-US" sz="2000" b="1" dirty="0" err="1" smtClean="0"/>
              <a:t>juta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jamur</a:t>
            </a:r>
            <a:r>
              <a:rPr lang="en-US" sz="2000" b="1" dirty="0" smtClean="0"/>
              <a:t>, 25 </a:t>
            </a:r>
            <a:r>
              <a:rPr lang="en-US" sz="2000" b="1" dirty="0" err="1" smtClean="0"/>
              <a:t>juta</a:t>
            </a:r>
            <a:r>
              <a:rPr lang="en-US" sz="2000" b="1" dirty="0" smtClean="0"/>
              <a:t> alga, 15 </a:t>
            </a:r>
            <a:r>
              <a:rPr lang="en-US" sz="2000" b="1" dirty="0" err="1" smtClean="0"/>
              <a:t>juta</a:t>
            </a:r>
            <a:r>
              <a:rPr lang="en-US" sz="2000" b="1" dirty="0" smtClean="0"/>
              <a:t> protozoa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cacing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insekta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makhluk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lainnya</a:t>
            </a:r>
            <a:r>
              <a:rPr lang="en-US" sz="2000" b="1" dirty="0" smtClean="0"/>
              <a:t>.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Pencemaran</a:t>
            </a:r>
            <a:r>
              <a:rPr lang="en-US" dirty="0" smtClean="0"/>
              <a:t> Tanah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19200" y="3276600"/>
            <a:ext cx="2590800" cy="609600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Tanah </a:t>
            </a:r>
            <a:r>
              <a:rPr lang="en-US" dirty="0" err="1" smtClean="0">
                <a:solidFill>
                  <a:schemeClr val="tx1"/>
                </a:solidFill>
              </a:rPr>
              <a:t>Subur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286000" y="2667000"/>
            <a:ext cx="228600" cy="4572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Callout 6"/>
          <p:cNvSpPr/>
          <p:nvPr/>
        </p:nvSpPr>
        <p:spPr>
          <a:xfrm>
            <a:off x="3962400" y="4114800"/>
            <a:ext cx="3352800" cy="838200"/>
          </a:xfrm>
          <a:prstGeom prst="leftArrowCallou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Pestisida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berlebihan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715000"/>
            <a:ext cx="1981200" cy="304800"/>
          </a:xfrm>
          <a:prstGeom prst="rect">
            <a:avLst/>
          </a:prstGeom>
          <a:solidFill>
            <a:srgbClr val="99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Gersang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648200"/>
            <a:ext cx="1981200" cy="3048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Biota </a:t>
            </a:r>
            <a:r>
              <a:rPr lang="en-US" dirty="0" err="1" smtClean="0">
                <a:solidFill>
                  <a:schemeClr val="tx1"/>
                </a:solidFill>
              </a:rPr>
              <a:t>Mati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5562600"/>
            <a:ext cx="1981200" cy="60960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Tanah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subur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286000" y="5105400"/>
            <a:ext cx="228600" cy="3048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86000" y="4038600"/>
            <a:ext cx="228600" cy="457200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3962400" y="5715000"/>
            <a:ext cx="1447800" cy="22860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Exp.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penyemprotan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helikopter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sekejap</a:t>
            </a:r>
            <a:r>
              <a:rPr lang="en-US" dirty="0" smtClean="0"/>
              <a:t> </a:t>
            </a:r>
            <a:r>
              <a:rPr lang="en-US" dirty="0" err="1" smtClean="0"/>
              <a:t>berpuluh-puluh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r>
              <a:rPr lang="en-US" dirty="0" smtClean="0"/>
              <a:t> </a:t>
            </a:r>
            <a:r>
              <a:rPr lang="en-US" dirty="0" err="1" smtClean="0"/>
              <a:t>ladang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tersemprot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daerah-daerah</a:t>
            </a:r>
            <a:r>
              <a:rPr lang="en-US" dirty="0" smtClean="0"/>
              <a:t>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hewan-hewan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target </a:t>
            </a:r>
            <a:r>
              <a:rPr lang="en-US" dirty="0" err="1" smtClean="0"/>
              <a:t>pembunuhan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Illionis</a:t>
            </a:r>
            <a:r>
              <a:rPr lang="en-US" dirty="0" smtClean="0"/>
              <a:t>,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1954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penyemprotan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organochlorin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memusnahkan</a:t>
            </a:r>
            <a:r>
              <a:rPr lang="en-US" dirty="0" smtClean="0"/>
              <a:t> </a:t>
            </a:r>
            <a:r>
              <a:rPr lang="en-US" b="1" dirty="0" smtClean="0"/>
              <a:t>Japanese beetle </a:t>
            </a:r>
            <a:r>
              <a:rPr lang="en-US" dirty="0" smtClean="0"/>
              <a:t>(</a:t>
            </a:r>
            <a:r>
              <a:rPr lang="en-US" dirty="0" err="1" smtClean="0"/>
              <a:t>kumbang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ternyata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b="1" dirty="0" err="1" smtClean="0"/>
              <a:t>spesies</a:t>
            </a:r>
            <a:r>
              <a:rPr lang="en-US" b="1" dirty="0" smtClean="0"/>
              <a:t> </a:t>
            </a:r>
            <a:r>
              <a:rPr lang="en-US" b="1" dirty="0" err="1" smtClean="0"/>
              <a:t>burung</a:t>
            </a:r>
            <a:r>
              <a:rPr lang="en-US" b="1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musnah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penyemprotan</a:t>
            </a:r>
            <a:r>
              <a:rPr lang="en-US" dirty="0" smtClean="0"/>
              <a:t>. </a:t>
            </a:r>
            <a:r>
              <a:rPr lang="en-US" dirty="0" err="1" smtClean="0"/>
              <a:t>Nasib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dialami</a:t>
            </a:r>
            <a:r>
              <a:rPr lang="en-US" dirty="0" smtClean="0"/>
              <a:t> pula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b="1" dirty="0" err="1" smtClean="0"/>
              <a:t>kucing</a:t>
            </a:r>
            <a:r>
              <a:rPr lang="en-US" b="1" dirty="0" smtClean="0"/>
              <a:t>, </a:t>
            </a:r>
            <a:r>
              <a:rPr lang="en-US" b="1" dirty="0" err="1" smtClean="0"/>
              <a:t>tupai</a:t>
            </a:r>
            <a:r>
              <a:rPr lang="en-US" b="1" dirty="0" smtClean="0"/>
              <a:t>, </a:t>
            </a:r>
            <a:r>
              <a:rPr lang="en-US" b="1" dirty="0" err="1" smtClean="0"/>
              <a:t>insecta</a:t>
            </a:r>
            <a:r>
              <a:rPr lang="en-US" b="1" dirty="0" smtClean="0"/>
              <a:t> predator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600" dirty="0"/>
          </a:p>
        </p:txBody>
      </p:sp>
      <p:pic>
        <p:nvPicPr>
          <p:cNvPr id="7" name="Content Placeholder 6" descr="Hati-hati pestisida kim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6108" y="1143000"/>
            <a:ext cx="7051784" cy="4525963"/>
          </a:xfrm>
        </p:spPr>
      </p:pic>
      <p:sp>
        <p:nvSpPr>
          <p:cNvPr id="8" name="Rectangle 7"/>
          <p:cNvSpPr/>
          <p:nvPr/>
        </p:nvSpPr>
        <p:spPr>
          <a:xfrm>
            <a:off x="2819400" y="6019800"/>
            <a:ext cx="586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http://imhpt.faperta.ugm.ac.id/2012/05/pedoman-teknis-kajian-pestisida/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err="1" smtClean="0"/>
              <a:t>Gebrakan</a:t>
            </a:r>
            <a:r>
              <a:rPr lang="en-US" dirty="0" smtClean="0"/>
              <a:t> PAN (Pesticides Action Network) yang </a:t>
            </a:r>
            <a:r>
              <a:rPr lang="en-US" dirty="0" err="1" smtClean="0"/>
              <a:t>beranggotakan</a:t>
            </a:r>
            <a:r>
              <a:rPr lang="en-US" dirty="0" smtClean="0"/>
              <a:t> 50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Indonesia </a:t>
            </a:r>
            <a:r>
              <a:rPr lang="en-US" dirty="0" err="1" smtClean="0"/>
              <a:t>adalah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pencegahan</a:t>
            </a:r>
            <a:r>
              <a:rPr lang="en-US" sz="2800" dirty="0" smtClean="0"/>
              <a:t> </a:t>
            </a:r>
            <a:r>
              <a:rPr lang="en-US" sz="2800" dirty="0" err="1" smtClean="0"/>
              <a:t>pencemaran</a:t>
            </a:r>
            <a:r>
              <a:rPr lang="en-US" sz="2800" dirty="0" smtClean="0"/>
              <a:t> </a:t>
            </a:r>
            <a:r>
              <a:rPr lang="en-US" sz="2800" dirty="0" err="1" smtClean="0"/>
              <a:t>pestisida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52800" y="2971800"/>
            <a:ext cx="3733800" cy="1524000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Pembatasan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Pemakaian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Pestisida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 rot="20527484">
            <a:off x="1536792" y="2676000"/>
            <a:ext cx="778567" cy="1420657"/>
          </a:xfrm>
          <a:prstGeom prst="curvedRightArrow">
            <a:avLst>
              <a:gd name="adj1" fmla="val 25000"/>
              <a:gd name="adj2" fmla="val 50000"/>
              <a:gd name="adj3" fmla="val 43241"/>
            </a:avLst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06513" indent="468313"/>
            <a:r>
              <a:rPr lang="en-US" dirty="0" smtClean="0"/>
              <a:t>Pest = </a:t>
            </a:r>
            <a:r>
              <a:rPr lang="en-US" dirty="0" err="1" smtClean="0"/>
              <a:t>hama</a:t>
            </a:r>
            <a:endParaRPr lang="en-US" dirty="0" smtClean="0"/>
          </a:p>
          <a:p>
            <a:pPr marL="1306513" indent="468313"/>
            <a:r>
              <a:rPr lang="en-US" dirty="0" err="1" smtClean="0"/>
              <a:t>Cida</a:t>
            </a:r>
            <a:r>
              <a:rPr lang="en-US" dirty="0" smtClean="0"/>
              <a:t> = </a:t>
            </a:r>
            <a:r>
              <a:rPr lang="en-US" dirty="0" err="1" smtClean="0"/>
              <a:t>pembunuh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Zat</a:t>
            </a:r>
            <a:r>
              <a:rPr lang="en-US" dirty="0" smtClean="0"/>
              <a:t> / </a:t>
            </a:r>
            <a:r>
              <a:rPr lang="en-US" dirty="0" err="1" smtClean="0"/>
              <a:t>substansi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Hama : </a:t>
            </a:r>
            <a:r>
              <a:rPr lang="en-US" dirty="0" err="1" smtClean="0"/>
              <a:t>serangga</a:t>
            </a:r>
            <a:r>
              <a:rPr lang="en-US" dirty="0" smtClean="0"/>
              <a:t>, fungi, </a:t>
            </a:r>
            <a:r>
              <a:rPr lang="en-US" dirty="0" err="1" smtClean="0"/>
              <a:t>bakteri</a:t>
            </a:r>
            <a:r>
              <a:rPr lang="en-US" dirty="0" smtClean="0"/>
              <a:t>, virus, </a:t>
            </a:r>
            <a:r>
              <a:rPr lang="en-US" dirty="0" err="1" smtClean="0"/>
              <a:t>tumbuhan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endParaRPr lang="en-US" dirty="0"/>
          </a:p>
        </p:txBody>
      </p:sp>
      <p:pic>
        <p:nvPicPr>
          <p:cNvPr id="5" name="Content Placeholder 8" descr="Images pestisid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72200" y="46482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pemberantasan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tanah</a:t>
            </a:r>
            <a:r>
              <a:rPr lang="en-US" dirty="0" smtClean="0"/>
              <a:t>, air,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err="1" smtClean="0"/>
              <a:t>perlindungan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Cara-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 </a:t>
            </a:r>
          </a:p>
          <a:p>
            <a:endParaRPr lang="en-US" dirty="0" smtClean="0"/>
          </a:p>
          <a:p>
            <a:pPr indent="176213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r>
              <a:rPr lang="en-US" dirty="0" smtClean="0"/>
              <a:t>, </a:t>
            </a:r>
          </a:p>
          <a:p>
            <a:pPr indent="176213">
              <a:buNone/>
            </a:pPr>
            <a:r>
              <a:rPr lang="es-ES" dirty="0" smtClean="0"/>
              <a:t>• </a:t>
            </a:r>
            <a:r>
              <a:rPr lang="es-ES" dirty="0" err="1" smtClean="0"/>
              <a:t>memilih</a:t>
            </a:r>
            <a:r>
              <a:rPr lang="es-ES" dirty="0" smtClean="0"/>
              <a:t> </a:t>
            </a:r>
            <a:r>
              <a:rPr lang="es-ES" dirty="0" err="1" smtClean="0"/>
              <a:t>varietas</a:t>
            </a:r>
            <a:r>
              <a:rPr lang="es-ES" dirty="0" smtClean="0"/>
              <a:t> yang </a:t>
            </a:r>
            <a:r>
              <a:rPr lang="es-ES" dirty="0" err="1" smtClean="0"/>
              <a:t>tahan</a:t>
            </a:r>
            <a:r>
              <a:rPr lang="es-ES" dirty="0" smtClean="0"/>
              <a:t> lama, </a:t>
            </a:r>
          </a:p>
          <a:p>
            <a:pPr indent="176213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musuh-musuh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, </a:t>
            </a:r>
          </a:p>
          <a:p>
            <a:pPr indent="176213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, </a:t>
            </a:r>
          </a:p>
          <a:p>
            <a:pPr indent="176213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seks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</a:p>
          <a:p>
            <a:pPr indent="176213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sterilisasi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tabLst>
                <a:tab pos="173038" algn="l"/>
              </a:tabLst>
            </a:pP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berantas.Misalnya</a:t>
            </a:r>
            <a:r>
              <a:rPr lang="en-US" sz="1800" dirty="0" smtClean="0"/>
              <a:t> </a:t>
            </a:r>
            <a:r>
              <a:rPr lang="en-US" sz="1800" dirty="0" err="1" smtClean="0"/>
              <a:t>herbisida</a:t>
            </a:r>
            <a:r>
              <a:rPr lang="en-US" sz="1800" dirty="0" smtClean="0"/>
              <a:t> 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membasmi</a:t>
            </a:r>
            <a:r>
              <a:rPr lang="en-US" sz="1800" dirty="0" smtClean="0"/>
              <a:t> </a:t>
            </a:r>
            <a:r>
              <a:rPr lang="en-US" sz="1800" dirty="0" err="1" smtClean="0"/>
              <a:t>serangga</a:t>
            </a:r>
            <a:r>
              <a:rPr lang="en-US" sz="1800" dirty="0" smtClean="0"/>
              <a:t>. </a:t>
            </a:r>
          </a:p>
          <a:p>
            <a:pPr>
              <a:buNone/>
            </a:pPr>
            <a:r>
              <a:rPr lang="en-US" sz="1800" dirty="0" smtClean="0"/>
              <a:t>•	 </a:t>
            </a:r>
            <a:r>
              <a:rPr lang="en-US" sz="1800" dirty="0" err="1" smtClean="0"/>
              <a:t>ikuti</a:t>
            </a:r>
            <a:r>
              <a:rPr lang="en-US" sz="1800" dirty="0" smtClean="0"/>
              <a:t> </a:t>
            </a:r>
            <a:r>
              <a:rPr lang="en-US" sz="1800" dirty="0" err="1" smtClean="0"/>
              <a:t>aturan</a:t>
            </a:r>
            <a:r>
              <a:rPr lang="en-US" sz="1800" dirty="0" smtClean="0"/>
              <a:t> </a:t>
            </a:r>
            <a:r>
              <a:rPr lang="en-US" sz="1800" dirty="0" err="1" smtClean="0"/>
              <a:t>pakai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dosis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dianjurkan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• 	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terlalu</a:t>
            </a:r>
            <a:r>
              <a:rPr lang="en-US" sz="1800" dirty="0" smtClean="0"/>
              <a:t> </a:t>
            </a:r>
            <a:r>
              <a:rPr lang="en-US" sz="1800" dirty="0" err="1" smtClean="0"/>
              <a:t>tergesa-gesa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pestisida</a:t>
            </a:r>
            <a:r>
              <a:rPr lang="en-US" sz="1800" dirty="0" smtClean="0"/>
              <a:t>, </a:t>
            </a:r>
          </a:p>
          <a:p>
            <a:pPr>
              <a:buNone/>
            </a:pPr>
            <a:r>
              <a:rPr lang="en-US" sz="1800" dirty="0" smtClean="0"/>
              <a:t>• 	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telat</a:t>
            </a:r>
            <a:r>
              <a:rPr lang="en-US" sz="1800" dirty="0" smtClean="0"/>
              <a:t> </a:t>
            </a:r>
            <a:r>
              <a:rPr lang="en-US" sz="1800" dirty="0" err="1" smtClean="0"/>
              <a:t>memberantas</a:t>
            </a:r>
            <a:r>
              <a:rPr lang="en-US" sz="1800" dirty="0" smtClean="0"/>
              <a:t> </a:t>
            </a:r>
            <a:r>
              <a:rPr lang="en-US" sz="1800" dirty="0" err="1" smtClean="0"/>
              <a:t>hama</a:t>
            </a:r>
            <a:r>
              <a:rPr lang="en-US" sz="1800" dirty="0" smtClean="0"/>
              <a:t>.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</a:t>
            </a:r>
            <a:r>
              <a:rPr lang="en-US" sz="1800" dirty="0" err="1" smtClean="0"/>
              <a:t>meluasnya</a:t>
            </a:r>
            <a:r>
              <a:rPr lang="en-US" sz="1800" dirty="0" smtClean="0"/>
              <a:t> </a:t>
            </a:r>
            <a:r>
              <a:rPr lang="en-US" sz="1800" dirty="0" err="1" smtClean="0"/>
              <a:t>hama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pestisida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• 	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pakai</a:t>
            </a:r>
            <a:r>
              <a:rPr lang="en-US" sz="1800" dirty="0" smtClean="0"/>
              <a:t> </a:t>
            </a:r>
            <a:r>
              <a:rPr lang="en-US" sz="1800" dirty="0" err="1" smtClean="0"/>
              <a:t>pestisida</a:t>
            </a:r>
            <a:r>
              <a:rPr lang="en-US" sz="1800" dirty="0" smtClean="0"/>
              <a:t>. </a:t>
            </a: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jenis</a:t>
            </a:r>
            <a:r>
              <a:rPr lang="en-US" sz="1800" dirty="0" smtClean="0"/>
              <a:t> </a:t>
            </a:r>
            <a:r>
              <a:rPr lang="en-US" sz="1800" dirty="0" err="1" smtClean="0"/>
              <a:t>pestisida</a:t>
            </a:r>
            <a:r>
              <a:rPr lang="en-US" sz="1800" dirty="0" smtClean="0"/>
              <a:t>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jenis</a:t>
            </a:r>
            <a:r>
              <a:rPr lang="en-US" sz="1800" dirty="0" smtClean="0"/>
              <a:t> </a:t>
            </a:r>
            <a:r>
              <a:rPr lang="en-US" sz="1800" dirty="0" err="1" smtClean="0"/>
              <a:t>hama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• 	</a:t>
            </a:r>
            <a:r>
              <a:rPr lang="en-US" sz="1800" dirty="0" err="1" smtClean="0"/>
              <a:t>pahamilah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pemakaian</a:t>
            </a:r>
            <a:r>
              <a:rPr lang="en-US" sz="1800" dirty="0" smtClean="0"/>
              <a:t> </a:t>
            </a:r>
            <a:r>
              <a:rPr lang="en-US" sz="1800" dirty="0" err="1" smtClean="0"/>
              <a:t>pestisida</a:t>
            </a:r>
            <a:r>
              <a:rPr lang="en-US" sz="1800" dirty="0" smtClean="0"/>
              <a:t>. 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tercecer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</a:t>
            </a:r>
            <a:r>
              <a:rPr lang="en-US" sz="1800" dirty="0" err="1" smtClean="0"/>
              <a:t>tanaman</a:t>
            </a:r>
            <a:r>
              <a:rPr lang="en-US" sz="1800" dirty="0" smtClean="0"/>
              <a:t>, </a:t>
            </a:r>
          </a:p>
          <a:p>
            <a:pPr>
              <a:buNone/>
            </a:pPr>
            <a:r>
              <a:rPr lang="en-US" sz="1800" dirty="0" smtClean="0"/>
              <a:t>•	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pestisida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larutan</a:t>
            </a:r>
            <a:r>
              <a:rPr lang="en-US" sz="1800" dirty="0" smtClean="0"/>
              <a:t> </a:t>
            </a:r>
            <a:r>
              <a:rPr lang="en-US" sz="1800" dirty="0" err="1" smtClean="0"/>
              <a:t>terlebih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dahulu</a:t>
            </a:r>
            <a:r>
              <a:rPr lang="en-US" sz="1800" dirty="0" smtClean="0"/>
              <a:t>, 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tercecer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lain. 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12169" y="1850231"/>
            <a:ext cx="4386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endParaRPr lang="en-US" dirty="0"/>
          </a:p>
        </p:txBody>
      </p:sp>
      <p:pic>
        <p:nvPicPr>
          <p:cNvPr id="7" name="Content Placeholder 6" descr="Seting semprot pestisid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600200"/>
            <a:ext cx="54864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124200"/>
            <a:ext cx="76962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292929"/>
                </a:solidFill>
                <a:latin typeface="Kristen ITC" pitchFamily="66" charset="0"/>
              </a:rPr>
              <a:t>PELATIHAN PETANI</a:t>
            </a:r>
            <a:endParaRPr lang="en-US" sz="3600" b="1" dirty="0">
              <a:solidFill>
                <a:srgbClr val="292929"/>
              </a:solidFill>
              <a:latin typeface="Kristen ITC" pitchFamily="66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191000" y="4419600"/>
            <a:ext cx="4648200" cy="213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 err="1" smtClean="0"/>
              <a:t>Sumber</a:t>
            </a:r>
            <a:r>
              <a:rPr lang="en-US" sz="1200" dirty="0" smtClean="0"/>
              <a:t> :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 err="1" smtClean="0">
                <a:solidFill>
                  <a:schemeClr val="tx1"/>
                </a:solidFill>
                <a:latin typeface="Arial" charset="0"/>
              </a:rPr>
              <a:t>Lokakarya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Upaya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AMARTA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untuk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meningkatkan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Daya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Saing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Rantai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Nilai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Hortikultura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Kegiatan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yang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sedang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berjalan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hasil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dan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pembelajaran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untuk</a:t>
            </a:r>
            <a:r>
              <a:rPr lang="en-US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charset="0"/>
              </a:rPr>
              <a:t>pengembangan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Oleh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Erik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Meliala</a:t>
            </a:r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Horticulture Competitiveness Specialist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200" dirty="0">
                <a:solidFill>
                  <a:schemeClr val="tx1"/>
                </a:solidFill>
                <a:latin typeface="Arial" charset="0"/>
              </a:rPr>
              <a:t>AMARTA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28600"/>
            <a:ext cx="8229600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err="1" smtClean="0"/>
              <a:t>Petani</a:t>
            </a:r>
            <a:r>
              <a:rPr lang="en-US" sz="3200" b="0" dirty="0" smtClean="0"/>
              <a:t> </a:t>
            </a:r>
            <a:r>
              <a:rPr lang="en-US" sz="3200" b="0" dirty="0" err="1"/>
              <a:t>Tergantung</a:t>
            </a:r>
            <a:r>
              <a:rPr lang="en-US" sz="3200" b="0" dirty="0"/>
              <a:t> </a:t>
            </a:r>
            <a:r>
              <a:rPr lang="en-US" sz="3200" b="0" dirty="0" err="1"/>
              <a:t>kepada</a:t>
            </a:r>
            <a:r>
              <a:rPr lang="en-US" sz="3200" b="0" dirty="0"/>
              <a:t> </a:t>
            </a:r>
            <a:r>
              <a:rPr lang="en-US" sz="3200" b="0" dirty="0" err="1"/>
              <a:t>Pestisida</a:t>
            </a:r>
            <a:endParaRPr lang="en-US" sz="3200" b="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29600" cy="4924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/>
              <a:t>Melindungi</a:t>
            </a:r>
            <a:r>
              <a:rPr lang="en-US" sz="2000" dirty="0"/>
              <a:t> </a:t>
            </a:r>
            <a:r>
              <a:rPr lang="en-US" sz="2000" dirty="0" err="1"/>
              <a:t>tanaman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hama</a:t>
            </a:r>
            <a:r>
              <a:rPr lang="en-US" sz="2000" dirty="0"/>
              <a:t>, </a:t>
            </a:r>
            <a:r>
              <a:rPr lang="en-US" sz="2000" dirty="0" err="1"/>
              <a:t>gulma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endParaRPr lang="en-US" sz="2000" dirty="0"/>
          </a:p>
          <a:p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mempertimbangkan</a:t>
            </a:r>
            <a:r>
              <a:rPr lang="en-US" sz="2000" dirty="0"/>
              <a:t> </a:t>
            </a:r>
            <a:r>
              <a:rPr lang="en-US" sz="2000" dirty="0" err="1"/>
              <a:t>pestisida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yang paling </a:t>
            </a:r>
            <a:r>
              <a:rPr lang="en-US" sz="2000" dirty="0" err="1"/>
              <a:t>praktis</a:t>
            </a:r>
            <a:r>
              <a:rPr lang="en-US" sz="2000" dirty="0"/>
              <a:t>, </a:t>
            </a:r>
            <a:r>
              <a:rPr lang="en-US" sz="2000" dirty="0" err="1"/>
              <a:t>ekonomis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mengontrol</a:t>
            </a:r>
            <a:r>
              <a:rPr lang="en-US" sz="2000" dirty="0"/>
              <a:t> </a:t>
            </a:r>
            <a:r>
              <a:rPr lang="en-US" sz="2000" dirty="0" err="1"/>
              <a:t>hama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pengedalian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</a:p>
          <a:p>
            <a:r>
              <a:rPr lang="en-US" sz="2000" dirty="0"/>
              <a:t>Level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pestisida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petani</a:t>
            </a:r>
            <a:r>
              <a:rPr lang="en-US" sz="2000" dirty="0"/>
              <a:t> </a:t>
            </a:r>
            <a:r>
              <a:rPr lang="en-US" sz="2000" dirty="0" err="1"/>
              <a:t>mengarah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b="1" dirty="0" err="1"/>
              <a:t>sangat</a:t>
            </a:r>
            <a:r>
              <a:rPr lang="en-US" sz="2000" b="1" dirty="0"/>
              <a:t> </a:t>
            </a:r>
            <a:r>
              <a:rPr lang="en-US" sz="2000" b="1" dirty="0" err="1"/>
              <a:t>intensif</a:t>
            </a:r>
            <a:r>
              <a:rPr lang="en-US" sz="2000" b="1" dirty="0"/>
              <a:t>,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benar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aman</a:t>
            </a:r>
            <a:endParaRPr lang="en-US" sz="2000" b="1" dirty="0"/>
          </a:p>
          <a:p>
            <a:r>
              <a:rPr lang="en-US" sz="2000" dirty="0" err="1"/>
              <a:t>Aplikasi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pekerja</a:t>
            </a:r>
            <a:r>
              <a:rPr lang="en-US" sz="2000" dirty="0"/>
              <a:t>,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 smtClean="0"/>
              <a:t>konsumen</a:t>
            </a:r>
            <a:r>
              <a:rPr lang="en-US" sz="2000" dirty="0" smtClean="0"/>
              <a:t>, </a:t>
            </a:r>
            <a:r>
              <a:rPr lang="en-US" sz="2000" b="1" dirty="0" err="1"/>
              <a:t>pencemaran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dirty="0"/>
              <a:t>, </a:t>
            </a:r>
            <a:r>
              <a:rPr lang="en-US" sz="2000" dirty="0" err="1"/>
              <a:t>hilangnya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yang </a:t>
            </a:r>
            <a:r>
              <a:rPr lang="en-US" sz="2000" dirty="0" err="1"/>
              <a:t>menguntungkan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kelangsungan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pestisida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24001"/>
            <a:ext cx="8229600" cy="50625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Tingkat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pengetahuan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keahlian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sangat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terbatas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umum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menggunakan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disediakan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petugas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lapangan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perusahaan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pedagang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Resiko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diakibatkan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sangat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rendah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khususnya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dampak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jangka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panjang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pekerja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konsumen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masyarakat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umumnya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Kesadaran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keinginan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melaksanakan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sesuai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rekomendasi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sangat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kurang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469313" cy="639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342900" algn="l"/>
              </a:tabLst>
            </a:pPr>
            <a:r>
              <a:rPr lang="en-US" sz="2400" b="0" dirty="0" err="1" smtClean="0"/>
              <a:t>Faktor</a:t>
            </a:r>
            <a:r>
              <a:rPr lang="en-US" sz="2400" b="0" dirty="0" smtClean="0"/>
              <a:t> </a:t>
            </a:r>
            <a:r>
              <a:rPr lang="en-US" sz="2400" b="0" dirty="0"/>
              <a:t>yang </a:t>
            </a:r>
            <a:r>
              <a:rPr lang="en-US" sz="2400" b="0" dirty="0" err="1"/>
              <a:t>berkontribusi</a:t>
            </a:r>
            <a:r>
              <a:rPr lang="en-US" sz="2400" b="0" dirty="0"/>
              <a:t> </a:t>
            </a:r>
            <a:r>
              <a:rPr lang="en-US" sz="2400" b="0" dirty="0" err="1"/>
              <a:t>kepada</a:t>
            </a:r>
            <a:r>
              <a:rPr lang="en-US" sz="2400" b="0" dirty="0"/>
              <a:t> </a:t>
            </a:r>
            <a:r>
              <a:rPr lang="en-US" sz="2400" b="0" dirty="0" err="1"/>
              <a:t>penggunaan</a:t>
            </a:r>
            <a:r>
              <a:rPr lang="en-US" sz="2400" b="0" dirty="0"/>
              <a:t> yang    	</a:t>
            </a:r>
            <a:r>
              <a:rPr lang="en-US" sz="2400" b="0" dirty="0" err="1"/>
              <a:t>tidak</a:t>
            </a:r>
            <a:r>
              <a:rPr lang="en-US" sz="2400" b="0" dirty="0"/>
              <a:t> </a:t>
            </a:r>
            <a:r>
              <a:rPr lang="en-US" sz="2400" b="0" dirty="0" err="1"/>
              <a:t>benar</a:t>
            </a:r>
            <a:endParaRPr lang="en-US" sz="2400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n-US" sz="3200" b="0" dirty="0" err="1" smtClean="0"/>
              <a:t>Penggunan</a:t>
            </a:r>
            <a:r>
              <a:rPr lang="en-US" sz="3200" b="0" dirty="0" smtClean="0"/>
              <a:t> </a:t>
            </a:r>
            <a:r>
              <a:rPr lang="en-US" sz="3200" b="0" dirty="0" err="1"/>
              <a:t>Pestisida</a:t>
            </a:r>
            <a:r>
              <a:rPr lang="en-US" sz="3200" b="0" dirty="0"/>
              <a:t> </a:t>
            </a:r>
            <a:r>
              <a:rPr lang="en-US" sz="3200" b="0" dirty="0" err="1"/>
              <a:t>Secara</a:t>
            </a:r>
            <a:r>
              <a:rPr lang="en-US" sz="3200" b="0" dirty="0"/>
              <a:t> </a:t>
            </a:r>
            <a:r>
              <a:rPr lang="en-US" sz="3200" b="0" dirty="0" err="1"/>
              <a:t>Benar</a:t>
            </a:r>
            <a:endParaRPr lang="en-US" sz="3200" b="0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24000"/>
            <a:ext cx="8229600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sesuai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peraturan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diberkalukan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pemerintah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Pelaksanaan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peraturan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diawasi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diatur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otoritas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nasional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Semua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tingkatan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mulai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pembelian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aplikasi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lapangan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penyimpanan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penjualan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dokumentasikan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operator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mempunyai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pengetahuan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praktis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keahlian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tentang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benar</a:t>
            </a:r>
            <a:endParaRPr lang="id-ID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mengikuti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instruksi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rekomendasi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label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tertera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Pestisida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gunakan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prinsip-prinsip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pengendalian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terpadu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(PHT),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mempertimbangkan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dampak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lingkungan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organisme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menguntungkan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lainya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0" dirty="0" err="1"/>
              <a:t>Petani</a:t>
            </a:r>
            <a:r>
              <a:rPr lang="en-US" sz="3200" b="0" dirty="0"/>
              <a:t> </a:t>
            </a:r>
            <a:r>
              <a:rPr lang="en-US" sz="3200" b="0" dirty="0" err="1"/>
              <a:t>membutuhkan</a:t>
            </a:r>
            <a:r>
              <a:rPr lang="en-US" sz="3200" b="0" dirty="0"/>
              <a:t> </a:t>
            </a:r>
            <a:r>
              <a:rPr lang="en-US" sz="3200" b="0" dirty="0" err="1"/>
              <a:t>pelatihan</a:t>
            </a:r>
            <a:endParaRPr lang="en-US" sz="3200" b="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24000"/>
            <a:ext cx="8229600" cy="33448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Globalisasi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kesadaran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konsumen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permintaan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mengkonsumsi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hijau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kesehatan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lingkungan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Komoditas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pertanian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ditanam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diproses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menggunaan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teknologi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ramah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lingkungan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 Indonesia,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lebih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25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juta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petani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bekerja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produk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pangan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hortikultura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lebih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juta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bekerja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perkebungan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lama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Tahun</a:t>
            </a:r>
            <a:r>
              <a:rPr lang="en-US" dirty="0" smtClean="0"/>
              <a:t> 1200 SM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kapur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abu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kayu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sbg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               </a:t>
            </a:r>
            <a:r>
              <a:rPr lang="en-US" dirty="0" err="1" smtClean="0">
                <a:sym typeface="Wingdings" pitchFamily="2" charset="2"/>
              </a:rPr>
              <a:t>pembasmi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gudang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1000 SM       </a:t>
            </a:r>
            <a:r>
              <a:rPr lang="en-US" dirty="0" err="1" smtClean="0">
                <a:sym typeface="Wingdings" pitchFamily="2" charset="2"/>
              </a:rPr>
              <a:t>penggunaan</a:t>
            </a:r>
            <a:r>
              <a:rPr lang="en-US" dirty="0" smtClean="0">
                <a:sym typeface="Wingdings" pitchFamily="2" charset="2"/>
              </a:rPr>
              <a:t> sulfur </a:t>
            </a:r>
            <a:r>
              <a:rPr lang="en-US" dirty="0" err="1" smtClean="0">
                <a:sym typeface="Wingdings" pitchFamily="2" charset="2"/>
              </a:rPr>
              <a:t>sebagai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             </a:t>
            </a:r>
            <a:r>
              <a:rPr lang="en-US" dirty="0" err="1" smtClean="0">
                <a:sym typeface="Wingdings" pitchFamily="2" charset="2"/>
              </a:rPr>
              <a:t>fumigan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900               </a:t>
            </a:r>
            <a:r>
              <a:rPr lang="en-US" dirty="0" err="1" smtClean="0">
                <a:sym typeface="Wingdings" pitchFamily="2" charset="2"/>
              </a:rPr>
              <a:t>penggunaan</a:t>
            </a:r>
            <a:r>
              <a:rPr lang="en-US" dirty="0" smtClean="0">
                <a:sym typeface="Wingdings" pitchFamily="2" charset="2"/>
              </a:rPr>
              <a:t> Arsenic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dst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 descr="D:\Pindahan My documents\My Pictures\Foto lucu2\stomach_relieved_md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02920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S63005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3168650" cy="2376487"/>
          </a:xfrm>
          <a:prstGeom prst="rect">
            <a:avLst/>
          </a:prstGeom>
          <a:noFill/>
        </p:spPr>
      </p:pic>
      <p:pic>
        <p:nvPicPr>
          <p:cNvPr id="116741" name="Picture 5" descr="S6300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3168650" cy="2376487"/>
          </a:xfrm>
          <a:prstGeom prst="rect">
            <a:avLst/>
          </a:prstGeom>
          <a:noFill/>
        </p:spPr>
      </p:pic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971550" y="3789363"/>
            <a:ext cx="7056438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Pelatihan kepada Pelatih</a:t>
            </a:r>
          </a:p>
        </p:txBody>
      </p:sp>
      <p:pic>
        <p:nvPicPr>
          <p:cNvPr id="116745" name="Picture 9" descr="S63004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381500"/>
            <a:ext cx="3168650" cy="2378075"/>
          </a:xfrm>
          <a:prstGeom prst="rect">
            <a:avLst/>
          </a:prstGeom>
          <a:noFill/>
        </p:spPr>
      </p:pic>
      <p:pic>
        <p:nvPicPr>
          <p:cNvPr id="116746" name="Picture 10" descr="DSC068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365625"/>
            <a:ext cx="3168650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9" name="Picture 7" descr="S6300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3673475" cy="2328862"/>
          </a:xfrm>
          <a:prstGeom prst="rect">
            <a:avLst/>
          </a:prstGeom>
          <a:noFill/>
        </p:spPr>
      </p:pic>
      <p:pic>
        <p:nvPicPr>
          <p:cNvPr id="120840" name="Picture 8" descr="S63009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44600"/>
            <a:ext cx="3600450" cy="2328863"/>
          </a:xfrm>
          <a:prstGeom prst="rect">
            <a:avLst/>
          </a:prstGeom>
          <a:noFill/>
        </p:spPr>
      </p:pic>
      <p:pic>
        <p:nvPicPr>
          <p:cNvPr id="120841" name="Picture 9" descr="S6301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364038"/>
            <a:ext cx="3673475" cy="2449512"/>
          </a:xfrm>
          <a:prstGeom prst="rect">
            <a:avLst/>
          </a:prstGeom>
          <a:noFill/>
        </p:spPr>
      </p:pic>
      <p:pic>
        <p:nvPicPr>
          <p:cNvPr id="120842" name="Picture 10" descr="S63010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925" y="4365625"/>
            <a:ext cx="3598863" cy="2447925"/>
          </a:xfrm>
          <a:prstGeom prst="rect">
            <a:avLst/>
          </a:prstGeom>
          <a:noFill/>
        </p:spPr>
      </p:pic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971550" y="3789363"/>
            <a:ext cx="7056438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Training kepada petani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3124200"/>
            <a:ext cx="48006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292929"/>
                </a:solidFill>
                <a:latin typeface="Kristen ITC" pitchFamily="66" charset="0"/>
              </a:rPr>
              <a:t>T </a:t>
            </a:r>
            <a:r>
              <a:rPr lang="id-ID" sz="3600" b="1" dirty="0" smtClean="0">
                <a:solidFill>
                  <a:srgbClr val="292929"/>
                </a:solidFill>
                <a:latin typeface="Kristen ITC" pitchFamily="66" charset="0"/>
              </a:rPr>
              <a:t>ERIMA KASIH</a:t>
            </a:r>
            <a:endParaRPr lang="en-US" sz="3600" b="1" dirty="0">
              <a:solidFill>
                <a:srgbClr val="292929"/>
              </a:solidFill>
              <a:latin typeface="Kristen ITC" pitchFamily="66" charset="0"/>
            </a:endParaRPr>
          </a:p>
        </p:txBody>
      </p:sp>
      <p:pic>
        <p:nvPicPr>
          <p:cNvPr id="3" name="Content Placeholder 3" descr="happy earth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08914" y="152400"/>
            <a:ext cx="31350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309"/>
            <a:ext cx="8229600" cy="53214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algn="ctr"/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798" y="1876211"/>
          <a:ext cx="7924801" cy="39911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81019"/>
                <a:gridCol w="2776682"/>
                <a:gridCol w="3467100"/>
              </a:tblGrid>
              <a:tr h="49421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Kelompok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Pengertian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Contoh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senyawa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41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Insektisida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Pembunuh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serangga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Paration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diklorfos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diazinon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malation</a:t>
                      </a:r>
                      <a:r>
                        <a:rPr lang="en-US" dirty="0" smtClean="0"/>
                        <a:t>,..</a:t>
                      </a:r>
                      <a:endParaRPr lang="en-US" dirty="0"/>
                    </a:p>
                  </a:txBody>
                  <a:tcPr/>
                </a:tc>
              </a:tr>
              <a:tr h="9202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Herbisida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Pembunuh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gulma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tanaman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pengganggu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Klorofenoksi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klorakne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parakuat</a:t>
                      </a:r>
                      <a:r>
                        <a:rPr lang="en-US" dirty="0" smtClean="0"/>
                        <a:t>,…</a:t>
                      </a:r>
                      <a:endParaRPr lang="en-US" dirty="0"/>
                    </a:p>
                  </a:txBody>
                  <a:tcPr/>
                </a:tc>
              </a:tr>
              <a:tr h="6441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Fungisida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Pembunuh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jamur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Dimetiltiokarbamat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ftamilida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pentaklorofenol</a:t>
                      </a:r>
                      <a:r>
                        <a:rPr lang="en-US" dirty="0" smtClean="0"/>
                        <a:t>,..</a:t>
                      </a:r>
                      <a:endParaRPr lang="en-US" dirty="0"/>
                    </a:p>
                  </a:txBody>
                  <a:tcPr/>
                </a:tc>
              </a:tr>
              <a:tr h="6441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Rodentisida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Pembunuh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hewan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pengerat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Warfarin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tiourea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striknin</a:t>
                      </a:r>
                      <a:r>
                        <a:rPr lang="en-US" dirty="0" smtClean="0"/>
                        <a:t>,..</a:t>
                      </a:r>
                      <a:endParaRPr lang="en-US" dirty="0"/>
                    </a:p>
                  </a:txBody>
                  <a:tcPr/>
                </a:tc>
              </a:tr>
              <a:tr h="6441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Fumigan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Bentuk</a:t>
                      </a:r>
                      <a:r>
                        <a:rPr lang="en-US" dirty="0" smtClean="0"/>
                        <a:t> gas, </a:t>
                      </a:r>
                      <a:r>
                        <a:rPr lang="en-US" dirty="0" err="1" smtClean="0"/>
                        <a:t>cairan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menguap</a:t>
                      </a:r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Akrinonitril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kloropikrin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etilendibromida</a:t>
                      </a:r>
                      <a:r>
                        <a:rPr lang="en-US" dirty="0" smtClean="0"/>
                        <a:t>, 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752599"/>
            <a:ext cx="6248400" cy="2590801"/>
          </a:xfrm>
        </p:spPr>
        <p:txBody>
          <a:bodyPr/>
          <a:lstStyle/>
          <a:p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r>
              <a:rPr lang="en-US" dirty="0" err="1" smtClean="0"/>
              <a:t>Pengawetan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/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rayap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dll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endParaRPr lang="en-US" dirty="0"/>
          </a:p>
        </p:txBody>
      </p:sp>
      <p:pic>
        <p:nvPicPr>
          <p:cNvPr id="4" name="Picture 4" descr="C:\Program Files\Microsoft Office\CLIPART\PUB60COR\WB01296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657600"/>
            <a:ext cx="727364" cy="1143000"/>
          </a:xfrm>
          <a:prstGeom prst="rect">
            <a:avLst/>
          </a:prstGeom>
          <a:noFill/>
        </p:spPr>
      </p:pic>
      <p:pic>
        <p:nvPicPr>
          <p:cNvPr id="5" name="Picture 5" descr="C:\Program Files\Microsoft Office\CLIPART\PUB60COR\WB0129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657600"/>
            <a:ext cx="762000" cy="1143000"/>
          </a:xfrm>
          <a:prstGeom prst="rect">
            <a:avLst/>
          </a:prstGeom>
          <a:noFill/>
        </p:spPr>
      </p:pic>
      <p:pic>
        <p:nvPicPr>
          <p:cNvPr id="6" name="Picture 6" descr="C:\Program Files\Microsoft Office\CLIPART\PUB60COR\WB0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850" y="5057775"/>
            <a:ext cx="762000" cy="1143000"/>
          </a:xfrm>
          <a:prstGeom prst="rect">
            <a:avLst/>
          </a:prstGeom>
          <a:noFill/>
        </p:spPr>
      </p:pic>
      <p:pic>
        <p:nvPicPr>
          <p:cNvPr id="7" name="Picture 5" descr="C:\Program Files\Microsoft Office\CLIPART\PUB60COR\WB0129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84366">
            <a:off x="7008759" y="1449668"/>
            <a:ext cx="6858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630238" indent="-519113">
              <a:buFont typeface="Wingdings" pitchFamily="2" charset="2"/>
              <a:buChar char="Ø"/>
            </a:pPr>
            <a:r>
              <a:rPr lang="it-IT" dirty="0" smtClean="0"/>
              <a:t>Penggunaan pestisida di bidang pertanian </a:t>
            </a:r>
            <a:r>
              <a:rPr lang="en-US" dirty="0" smtClean="0"/>
              <a:t>(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)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program </a:t>
            </a:r>
            <a:r>
              <a:rPr lang="en-US" dirty="0" err="1" smtClean="0"/>
              <a:t>intensifikasi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dicanangkan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nb-NO" dirty="0" smtClean="0"/>
              <a:t>pada tahun 1970-an. </a:t>
            </a:r>
          </a:p>
          <a:p>
            <a:pPr marL="630238" indent="-519113">
              <a:buFont typeface="Wingdings" pitchFamily="2" charset="2"/>
              <a:buChar char="Ø"/>
            </a:pPr>
            <a:endParaRPr lang="nb-NO" dirty="0" smtClean="0"/>
          </a:p>
          <a:p>
            <a:pPr marL="630238" indent="-519113">
              <a:buFont typeface="Wingdings" pitchFamily="2" charset="2"/>
              <a:buChar char="Ø"/>
            </a:pPr>
            <a:r>
              <a:rPr lang="nb-NO" dirty="0" smtClean="0"/>
              <a:t>Bahkan sebagian besar petani </a:t>
            </a:r>
            <a:r>
              <a:rPr lang="sv-SE" dirty="0" smtClean="0"/>
              <a:t>sudah “tergantung” pada pestisida. </a:t>
            </a:r>
          </a:p>
          <a:p>
            <a:pPr marL="630238" indent="-519113">
              <a:buFont typeface="Wingdings" pitchFamily="2" charset="2"/>
              <a:buChar char="Ø"/>
            </a:pPr>
            <a:endParaRPr lang="sv-SE" dirty="0" smtClean="0"/>
          </a:p>
          <a:p>
            <a:pPr marL="630238" indent="-519113">
              <a:buFont typeface="Wingdings" pitchFamily="2" charset="2"/>
              <a:buChar char="Ø"/>
            </a:pPr>
            <a:r>
              <a:rPr lang="sv-SE" dirty="0" smtClean="0"/>
              <a:t>Mereka </a:t>
            </a:r>
            <a:r>
              <a:rPr lang="en-US" dirty="0" err="1" smtClean="0"/>
              <a:t>beranggapan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“</a:t>
            </a:r>
            <a:r>
              <a:rPr lang="en-US" dirty="0" err="1" smtClean="0"/>
              <a:t>penyelamat</a:t>
            </a:r>
            <a:r>
              <a:rPr lang="en-US" dirty="0" smtClean="0"/>
              <a:t>”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hama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953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867400" y="5029200"/>
            <a:ext cx="2362200" cy="1295400"/>
          </a:xfrm>
          <a:prstGeom prst="ellipse">
            <a:avLst/>
          </a:prstGeom>
          <a:solidFill>
            <a:srgbClr val="660033"/>
          </a:solidFill>
          <a:ln>
            <a:solidFill>
              <a:srgbClr val="6600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Pemenuhan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2133600"/>
            <a:ext cx="25146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Peningkatan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Produk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pangan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Stored Data 6"/>
          <p:cNvSpPr/>
          <p:nvPr/>
        </p:nvSpPr>
        <p:spPr>
          <a:xfrm rot="20357693">
            <a:off x="5754589" y="3164281"/>
            <a:ext cx="2057400" cy="582943"/>
          </a:xfrm>
          <a:prstGeom prst="flowChartOnlineStorag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Pestisida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649697">
            <a:off x="3697008" y="4051596"/>
            <a:ext cx="2222442" cy="5334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1210501">
            <a:off x="1411005" y="4094673"/>
            <a:ext cx="1371600" cy="914400"/>
          </a:xfrm>
          <a:prstGeom prst="teardrop">
            <a:avLst>
              <a:gd name="adj" fmla="val 157712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Cara lain ??</a:t>
            </a:r>
            <a:endParaRPr lang="en-US" dirty="0"/>
          </a:p>
        </p:txBody>
      </p:sp>
      <p:sp>
        <p:nvSpPr>
          <p:cNvPr id="10" name="Teardrop 9"/>
          <p:cNvSpPr/>
          <p:nvPr/>
        </p:nvSpPr>
        <p:spPr>
          <a:xfrm rot="20543828">
            <a:off x="2626821" y="5429210"/>
            <a:ext cx="1713124" cy="1143000"/>
          </a:xfrm>
          <a:prstGeom prst="teardrop">
            <a:avLst>
              <a:gd name="adj" fmla="val 149709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Dampak</a:t>
            </a:r>
            <a:r>
              <a:rPr lang="en-US" dirty="0" smtClean="0">
                <a:solidFill>
                  <a:schemeClr val="tx1"/>
                </a:solidFill>
              </a:rPr>
              <a:t> ??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75%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disemprotkan</a:t>
            </a:r>
            <a:r>
              <a:rPr lang="en-US" dirty="0" smtClean="0"/>
              <a:t>, </a:t>
            </a:r>
            <a:r>
              <a:rPr lang="en-US" dirty="0" err="1" smtClean="0"/>
              <a:t>bercampur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, </a:t>
            </a:r>
            <a:r>
              <a:rPr lang="en-US" dirty="0" err="1" smtClean="0"/>
              <a:t>terbang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60 – 99%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target,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serbuk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10 – 40% </a:t>
            </a:r>
            <a:r>
              <a:rPr lang="en-US" dirty="0" err="1" smtClean="0"/>
              <a:t>mencapai</a:t>
            </a:r>
            <a:r>
              <a:rPr lang="en-US" dirty="0" smtClean="0"/>
              <a:t> target</a:t>
            </a:r>
          </a:p>
          <a:p>
            <a:endParaRPr lang="en-US" dirty="0" smtClean="0"/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butiran</a:t>
            </a:r>
            <a:r>
              <a:rPr lang="en-US" dirty="0" smtClean="0"/>
              <a:t> ,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terbawa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Content Placeholder 10" descr="images semprot pestisid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0" y="4572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Pestisida dapat diaplikasikan secara mudah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areal yang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lama;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dijumpai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kios-kios</a:t>
            </a:r>
            <a:r>
              <a:rPr lang="en-US" dirty="0" smtClean="0"/>
              <a:t> </a:t>
            </a:r>
            <a:r>
              <a:rPr lang="en-US" dirty="0" err="1" smtClean="0"/>
              <a:t>pedesaan</a:t>
            </a:r>
            <a:r>
              <a:rPr lang="en-US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_and_whi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black_and_white</Template>
  <TotalTime>1079</TotalTime>
  <Words>1075</Words>
  <Application>Microsoft Office PowerPoint</Application>
  <PresentationFormat>On-screen Show (4:3)</PresentationFormat>
  <Paragraphs>197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black_and_white</vt:lpstr>
      <vt:lpstr>Kuliah Pengantar Blok 4.1  PENCEMARAN LINGKUNGAN  OLEH PESTISIDA</vt:lpstr>
      <vt:lpstr>Pengertian Pestisida</vt:lpstr>
      <vt:lpstr>Slide 3</vt:lpstr>
      <vt:lpstr>Kelompok Pestisida Utama :</vt:lpstr>
      <vt:lpstr>Peranan Pestisida</vt:lpstr>
      <vt:lpstr>Penggunaan Pestisida Pertanian</vt:lpstr>
      <vt:lpstr>Peranan Pestisida</vt:lpstr>
      <vt:lpstr>Slide 8</vt:lpstr>
      <vt:lpstr>Kelebihan pestisida</vt:lpstr>
      <vt:lpstr>Dampak Negatif :</vt:lpstr>
      <vt:lpstr>Komisi Pestisida mengidentifikasikan beberapa dampak yang mungkin timbul :</vt:lpstr>
      <vt:lpstr>Slide 12</vt:lpstr>
      <vt:lpstr>Pencemaran Air</vt:lpstr>
      <vt:lpstr>Kasus pencemaran air</vt:lpstr>
      <vt:lpstr>Pencemaran Tanah</vt:lpstr>
      <vt:lpstr>Pencemaran Udara</vt:lpstr>
      <vt:lpstr>Contoh Kasus</vt:lpstr>
      <vt:lpstr>Slide 18</vt:lpstr>
      <vt:lpstr>Upaya pencegahan pencemaran pestisida</vt:lpstr>
      <vt:lpstr>Slide 20</vt:lpstr>
      <vt:lpstr>Slide 21</vt:lpstr>
      <vt:lpstr>Tindakan Pencegahan Pencemaran</vt:lpstr>
      <vt:lpstr>Upaya Pencegahan dengan Kajian</vt:lpstr>
      <vt:lpstr>Upaya pencegahan pencemaran</vt:lpstr>
      <vt:lpstr>PELATIHAN PETANI</vt:lpstr>
      <vt:lpstr>Petani Tergantung kepada Pestisida</vt:lpstr>
      <vt:lpstr>Faktor yang berkontribusi kepada penggunaan yang     tidak benar</vt:lpstr>
      <vt:lpstr>Penggunan Pestisida Secara Benar</vt:lpstr>
      <vt:lpstr>Petani membutuhkan pelatihan</vt:lpstr>
      <vt:lpstr>Slide 30</vt:lpstr>
      <vt:lpstr>Slide 31</vt:lpstr>
      <vt:lpstr>T ERIMA KASIH</vt:lpstr>
    </vt:vector>
  </TitlesOfParts>
  <Company>FK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L A C K    A N D    W H I T E</dc:title>
  <dc:creator>Yuyun</dc:creator>
  <cp:lastModifiedBy>Yuyun</cp:lastModifiedBy>
  <cp:revision>31</cp:revision>
  <dcterms:created xsi:type="dcterms:W3CDTF">2012-04-08T12:50:22Z</dcterms:created>
  <dcterms:modified xsi:type="dcterms:W3CDTF">2012-09-05T12:57:10Z</dcterms:modified>
</cp:coreProperties>
</file>