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44"/>
  </p:notesMasterIdLst>
  <p:sldIdLst>
    <p:sldId id="267" r:id="rId2"/>
    <p:sldId id="257" r:id="rId3"/>
    <p:sldId id="280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6" r:id="rId12"/>
    <p:sldId id="265" r:id="rId13"/>
    <p:sldId id="264" r:id="rId14"/>
    <p:sldId id="283" r:id="rId15"/>
    <p:sldId id="284" r:id="rId16"/>
    <p:sldId id="270" r:id="rId17"/>
    <p:sldId id="286" r:id="rId18"/>
    <p:sldId id="287" r:id="rId19"/>
    <p:sldId id="288" r:id="rId20"/>
    <p:sldId id="314" r:id="rId21"/>
    <p:sldId id="289" r:id="rId22"/>
    <p:sldId id="290" r:id="rId23"/>
    <p:sldId id="293" r:id="rId24"/>
    <p:sldId id="294" r:id="rId25"/>
    <p:sldId id="291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5" r:id="rId36"/>
    <p:sldId id="309" r:id="rId37"/>
    <p:sldId id="310" r:id="rId38"/>
    <p:sldId id="311" r:id="rId39"/>
    <p:sldId id="312" r:id="rId40"/>
    <p:sldId id="313" r:id="rId41"/>
    <p:sldId id="292" r:id="rId42"/>
    <p:sldId id="278" r:id="rId43"/>
  </p:sldIdLst>
  <p:sldSz cx="9144000" cy="6858000" type="screen4x3"/>
  <p:notesSz cx="6858000" cy="9144000"/>
  <p:embeddedFontLst>
    <p:embeddedFont>
      <p:font typeface="Lucida Sans Unicode" pitchFamily="34" charset="0"/>
      <p:regular r:id="rId45"/>
    </p:embeddedFont>
    <p:embeddedFont>
      <p:font typeface="Wingdings 3" pitchFamily="18" charset="2"/>
      <p:regular r:id="rId46"/>
    </p:embeddedFont>
    <p:embeddedFont>
      <p:font typeface="Verdana" pitchFamily="34" charset="0"/>
      <p:regular r:id="rId47"/>
      <p:bold r:id="rId48"/>
      <p:italic r:id="rId49"/>
      <p:boldItalic r:id="rId50"/>
    </p:embeddedFont>
    <p:embeddedFont>
      <p:font typeface="Cooper Black" pitchFamily="18" charset="0"/>
      <p:regular r:id="rId51"/>
    </p:embeddedFont>
    <p:embeddedFont>
      <p:font typeface="Arial Narrow" pitchFamily="34" charset="0"/>
      <p:regular r:id="rId52"/>
      <p:bold r:id="rId53"/>
      <p:italic r:id="rId54"/>
      <p:boldItalic r:id="rId55"/>
    </p:embeddedFont>
    <p:embeddedFont>
      <p:font typeface="Rockwell" pitchFamily="18" charset="0"/>
      <p:regular r:id="rId56"/>
      <p:bold r:id="rId57"/>
      <p:italic r:id="rId58"/>
      <p:boldItalic r:id="rId59"/>
    </p:embeddedFont>
    <p:embeddedFont>
      <p:font typeface="Berlin Sans FB" pitchFamily="34" charset="0"/>
      <p:regular r:id="rId60"/>
      <p:bold r:id="rId61"/>
    </p:embeddedFont>
    <p:embeddedFont>
      <p:font typeface="Tahoma" pitchFamily="34" charset="0"/>
      <p:regular r:id="rId62"/>
      <p:bold r:id="rId63"/>
    </p:embeddedFont>
    <p:embeddedFont>
      <p:font typeface="Arial Black" pitchFamily="34" charset="0"/>
      <p:bold r:id="rId64"/>
    </p:embeddedFon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Wingdings 2" pitchFamily="18" charset="2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BC90-451D-49A6-8A6E-D025C0562E6F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F7E5-1776-419F-8E97-9665CD0C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7E5-1776-419F-8E97-9665CD0C06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747952-4DAB-430C-A597-32E79856A654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9523A-68E2-45D9-94B5-6E04BB594798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C4C48-B6DF-4348-BB81-AB063F2AD052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2A92-6003-4B2D-B0FF-78FA9D5C5C83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808F3-9062-4CAD-B524-657CD6BF2075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2982C-62D5-47EB-9019-FAEA88A2EF90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6DCF-3F15-42FC-A629-9E3FED923B03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2DCA4-5F4D-4B42-AE0B-E049F6BA246E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2AA33-150B-44F1-962C-ADC4BFD3D472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AC24A-749C-4928-A5FE-8A099AE63868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FB55AE-C2BB-4E6E-A631-51E1C549D7E5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AE73E9-088F-407F-9F0E-F5C390310B12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17BCC4-8EA8-497B-B2AA-465CD8110AD8}" type="datetime1">
              <a:rPr lang="en-US" smtClean="0"/>
              <a:pPr/>
              <a:t>9/16/2012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0654AA-F18D-4273-98E3-7EE685449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enterpoint.co.id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373737"/>
                </a:solidFill>
                <a:latin typeface="Arial"/>
              </a:rPr>
              <a:t>Pengelolaan</a:t>
            </a:r>
            <a:r>
              <a:rPr lang="en-US" dirty="0" smtClean="0">
                <a:solidFill>
                  <a:srgbClr val="373737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373737"/>
                </a:solidFill>
                <a:latin typeface="Arial"/>
              </a:rPr>
              <a:t>Lingkungan</a:t>
            </a:r>
            <a:r>
              <a:rPr lang="en-US" dirty="0" smtClean="0">
                <a:solidFill>
                  <a:srgbClr val="373737"/>
                </a:solidFill>
                <a:latin typeface="Arial"/>
              </a:rPr>
              <a:t> </a:t>
            </a:r>
            <a:r>
              <a:rPr lang="en-US" sz="3100" dirty="0" err="1" smtClean="0">
                <a:solidFill>
                  <a:srgbClr val="373737"/>
                </a:solidFill>
                <a:latin typeface="Arial"/>
              </a:rPr>
              <a:t>Peraturan</a:t>
            </a:r>
            <a:r>
              <a:rPr lang="en-US" sz="3100" dirty="0" smtClean="0">
                <a:solidFill>
                  <a:srgbClr val="373737"/>
                </a:solidFill>
                <a:latin typeface="Arial"/>
              </a:rPr>
              <a:t> </a:t>
            </a:r>
            <a:r>
              <a:rPr lang="en-US" sz="3100" dirty="0" err="1" smtClean="0">
                <a:solidFill>
                  <a:srgbClr val="373737"/>
                </a:solidFill>
                <a:latin typeface="Arial"/>
              </a:rPr>
              <a:t>dan</a:t>
            </a:r>
            <a:r>
              <a:rPr lang="en-US" sz="3100" dirty="0" smtClean="0">
                <a:solidFill>
                  <a:srgbClr val="373737"/>
                </a:solidFill>
                <a:latin typeface="Arial"/>
              </a:rPr>
              <a:t> </a:t>
            </a:r>
            <a:r>
              <a:rPr lang="en-US" sz="3100" dirty="0" err="1" smtClean="0">
                <a:solidFill>
                  <a:srgbClr val="373737"/>
                </a:solidFill>
                <a:latin typeface="Arial"/>
              </a:rPr>
              <a:t>Perundang-undangan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399"/>
            <a:ext cx="7772400" cy="848911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: dr. Yuniar Lestari, </a:t>
            </a:r>
            <a:r>
              <a:rPr lang="en-US" dirty="0" err="1" smtClean="0"/>
              <a:t>MKes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YL - BLOK 4.1 2012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15084" cy="1528877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1474013" cy="181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Keputusan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menteri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(2)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 KEP-51/MENLH/10/1995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baku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mutu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limbah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cair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bagi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kegiatan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industri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 KEP-35/MENLH/10/1993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Ambang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batas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emisi</a:t>
            </a:r>
            <a:r>
              <a:rPr lang="en-US" dirty="0" smtClean="0">
                <a:latin typeface="Arial"/>
              </a:rPr>
              <a:t> gas </a:t>
            </a:r>
            <a:r>
              <a:rPr lang="en-US" dirty="0" err="1" smtClean="0">
                <a:latin typeface="Arial"/>
              </a:rPr>
              <a:t>buang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kendaraan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bermotor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no.KEP-13/MENLH/3/1995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Baku </a:t>
            </a:r>
            <a:r>
              <a:rPr lang="en-US" dirty="0" err="1" smtClean="0">
                <a:latin typeface="Arial"/>
              </a:rPr>
              <a:t>mutu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emisi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sumber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tidak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bergerak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 KEP-48/MENLH/11/1996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baku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tingkat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kebisingan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no.KEP-49/MENLH/11/1996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baku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tingkat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getaran</a:t>
            </a:r>
            <a:r>
              <a:rPr lang="en-US" dirty="0" smtClean="0">
                <a:latin typeface="Arial"/>
              </a:rPr>
              <a:t> 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no.KEP-50/MENLH/11/1996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baku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tingkat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kebauan</a:t>
            </a:r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Peraturan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Daerah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219200"/>
            <a:ext cx="7620000" cy="494049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latin typeface="Arial"/>
              </a:rPr>
              <a:t>Perdaprop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sumbar</a:t>
            </a:r>
            <a:r>
              <a:rPr lang="en-US" sz="2400" dirty="0" smtClean="0">
                <a:latin typeface="Arial"/>
              </a:rPr>
              <a:t> no.4/1989 </a:t>
            </a:r>
            <a:r>
              <a:rPr lang="en-US" sz="2400" dirty="0" err="1" smtClean="0">
                <a:latin typeface="Arial"/>
              </a:rPr>
              <a:t>ttg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pengelolaan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dan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pengendalian</a:t>
            </a:r>
            <a:r>
              <a:rPr lang="en-US" sz="2400" dirty="0" smtClean="0">
                <a:latin typeface="Arial"/>
              </a:rPr>
              <a:t> LH </a:t>
            </a:r>
            <a:r>
              <a:rPr lang="en-US" sz="2400" dirty="0" err="1" smtClean="0">
                <a:latin typeface="Arial"/>
              </a:rPr>
              <a:t>sumbar</a:t>
            </a:r>
            <a:endParaRPr lang="en-US" sz="2400" dirty="0" smtClean="0">
              <a:latin typeface="Arial"/>
            </a:endParaRPr>
          </a:p>
          <a:p>
            <a:endParaRPr lang="en-US" sz="2400" dirty="0" smtClean="0">
              <a:latin typeface="Arial"/>
            </a:endParaRPr>
          </a:p>
          <a:p>
            <a:r>
              <a:rPr lang="en-US" sz="2400" dirty="0" err="1" smtClean="0">
                <a:latin typeface="Arial"/>
              </a:rPr>
              <a:t>Perdaprop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sumbar</a:t>
            </a:r>
            <a:r>
              <a:rPr lang="en-US" sz="2400" dirty="0" smtClean="0">
                <a:latin typeface="Arial"/>
              </a:rPr>
              <a:t> no.10/1997 </a:t>
            </a:r>
            <a:r>
              <a:rPr lang="en-US" sz="2400" dirty="0" err="1" smtClean="0">
                <a:latin typeface="Arial"/>
              </a:rPr>
              <a:t>ttg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organisasi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dan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tatakerja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Bapedalda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sumbar</a:t>
            </a:r>
            <a:r>
              <a:rPr lang="en-US" sz="2400" dirty="0" smtClean="0">
                <a:latin typeface="Arial"/>
              </a:rPr>
              <a:t> </a:t>
            </a:r>
          </a:p>
          <a:p>
            <a:endParaRPr lang="en-US" sz="2400" dirty="0" smtClean="0">
              <a:latin typeface="Arial"/>
            </a:endParaRPr>
          </a:p>
          <a:p>
            <a:r>
              <a:rPr lang="es-ES" sz="2400" dirty="0" err="1" smtClean="0">
                <a:latin typeface="Arial"/>
              </a:rPr>
              <a:t>Peraturan</a:t>
            </a:r>
            <a:r>
              <a:rPr lang="es-ES" sz="2400" dirty="0" smtClean="0">
                <a:latin typeface="Arial"/>
              </a:rPr>
              <a:t> </a:t>
            </a:r>
            <a:r>
              <a:rPr lang="es-ES" sz="2400" dirty="0" err="1" smtClean="0">
                <a:latin typeface="Arial"/>
              </a:rPr>
              <a:t>gubernur</a:t>
            </a:r>
            <a:r>
              <a:rPr lang="es-ES" sz="2400" dirty="0" smtClean="0">
                <a:latin typeface="Arial"/>
              </a:rPr>
              <a:t> </a:t>
            </a:r>
            <a:r>
              <a:rPr lang="es-ES" sz="2400" dirty="0" err="1" smtClean="0">
                <a:latin typeface="Arial"/>
              </a:rPr>
              <a:t>sumbar</a:t>
            </a:r>
            <a:r>
              <a:rPr lang="es-ES" sz="2400" dirty="0" smtClean="0">
                <a:latin typeface="Arial"/>
              </a:rPr>
              <a:t> no.5/2008 </a:t>
            </a:r>
            <a:r>
              <a:rPr lang="es-ES" sz="2400" dirty="0" err="1" smtClean="0">
                <a:latin typeface="Arial"/>
              </a:rPr>
              <a:t>ttg</a:t>
            </a:r>
            <a:r>
              <a:rPr lang="es-ES" sz="2400" dirty="0" smtClean="0">
                <a:latin typeface="Arial"/>
              </a:rPr>
              <a:t> </a:t>
            </a:r>
            <a:r>
              <a:rPr lang="es-ES" sz="2400" dirty="0" err="1" smtClean="0">
                <a:latin typeface="Arial"/>
              </a:rPr>
              <a:t>penetapan</a:t>
            </a:r>
            <a:r>
              <a:rPr lang="es-ES" sz="2400" dirty="0" smtClean="0">
                <a:latin typeface="Arial"/>
              </a:rPr>
              <a:t> </a:t>
            </a:r>
            <a:r>
              <a:rPr lang="es-ES" sz="2400" dirty="0" err="1" smtClean="0">
                <a:latin typeface="Arial"/>
              </a:rPr>
              <a:t>kriteria</a:t>
            </a:r>
            <a:r>
              <a:rPr lang="es-ES" sz="2400" dirty="0" smtClean="0">
                <a:latin typeface="Arial"/>
              </a:rPr>
              <a:t> </a:t>
            </a:r>
            <a:r>
              <a:rPr lang="es-ES" sz="2400" dirty="0" err="1" smtClean="0">
                <a:latin typeface="Arial"/>
              </a:rPr>
              <a:t>mutu</a:t>
            </a:r>
            <a:r>
              <a:rPr lang="es-ES" sz="2400" dirty="0" smtClean="0">
                <a:latin typeface="Arial"/>
              </a:rPr>
              <a:t> air </a:t>
            </a:r>
            <a:r>
              <a:rPr lang="es-ES" sz="2400" dirty="0" err="1" smtClean="0">
                <a:latin typeface="Arial"/>
              </a:rPr>
              <a:t>sungai</a:t>
            </a:r>
            <a:r>
              <a:rPr lang="es-ES" sz="2400" dirty="0" smtClean="0">
                <a:latin typeface="Arial"/>
              </a:rPr>
              <a:t> di </a:t>
            </a:r>
            <a:r>
              <a:rPr lang="es-ES" sz="2400" dirty="0" err="1" smtClean="0">
                <a:latin typeface="Arial"/>
              </a:rPr>
              <a:t>prop</a:t>
            </a:r>
            <a:r>
              <a:rPr lang="es-ES" sz="2400" dirty="0" smtClean="0">
                <a:latin typeface="Arial"/>
              </a:rPr>
              <a:t>. </a:t>
            </a:r>
            <a:r>
              <a:rPr lang="es-ES" sz="2400" dirty="0" err="1" smtClean="0">
                <a:latin typeface="Arial"/>
              </a:rPr>
              <a:t>Sumbar</a:t>
            </a:r>
            <a:endParaRPr lang="es-ES" sz="2400" dirty="0" smtClean="0">
              <a:latin typeface="Arial"/>
            </a:endParaRPr>
          </a:p>
          <a:p>
            <a:endParaRPr lang="es-ES" sz="2400" dirty="0" smtClean="0">
              <a:latin typeface="Arial"/>
            </a:endParaRPr>
          </a:p>
          <a:p>
            <a:r>
              <a:rPr lang="en-US" sz="2400" dirty="0" err="1" smtClean="0">
                <a:latin typeface="Arial"/>
              </a:rPr>
              <a:t>Kep</a:t>
            </a:r>
            <a:r>
              <a:rPr lang="en-US" sz="2400" dirty="0" smtClean="0">
                <a:latin typeface="Arial"/>
              </a:rPr>
              <a:t>. </a:t>
            </a:r>
            <a:r>
              <a:rPr lang="en-US" sz="2400" dirty="0" err="1" smtClean="0">
                <a:latin typeface="Arial"/>
              </a:rPr>
              <a:t>gub</a:t>
            </a:r>
            <a:r>
              <a:rPr lang="en-US" sz="2400" dirty="0" smtClean="0">
                <a:latin typeface="Arial"/>
              </a:rPr>
              <a:t>. </a:t>
            </a:r>
            <a:r>
              <a:rPr lang="en-US" sz="2400" dirty="0" err="1" smtClean="0">
                <a:latin typeface="Arial"/>
              </a:rPr>
              <a:t>sumbar</a:t>
            </a:r>
            <a:r>
              <a:rPr lang="en-US" sz="2400" dirty="0" smtClean="0">
                <a:latin typeface="Arial"/>
              </a:rPr>
              <a:t> no.26/2001 </a:t>
            </a:r>
            <a:r>
              <a:rPr lang="en-US" sz="2400" dirty="0" err="1" smtClean="0">
                <a:latin typeface="Arial"/>
              </a:rPr>
              <a:t>ttg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penetapan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baku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mutu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limbah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cair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bagi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kegiatan</a:t>
            </a:r>
            <a:r>
              <a:rPr lang="en-US" sz="2400" dirty="0" smtClean="0">
                <a:latin typeface="Arial"/>
              </a:rPr>
              <a:t> hotel </a:t>
            </a:r>
            <a:r>
              <a:rPr lang="en-US" sz="2400" dirty="0" err="1" smtClean="0">
                <a:latin typeface="Arial"/>
              </a:rPr>
              <a:t>di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sumbar</a:t>
            </a:r>
            <a:endParaRPr lang="en-US" sz="2400" dirty="0" smtClean="0">
              <a:latin typeface="Arial"/>
            </a:endParaRPr>
          </a:p>
          <a:p>
            <a:endParaRPr lang="en-US" sz="2400" dirty="0" smtClean="0">
              <a:latin typeface="Arial"/>
            </a:endParaRPr>
          </a:p>
          <a:p>
            <a:r>
              <a:rPr lang="en-US" sz="2400" dirty="0" err="1" smtClean="0">
                <a:latin typeface="Arial"/>
              </a:rPr>
              <a:t>Kep</a:t>
            </a:r>
            <a:r>
              <a:rPr lang="en-US" sz="2400" dirty="0" smtClean="0">
                <a:latin typeface="Arial"/>
              </a:rPr>
              <a:t>. </a:t>
            </a:r>
            <a:r>
              <a:rPr lang="en-US" sz="2400" dirty="0" err="1" smtClean="0">
                <a:latin typeface="Arial"/>
              </a:rPr>
              <a:t>gub</a:t>
            </a:r>
            <a:r>
              <a:rPr lang="en-US" sz="2400" dirty="0" smtClean="0">
                <a:latin typeface="Arial"/>
              </a:rPr>
              <a:t>. </a:t>
            </a:r>
            <a:r>
              <a:rPr lang="en-US" sz="2400" dirty="0" err="1" smtClean="0">
                <a:latin typeface="Arial"/>
              </a:rPr>
              <a:t>sumbar</a:t>
            </a:r>
            <a:r>
              <a:rPr lang="en-US" sz="2400" dirty="0" smtClean="0">
                <a:latin typeface="Arial"/>
              </a:rPr>
              <a:t> no.38/1999 </a:t>
            </a:r>
            <a:r>
              <a:rPr lang="en-US" sz="2400" dirty="0" err="1" smtClean="0">
                <a:latin typeface="Arial"/>
              </a:rPr>
              <a:t>ttg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pemberlakuan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sanksi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administratif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bagi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perusahaan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industri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kegiatan</a:t>
            </a:r>
            <a:r>
              <a:rPr lang="en-US" sz="2400" dirty="0" smtClean="0">
                <a:latin typeface="Arial"/>
              </a:rPr>
              <a:t> yang </a:t>
            </a:r>
            <a:r>
              <a:rPr lang="en-US" sz="2400" dirty="0" err="1" smtClean="0">
                <a:latin typeface="Arial"/>
              </a:rPr>
              <a:t>menimbulkan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perusakan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dan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pencemaran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lingkungan</a:t>
            </a:r>
            <a:r>
              <a:rPr lang="en-US" sz="2400" dirty="0" smtClean="0">
                <a:latin typeface="Arial"/>
              </a:rPr>
              <a:t> </a:t>
            </a:r>
            <a:r>
              <a:rPr lang="en-US" sz="2400" dirty="0" err="1" smtClean="0">
                <a:latin typeface="Arial"/>
              </a:rPr>
              <a:t>di</a:t>
            </a:r>
            <a:r>
              <a:rPr lang="en-US" sz="2400" dirty="0" smtClean="0">
                <a:latin typeface="Arial"/>
              </a:rPr>
              <a:t> prop. </a:t>
            </a:r>
            <a:r>
              <a:rPr lang="en-US" sz="2400" dirty="0" err="1" smtClean="0">
                <a:latin typeface="Arial"/>
              </a:rPr>
              <a:t>sumbar</a:t>
            </a:r>
            <a:endParaRPr lang="en-US" sz="2400" dirty="0" smtClean="0">
              <a:latin typeface="Arial"/>
            </a:endParaRP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Implementasi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481328"/>
            <a:ext cx="7239000" cy="4525963"/>
          </a:xfrm>
        </p:spPr>
        <p:txBody>
          <a:bodyPr/>
          <a:lstStyle/>
          <a:p>
            <a:r>
              <a:rPr lang="en-US" dirty="0" err="1" smtClean="0">
                <a:latin typeface="Arial"/>
              </a:rPr>
              <a:t>Peraturan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Perumahan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Peraturan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Industri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Peraturan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r>
              <a:rPr lang="en-US" dirty="0" smtClean="0">
                <a:latin typeface="Arial"/>
              </a:rPr>
              <a:t> RS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Peraturan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tempat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lainnya</a:t>
            </a:r>
            <a:endParaRPr lang="en-US" dirty="0" smtClean="0">
              <a:latin typeface="Arial"/>
            </a:endParaRPr>
          </a:p>
          <a:p>
            <a:pPr lvl="1"/>
            <a:r>
              <a:rPr lang="en-US" dirty="0" err="1" smtClean="0">
                <a:latin typeface="Arial"/>
              </a:rPr>
              <a:t>Pemberlakuan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sesuai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990600" y="2895600"/>
            <a:ext cx="7391400" cy="990600"/>
          </a:xfrm>
          <a:prstGeom prst="round1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Piagam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Azazi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= Tap MPR </a:t>
            </a:r>
            <a:r>
              <a:rPr lang="en-US" dirty="0" err="1" smtClean="0"/>
              <a:t>No.XVII</a:t>
            </a:r>
            <a:r>
              <a:rPr lang="en-US" dirty="0" smtClean="0"/>
              <a:t>/MPR/1998 </a:t>
            </a:r>
            <a:r>
              <a:rPr lang="en-US" dirty="0" err="1" smtClean="0"/>
              <a:t>ttg</a:t>
            </a:r>
            <a:r>
              <a:rPr lang="en-US" dirty="0" smtClean="0"/>
              <a:t> HAM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sz="3200" dirty="0" smtClean="0">
                <a:latin typeface="Rockwell" pitchFamily="18" charset="0"/>
              </a:rPr>
              <a:t>	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Pasal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28 :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Setiap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orang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berhak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atas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lingkungan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hidup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baik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dan</a:t>
            </a:r>
            <a:r>
              <a:rPr lang="en-US" sz="3200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ockwell" pitchFamily="18" charset="0"/>
              </a:rPr>
              <a:t>sehat</a:t>
            </a:r>
            <a:endParaRPr lang="en-US" sz="3200" dirty="0" smtClean="0">
              <a:solidFill>
                <a:schemeClr val="bg1"/>
              </a:solidFill>
              <a:latin typeface="Rockwell" pitchFamily="18" charset="0"/>
            </a:endParaRP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75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HAM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LH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SDA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12 mil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Penilaian</a:t>
            </a:r>
            <a:r>
              <a:rPr lang="en-US" dirty="0" smtClean="0"/>
              <a:t> AMDAL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SDA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otonom</a:t>
            </a:r>
            <a:r>
              <a:rPr lang="en-US" dirty="0" smtClean="0"/>
              <a:t> </a:t>
            </a:r>
            <a:r>
              <a:rPr lang="en-US" dirty="0" err="1" smtClean="0"/>
              <a:t>propinsi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LH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/Kota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4 </a:t>
            </a:r>
            <a:r>
              <a:rPr lang="en-US" dirty="0" err="1" smtClean="0"/>
              <a:t>sampai</a:t>
            </a:r>
            <a:r>
              <a:rPr lang="en-US" dirty="0" smtClean="0"/>
              <a:t> 12 mil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pelestarian</a:t>
            </a:r>
            <a:r>
              <a:rPr lang="en-US" dirty="0" smtClean="0"/>
              <a:t> SDA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Penilaian</a:t>
            </a:r>
            <a:r>
              <a:rPr lang="en-US" dirty="0" smtClean="0"/>
              <a:t> AMDAL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Kab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BML </a:t>
            </a:r>
            <a:r>
              <a:rPr lang="en-US" dirty="0" err="1" smtClean="0"/>
              <a:t>nasional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3200" y="2895600"/>
            <a:ext cx="4800600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sanksinya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0" y="4876800"/>
            <a:ext cx="4419600" cy="1371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Sanksi</a:t>
            </a:r>
            <a:r>
              <a:rPr lang="en-US" dirty="0" smtClean="0"/>
              <a:t> :</a:t>
            </a:r>
          </a:p>
          <a:p>
            <a:pPr algn="ctr"/>
            <a:r>
              <a:rPr lang="en-US" dirty="0" err="1" smtClean="0"/>
              <a:t>Administrasi</a:t>
            </a:r>
            <a:endParaRPr lang="en-US" dirty="0" smtClean="0"/>
          </a:p>
          <a:p>
            <a:pPr algn="ctr"/>
            <a:r>
              <a:rPr lang="en-US" dirty="0" err="1" smtClean="0"/>
              <a:t>Perdata</a:t>
            </a:r>
            <a:endParaRPr lang="en-US" dirty="0" smtClean="0"/>
          </a:p>
          <a:p>
            <a:pPr algn="ctr"/>
            <a:r>
              <a:rPr lang="en-US" dirty="0" err="1" smtClean="0"/>
              <a:t>Pidana</a:t>
            </a:r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 rot="20034362">
            <a:off x="1219200" y="2667000"/>
            <a:ext cx="9144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800600" y="41148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????</a:t>
            </a:r>
            <a:endParaRPr lang="en-US" dirty="0"/>
          </a:p>
        </p:txBody>
      </p:sp>
      <p:pic>
        <p:nvPicPr>
          <p:cNvPr id="129027" name="Picture 3" descr="s_R1a47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52197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063" y="1125538"/>
            <a:ext cx="38179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BAB II, </a:t>
            </a:r>
            <a:r>
              <a:rPr lang="en-US" dirty="0" err="1" smtClean="0"/>
              <a:t>Pasal</a:t>
            </a:r>
            <a:r>
              <a:rPr lang="en-US" dirty="0" smtClean="0"/>
              <a:t> 4</a:t>
            </a:r>
          </a:p>
          <a:p>
            <a:pPr marL="915988" indent="-15875">
              <a:buNone/>
            </a:pPr>
            <a:r>
              <a:rPr lang="fi-FI" dirty="0" smtClean="0"/>
              <a:t>Pengelolaan sampah bertujuan untuk </a:t>
            </a:r>
            <a:r>
              <a:rPr lang="fi-FI" b="1" dirty="0" smtClean="0"/>
              <a:t>meningkatkan </a:t>
            </a:r>
            <a:r>
              <a:rPr lang="sv-SE" b="1" dirty="0" smtClean="0"/>
              <a:t>kesehatan masyarakat </a:t>
            </a:r>
            <a:r>
              <a:rPr lang="sv-SE" dirty="0" smtClean="0"/>
              <a:t>dan kualitas lingkungan serta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.</a:t>
            </a:r>
          </a:p>
          <a:p>
            <a:pPr marL="915988" indent="-15875">
              <a:buNone/>
            </a:pPr>
            <a:endParaRPr lang="en-US" dirty="0" smtClean="0"/>
          </a:p>
          <a:p>
            <a:r>
              <a:rPr lang="en-US" dirty="0" err="1" smtClean="0"/>
              <a:t>Pasal</a:t>
            </a:r>
            <a:r>
              <a:rPr lang="en-US" dirty="0" smtClean="0"/>
              <a:t> 13</a:t>
            </a:r>
          </a:p>
          <a:p>
            <a:pPr marL="862013" indent="-15875">
              <a:buNone/>
            </a:pPr>
            <a:r>
              <a:rPr lang="fi-FI" dirty="0" smtClean="0"/>
              <a:t>Pengelola kawasan permukiman, kawasan komersial,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b="1" dirty="0" err="1" smtClean="0"/>
              <a:t>fasilitas</a:t>
            </a:r>
            <a:r>
              <a:rPr lang="en-US" b="1" dirty="0" smtClean="0"/>
              <a:t> </a:t>
            </a:r>
            <a:r>
              <a:rPr lang="en-US" b="1" dirty="0" err="1" smtClean="0"/>
              <a:t>pemilahan</a:t>
            </a:r>
            <a:r>
              <a:rPr lang="en-US" b="1" dirty="0" smtClean="0"/>
              <a:t> </a:t>
            </a:r>
            <a:r>
              <a:rPr lang="en-US" b="1" dirty="0" err="1" smtClean="0"/>
              <a:t>sampah</a:t>
            </a:r>
            <a:r>
              <a:rPr lang="en-US" b="1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UU no. 18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2008 </a:t>
            </a:r>
            <a:br>
              <a:rPr lang="en-US" sz="3200" dirty="0" smtClean="0"/>
            </a:b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Sampah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Pengurangan</a:t>
            </a:r>
            <a:r>
              <a:rPr lang="en-US" b="1" dirty="0" smtClean="0"/>
              <a:t> </a:t>
            </a:r>
            <a:r>
              <a:rPr lang="en-US" b="1" dirty="0" err="1" smtClean="0"/>
              <a:t>Sampah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Pasal</a:t>
            </a:r>
            <a:r>
              <a:rPr lang="en-US" dirty="0" smtClean="0"/>
              <a:t> 20</a:t>
            </a:r>
          </a:p>
          <a:p>
            <a:pPr>
              <a:buNone/>
            </a:pPr>
            <a:r>
              <a:rPr lang="sv-SE" dirty="0" smtClean="0"/>
              <a:t>	(1) Pengurangan sampah sebagaimana dimaksud </a:t>
            </a:r>
            <a:r>
              <a:rPr lang="es-ES" dirty="0" err="1" smtClean="0"/>
              <a:t>meliputi</a:t>
            </a:r>
            <a:r>
              <a:rPr lang="es-ES" dirty="0" smtClean="0"/>
              <a:t> </a:t>
            </a:r>
            <a:r>
              <a:rPr lang="es-ES" dirty="0" err="1" smtClean="0"/>
              <a:t>kegiatan</a:t>
            </a:r>
            <a:r>
              <a:rPr lang="es-ES" dirty="0" smtClean="0"/>
              <a:t>:</a:t>
            </a:r>
          </a:p>
          <a:p>
            <a:pPr marL="365125" indent="898525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timbulan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;</a:t>
            </a:r>
          </a:p>
          <a:p>
            <a:pPr marL="365125" indent="898525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pendauran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endParaRPr lang="en-US" dirty="0" smtClean="0"/>
          </a:p>
          <a:p>
            <a:pPr marL="365125" indent="898525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.      </a:t>
            </a:r>
          </a:p>
          <a:p>
            <a:pPr marL="365125" indent="898525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Sampah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638800" y="381000"/>
            <a:ext cx="3200400" cy="1371600"/>
          </a:xfrm>
          <a:prstGeom prst="wedgeEllipseCallout">
            <a:avLst>
              <a:gd name="adj1" fmla="val 13201"/>
              <a:gd name="adj2" fmla="val 16768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Berlin Sans FB" pitchFamily="34" charset="0"/>
              </a:rPr>
              <a:t>3 R</a:t>
            </a:r>
            <a:endParaRPr lang="en-US" sz="6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75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Arial"/>
              </a:rPr>
              <a:t>Pendahuluan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066800"/>
            <a:ext cx="4648200" cy="494049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</a:rPr>
              <a:t>Kegiatan</a:t>
            </a:r>
            <a:r>
              <a:rPr lang="en-US" dirty="0" smtClean="0">
                <a:latin typeface="Arial"/>
              </a:rPr>
              <a:t> </a:t>
            </a:r>
          </a:p>
          <a:p>
            <a:pPr lvl="1">
              <a:buNone/>
            </a:pPr>
            <a:r>
              <a:rPr lang="en-US" b="1" dirty="0" smtClean="0">
                <a:latin typeface="Arial"/>
                <a:sym typeface="Symbol" pitchFamily="18" charset="2"/>
              </a:rPr>
              <a:t>   </a:t>
            </a:r>
            <a:r>
              <a:rPr lang="en-US" b="1" dirty="0" err="1" smtClean="0">
                <a:sym typeface="Symbol" pitchFamily="18" charset="2"/>
              </a:rPr>
              <a:t>pembangunan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perumahan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>
                <a:sym typeface="Symbol" pitchFamily="18" charset="2"/>
              </a:rPr>
              <a:t>transportasi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>
                <a:sym typeface="Symbol" pitchFamily="18" charset="2"/>
              </a:rPr>
              <a:t>industri,penyemprotan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insektisida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>
                <a:sym typeface="Symbol" pitchFamily="18" charset="2"/>
              </a:rPr>
              <a:t>dll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 smtClean="0">
              <a:latin typeface="Arial"/>
            </a:endParaRPr>
          </a:p>
          <a:p>
            <a:pPr marL="624078" indent="-514350">
              <a:buNone/>
            </a:pPr>
            <a:r>
              <a:rPr lang="en-US" dirty="0" smtClean="0">
                <a:latin typeface="Arial"/>
              </a:rPr>
              <a:t>       </a:t>
            </a:r>
          </a:p>
          <a:p>
            <a:pPr>
              <a:buNone/>
            </a:pPr>
            <a:r>
              <a:rPr lang="en-US" dirty="0" smtClean="0">
                <a:latin typeface="Arial"/>
              </a:rPr>
              <a:t>  </a:t>
            </a:r>
          </a:p>
          <a:p>
            <a:r>
              <a:rPr lang="en-US" dirty="0" err="1" smtClean="0">
                <a:latin typeface="Arial"/>
              </a:rPr>
              <a:t>Dampak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endParaRPr lang="en-US" dirty="0" smtClean="0">
              <a:latin typeface="Arial"/>
            </a:endParaRPr>
          </a:p>
          <a:p>
            <a:pPr lvl="1"/>
            <a:r>
              <a:rPr lang="en-US" dirty="0" err="1" smtClean="0">
                <a:latin typeface="Arial"/>
              </a:rPr>
              <a:t>Dampak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Sosial</a:t>
            </a:r>
            <a:r>
              <a:rPr lang="en-US" dirty="0" smtClean="0">
                <a:latin typeface="Arial"/>
              </a:rPr>
              <a:t> </a:t>
            </a:r>
          </a:p>
          <a:p>
            <a:pPr lvl="1"/>
            <a:r>
              <a:rPr lang="en-US" dirty="0" err="1" smtClean="0">
                <a:latin typeface="Arial"/>
              </a:rPr>
              <a:t>Dampak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Ekonomi</a:t>
            </a:r>
            <a:endParaRPr lang="en-US" dirty="0" smtClean="0">
              <a:latin typeface="Arial"/>
            </a:endParaRPr>
          </a:p>
          <a:p>
            <a:pPr lvl="1"/>
            <a:r>
              <a:rPr lang="en-US" dirty="0" err="1" smtClean="0">
                <a:latin typeface="Arial"/>
              </a:rPr>
              <a:t>Dampak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Biofisik</a:t>
            </a:r>
            <a:endParaRPr lang="en-US" dirty="0" smtClean="0">
              <a:latin typeface="Arial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Dampak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kesehatan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2895600"/>
            <a:ext cx="2286000" cy="1371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oper Black" pitchFamily="18" charset="0"/>
              </a:rPr>
              <a:t>PENGATURAN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200400" y="3352800"/>
            <a:ext cx="3276600" cy="3810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752600" y="3048000"/>
            <a:ext cx="914400" cy="914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Reduksi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preventif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 </a:t>
            </a:r>
            <a:r>
              <a:rPr lang="en-US" dirty="0" err="1" smtClean="0"/>
              <a:t>Reduksi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volume, </a:t>
            </a:r>
            <a:r>
              <a:rPr lang="en-US" dirty="0" err="1" smtClean="0"/>
              <a:t>konsentrasi</a:t>
            </a:r>
            <a:r>
              <a:rPr lang="en-US" dirty="0" smtClean="0"/>
              <a:t>, </a:t>
            </a:r>
            <a:r>
              <a:rPr lang="en-US" dirty="0" err="1" smtClean="0"/>
              <a:t>toksisitas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preventif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 (</a:t>
            </a:r>
            <a:r>
              <a:rPr lang="en-US" dirty="0" err="1" smtClean="0"/>
              <a:t>Hananto</a:t>
            </a:r>
            <a:r>
              <a:rPr lang="en-US" dirty="0" smtClean="0"/>
              <a:t>, 1999)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pd 2012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Penanganan</a:t>
            </a:r>
            <a:r>
              <a:rPr lang="en-US" b="1" dirty="0" smtClean="0"/>
              <a:t> </a:t>
            </a:r>
            <a:r>
              <a:rPr lang="en-US" b="1" dirty="0" err="1" smtClean="0"/>
              <a:t>Sampah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Pasal</a:t>
            </a:r>
            <a:r>
              <a:rPr lang="en-US" dirty="0" smtClean="0"/>
              <a:t> 22</a:t>
            </a:r>
          </a:p>
          <a:p>
            <a:pPr marL="623888" indent="-46038">
              <a:buNone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da-DK" dirty="0" smtClean="0"/>
              <a:t>meliputi:</a:t>
            </a:r>
          </a:p>
          <a:p>
            <a:pPr marL="623888" indent="-46038">
              <a:buNone/>
            </a:pPr>
            <a:r>
              <a:rPr lang="nl-NL" dirty="0" smtClean="0"/>
              <a:t>pemilahan dalam bentuk pengelompokan dan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jenis</a:t>
            </a:r>
            <a:r>
              <a:rPr lang="en-US" b="1" dirty="0" smtClean="0"/>
              <a:t>, </a:t>
            </a:r>
            <a:r>
              <a:rPr lang="en-US" b="1" dirty="0" err="1" smtClean="0"/>
              <a:t>jumlah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/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sifat</a:t>
            </a:r>
            <a:r>
              <a:rPr lang="en-US" b="1" dirty="0" smtClean="0"/>
              <a:t> </a:t>
            </a:r>
            <a:r>
              <a:rPr lang="en-US" b="1" dirty="0" err="1" smtClean="0"/>
              <a:t>sampah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Syarat</a:t>
            </a:r>
            <a:r>
              <a:rPr lang="en-US" sz="2800" dirty="0" smtClean="0"/>
              <a:t> Air </a:t>
            </a:r>
            <a:r>
              <a:rPr lang="en-US" sz="2800" dirty="0" err="1" smtClean="0"/>
              <a:t>Bersih</a:t>
            </a:r>
            <a:endParaRPr lang="en-US" sz="2800" dirty="0" smtClean="0"/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: 100 – 150 liter </a:t>
            </a:r>
            <a:r>
              <a:rPr lang="en-US" dirty="0" err="1" smtClean="0"/>
              <a:t>perorang</a:t>
            </a:r>
            <a:r>
              <a:rPr lang="en-US" dirty="0" smtClean="0"/>
              <a:t> /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endParaRPr lang="en-US" dirty="0" smtClean="0"/>
          </a:p>
          <a:p>
            <a:pPr marL="952500" lvl="1" indent="-495300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berasa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berbau</a:t>
            </a:r>
            <a:r>
              <a:rPr lang="en-US" dirty="0" smtClean="0"/>
              <a:t>, </a:t>
            </a:r>
            <a:r>
              <a:rPr lang="en-US" dirty="0" err="1" smtClean="0"/>
              <a:t>jernih</a:t>
            </a:r>
            <a:r>
              <a:rPr lang="en-US" dirty="0" smtClean="0"/>
              <a:t>, pH 7, </a:t>
            </a:r>
            <a:r>
              <a:rPr lang="en-US" dirty="0" err="1" smtClean="0"/>
              <a:t>suhu</a:t>
            </a:r>
            <a:r>
              <a:rPr lang="en-US" dirty="0" smtClean="0"/>
              <a:t> =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endParaRPr lang="en-US" dirty="0" smtClean="0"/>
          </a:p>
          <a:p>
            <a:pPr marL="952500" lvl="1" indent="-495300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: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Ambang</a:t>
            </a:r>
            <a:r>
              <a:rPr lang="en-US" dirty="0" smtClean="0"/>
              <a:t> Batas (NAB)</a:t>
            </a:r>
          </a:p>
          <a:p>
            <a:pPr marL="952500" lvl="1" indent="-495300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 </a:t>
            </a:r>
            <a:r>
              <a:rPr lang="en-US" dirty="0" err="1" smtClean="0"/>
              <a:t>ganggang</a:t>
            </a:r>
            <a:r>
              <a:rPr lang="en-US" dirty="0" smtClean="0"/>
              <a:t>, </a:t>
            </a:r>
            <a:r>
              <a:rPr lang="en-US" dirty="0" err="1" smtClean="0"/>
              <a:t>jamur</a:t>
            </a:r>
            <a:r>
              <a:rPr lang="en-US" dirty="0" smtClean="0"/>
              <a:t>, protozoa,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952500" lvl="1" indent="-495300"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bakteriologis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. </a:t>
            </a:r>
            <a:r>
              <a:rPr lang="en-US" dirty="0" err="1" smtClean="0"/>
              <a:t>Indikator</a:t>
            </a:r>
            <a:r>
              <a:rPr lang="en-US" dirty="0" smtClean="0"/>
              <a:t>: </a:t>
            </a:r>
            <a:r>
              <a:rPr lang="en-US" dirty="0" err="1" smtClean="0"/>
              <a:t>kuman</a:t>
            </a:r>
            <a:r>
              <a:rPr lang="en-US" dirty="0" smtClean="0"/>
              <a:t> E-Coli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dirty="0" err="1" smtClean="0"/>
              <a:t>Bersih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Dinding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sumur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disemen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sedalam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 meter</a:t>
            </a: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Dasar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sumur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diberi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kerikil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Bibir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sumur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setinggi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 meter</a:t>
            </a: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Lantai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tepian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1,5 meter</a:t>
            </a: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Mempunyai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tutup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Sebaiknya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diambil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pompa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Jarak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reservoir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kakus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10 meter</a:t>
            </a:r>
          </a:p>
          <a:p>
            <a:pPr marL="952500" lvl="1" indent="-495300">
              <a:buClr>
                <a:schemeClr val="tx1"/>
              </a:buClr>
              <a:buSzPct val="95000"/>
            </a:pP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Untuk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memenuhi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syarat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fisik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dilakukan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penyaringan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52500" lvl="1" indent="-495300">
              <a:buClr>
                <a:schemeClr val="tx1"/>
              </a:buClr>
              <a:buSzPct val="95000"/>
            </a:pP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Untuk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memenuhi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syarat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bakteriologik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air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dimasak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Sumur</a:t>
            </a:r>
            <a:r>
              <a:rPr lang="en-US" sz="4400" dirty="0" smtClean="0"/>
              <a:t> </a:t>
            </a:r>
            <a:r>
              <a:rPr lang="en-US" sz="4400" dirty="0" err="1" smtClean="0"/>
              <a:t>Dangkal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YL - KUTPM 08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Kelas Badan Air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524000"/>
            <a:ext cx="7067550" cy="29845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Kelas A : digunakan untuk air baku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Kelas B : digunakan untuk pemandian alam dan pertanian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Kelas C : digunakan untuk perikanan darat, olah raga dan pariwisata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</a:rPr>
              <a:t>Syarat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Pembuangan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</a:rPr>
              <a:t>Tinja</a:t>
            </a:r>
            <a:endParaRPr lang="en-US" sz="2800" dirty="0" smtClean="0">
              <a:latin typeface="Tahoma" pitchFamily="34" charset="0"/>
            </a:endParaRPr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mengkontaminasi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mengkontaminasi</a:t>
            </a:r>
            <a:r>
              <a:rPr lang="en-US" dirty="0" smtClean="0"/>
              <a:t> air </a:t>
            </a:r>
            <a:r>
              <a:rPr lang="en-US" dirty="0" err="1" smtClean="0"/>
              <a:t>tanah</a:t>
            </a:r>
            <a:endParaRPr lang="en-US" dirty="0" smtClean="0"/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mengkontaminasi</a:t>
            </a:r>
            <a:r>
              <a:rPr lang="en-US" dirty="0" smtClean="0"/>
              <a:t> air </a:t>
            </a:r>
            <a:r>
              <a:rPr lang="en-US" dirty="0" err="1" smtClean="0"/>
              <a:t>permukaan</a:t>
            </a:r>
            <a:endParaRPr lang="en-US" dirty="0" smtClean="0"/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 smtClean="0"/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berbau</a:t>
            </a:r>
            <a:endParaRPr lang="en-US" dirty="0" smtClean="0"/>
          </a:p>
          <a:p>
            <a:pPr marL="806450" indent="-403225">
              <a:buSzTx/>
              <a:buFontTx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tinja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YL - KUTPM 08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Parameter </a:t>
            </a:r>
            <a:r>
              <a:rPr lang="en-US" sz="3600" dirty="0" err="1" smtClean="0"/>
              <a:t>Pencemaran</a:t>
            </a:r>
            <a:r>
              <a:rPr lang="en-US" sz="3600" dirty="0" smtClean="0"/>
              <a:t> Air</a:t>
            </a:r>
            <a:endParaRPr lang="en-US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( dissolved solid, suspended solid </a:t>
            </a:r>
            <a:r>
              <a:rPr lang="en-US" dirty="0" err="1"/>
              <a:t>dan</a:t>
            </a:r>
            <a:r>
              <a:rPr lang="en-US" dirty="0"/>
              <a:t> total solid )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ppm</a:t>
            </a:r>
            <a:endParaRPr lang="en-US" dirty="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Kadar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terlarut</a:t>
            </a:r>
            <a:endParaRPr lang="en-US" dirty="0"/>
          </a:p>
          <a:p>
            <a:pPr marL="914400" lvl="1" indent="-457200">
              <a:lnSpc>
                <a:spcPct val="90000"/>
              </a:lnSpc>
              <a:buFontTx/>
              <a:buAutoNum type="alphaLcPeriod"/>
            </a:pPr>
            <a:r>
              <a:rPr lang="en-US" dirty="0"/>
              <a:t>Biological Oxygen Demand (BOD)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</a:t>
            </a:r>
          </a:p>
          <a:p>
            <a:pPr marL="914400" lvl="1" indent="-457200">
              <a:lnSpc>
                <a:spcPct val="90000"/>
              </a:lnSpc>
              <a:buFontTx/>
              <a:buAutoNum type="alphaLcPeriod"/>
            </a:pPr>
            <a:r>
              <a:rPr lang="en-US" dirty="0"/>
              <a:t>Chemical Oxygen Demand (COD)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</a:t>
            </a:r>
          </a:p>
          <a:p>
            <a:pPr marL="914400" lvl="1" indent="-457200">
              <a:lnSpc>
                <a:spcPct val="90000"/>
              </a:lnSpc>
              <a:buFontTx/>
              <a:buAutoNum type="alphaLcPeriod"/>
            </a:pPr>
            <a:r>
              <a:rPr lang="en-US" dirty="0"/>
              <a:t>BCOD :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keduanya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YL - KUTPM 08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3"/>
            </a:pPr>
            <a:r>
              <a:rPr lang="en-US"/>
              <a:t>Kadar zat inorganik : logam berat, nitrat, fosfor</a:t>
            </a:r>
          </a:p>
          <a:p>
            <a:pPr marL="533400" indent="-533400">
              <a:buFontTx/>
              <a:buAutoNum type="arabicPeriod" startAt="3"/>
            </a:pPr>
            <a:r>
              <a:rPr lang="en-US"/>
              <a:t>Kadar gas : asam sulfida, amonia, metana,…</a:t>
            </a:r>
          </a:p>
        </p:txBody>
      </p:sp>
      <p:pic>
        <p:nvPicPr>
          <p:cNvPr id="26628" name="Picture 4" descr="maple_leaf_shake_l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05263"/>
            <a:ext cx="1609725" cy="1609725"/>
          </a:xfrm>
          <a:prstGeom prst="rect">
            <a:avLst/>
          </a:prstGeom>
          <a:noFill/>
        </p:spPr>
      </p:pic>
      <p:pic>
        <p:nvPicPr>
          <p:cNvPr id="26629" name="Picture 5" descr="maple_leaf_shake_l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933825"/>
            <a:ext cx="160972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YL - KUTPM 08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Pengolahan Air Limbah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Pengenceran (dilution) : penambahan air sehingga konsentrasi zat pencemar menurun.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Irigasi luas (broad irrigation) : pengaliran ke parit khusus ( ex. Limbah pemotongan hewan dan pemerahan susu hewan)</a:t>
            </a:r>
          </a:p>
          <a:p>
            <a:pPr marL="533400" indent="-533400">
              <a:buFontTx/>
              <a:buAutoNum type="arabicPeriod"/>
            </a:pPr>
            <a:r>
              <a:rPr lang="en-US"/>
              <a:t>Kolam oksidasi ( oxydation pond – Lagoon ) : dengan memanfaatkan sinar matahari, ganggang, bakteri dan oksigen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YL - KUTPM 08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4"/>
            </a:pPr>
            <a:r>
              <a:rPr lang="en-US"/>
              <a:t>Water treatment plant dengan tahapan</a:t>
            </a:r>
          </a:p>
          <a:p>
            <a:pPr marL="914400" lvl="1" indent="-457200">
              <a:buFontTx/>
              <a:buAutoNum type="alphaLcPeriod"/>
            </a:pPr>
            <a:r>
              <a:rPr lang="en-US"/>
              <a:t>Penyaringan (filtering)</a:t>
            </a:r>
          </a:p>
          <a:p>
            <a:pPr marL="914400" lvl="1" indent="-457200">
              <a:buFontTx/>
              <a:buAutoNum type="alphaLcPeriod"/>
            </a:pPr>
            <a:r>
              <a:rPr lang="en-US"/>
              <a:t>Penggilingan (grinding)</a:t>
            </a:r>
          </a:p>
          <a:p>
            <a:pPr marL="914400" lvl="1" indent="-457200">
              <a:buFontTx/>
              <a:buAutoNum type="alphaLcPeriod"/>
            </a:pPr>
            <a:r>
              <a:rPr lang="en-US"/>
              <a:t>Aerasi (aeration)</a:t>
            </a:r>
          </a:p>
          <a:p>
            <a:pPr marL="914400" lvl="1" indent="-457200">
              <a:buFontTx/>
              <a:buAutoNum type="alphaLcPeriod"/>
            </a:pPr>
            <a:r>
              <a:rPr lang="en-US"/>
              <a:t>Pengendapan (sedimentation)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Konstitusional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Alinea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4 </a:t>
            </a:r>
            <a:r>
              <a:rPr lang="en-US" dirty="0" err="1" smtClean="0"/>
              <a:t>Pembukaan</a:t>
            </a:r>
            <a:r>
              <a:rPr lang="en-US" dirty="0" smtClean="0"/>
              <a:t> UUD 1945 :</a:t>
            </a:r>
          </a:p>
          <a:p>
            <a:pPr marL="624078" indent="-514350">
              <a:buNone/>
            </a:pPr>
            <a:r>
              <a:rPr lang="en-US" dirty="0" smtClean="0"/>
              <a:t>	“…..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segenap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tumpah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Indonesia …..”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Pasal</a:t>
            </a:r>
            <a:r>
              <a:rPr lang="en-US" dirty="0" smtClean="0"/>
              <a:t> 33 </a:t>
            </a:r>
            <a:r>
              <a:rPr lang="en-US" dirty="0" err="1" smtClean="0"/>
              <a:t>ayat</a:t>
            </a:r>
            <a:r>
              <a:rPr lang="en-US" dirty="0" smtClean="0"/>
              <a:t> 3</a:t>
            </a:r>
          </a:p>
          <a:p>
            <a:pPr marL="624078" indent="-514350">
              <a:buNone/>
            </a:pPr>
            <a:r>
              <a:rPr lang="en-US" dirty="0" smtClean="0"/>
              <a:t>	“ </a:t>
            </a:r>
            <a:r>
              <a:rPr lang="en-US" dirty="0" err="1" smtClean="0"/>
              <a:t>Bumi</a:t>
            </a:r>
            <a:r>
              <a:rPr lang="en-US" dirty="0" smtClean="0"/>
              <a:t>,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sebesar-besarnya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”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Normal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Nitrogen			78%</a:t>
            </a:r>
          </a:p>
          <a:p>
            <a:r>
              <a:rPr lang="en-US" dirty="0" err="1"/>
              <a:t>Oksigen</a:t>
            </a:r>
            <a:r>
              <a:rPr lang="en-US" dirty="0"/>
              <a:t>			21%</a:t>
            </a:r>
          </a:p>
          <a:p>
            <a:r>
              <a:rPr lang="en-US" dirty="0"/>
              <a:t>Argon			0,93%</a:t>
            </a:r>
          </a:p>
          <a:p>
            <a:r>
              <a:rPr lang="en-US" dirty="0"/>
              <a:t>CO2			0,032%</a:t>
            </a:r>
          </a:p>
          <a:p>
            <a:r>
              <a:rPr lang="en-US" dirty="0" err="1"/>
              <a:t>Helion</a:t>
            </a:r>
            <a:r>
              <a:rPr lang="en-US" dirty="0"/>
              <a:t>			0,01%</a:t>
            </a:r>
          </a:p>
          <a:p>
            <a:r>
              <a:rPr lang="en-US" dirty="0"/>
              <a:t>Neon			0,01%</a:t>
            </a:r>
          </a:p>
          <a:p>
            <a:r>
              <a:rPr lang="en-US" dirty="0"/>
              <a:t>Xenon			0,01%</a:t>
            </a:r>
          </a:p>
          <a:p>
            <a:r>
              <a:rPr lang="en-US" dirty="0" err="1"/>
              <a:t>Kripton</a:t>
            </a:r>
            <a:r>
              <a:rPr lang="en-US" dirty="0"/>
              <a:t>			0,01%</a:t>
            </a:r>
          </a:p>
          <a:p>
            <a:r>
              <a:rPr lang="en-US" dirty="0" err="1"/>
              <a:t>Metana</a:t>
            </a:r>
            <a:r>
              <a:rPr lang="en-US" dirty="0"/>
              <a:t>, CO                          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endParaRPr lang="en-US" dirty="0"/>
          </a:p>
          <a:p>
            <a:r>
              <a:rPr lang="en-US" dirty="0" err="1"/>
              <a:t>Amoniak</a:t>
            </a:r>
            <a:endParaRPr lang="en-US" dirty="0"/>
          </a:p>
          <a:p>
            <a:r>
              <a:rPr lang="en-US" dirty="0"/>
              <a:t>NO,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sulfida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tx1"/>
                </a:solidFill>
              </a:rPr>
              <a:t>Rumah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Sakit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92275" y="1700213"/>
            <a:ext cx="1511300" cy="6477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KEGIATAN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067175" y="1700213"/>
            <a:ext cx="1655763" cy="6492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    LIMBAH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627313" y="3213100"/>
            <a:ext cx="1368425" cy="6477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/>
              <a:t>NON KLINIS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4932363" y="3213100"/>
            <a:ext cx="1657350" cy="576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dirty="0" smtClean="0"/>
              <a:t>    KLINIS</a:t>
            </a:r>
            <a:endParaRPr lang="en-US" dirty="0"/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 rot="5400000">
            <a:off x="2159000" y="809626"/>
            <a:ext cx="504825" cy="863600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431800 h 21600"/>
              <a:gd name="T4" fmla="*/ 378619 w 21600"/>
              <a:gd name="T5" fmla="*/ 863600 h 21600"/>
              <a:gd name="T6" fmla="*/ 504825 w 21600"/>
              <a:gd name="T7" fmla="*/ 431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11"/>
          <p:cNvSpPr>
            <a:spLocks noChangeArrowheads="1"/>
          </p:cNvSpPr>
          <p:nvPr/>
        </p:nvSpPr>
        <p:spPr bwMode="auto">
          <a:xfrm>
            <a:off x="3419475" y="1912938"/>
            <a:ext cx="504825" cy="287337"/>
          </a:xfrm>
          <a:prstGeom prst="notchedRightArrow">
            <a:avLst>
              <a:gd name="adj1" fmla="val 50000"/>
              <a:gd name="adj2" fmla="val 4392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3276600" y="4724400"/>
            <a:ext cx="2590800" cy="1223963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PENGUNJUNG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PETUGAS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MASYARAKAT </a:t>
            </a:r>
          </a:p>
        </p:txBody>
      </p:sp>
      <p:sp>
        <p:nvSpPr>
          <p:cNvPr id="4106" name="AutoShape 13"/>
          <p:cNvSpPr>
            <a:spLocks/>
          </p:cNvSpPr>
          <p:nvPr/>
        </p:nvSpPr>
        <p:spPr bwMode="auto">
          <a:xfrm rot="-5400000">
            <a:off x="4372769" y="2836069"/>
            <a:ext cx="433388" cy="2914650"/>
          </a:xfrm>
          <a:prstGeom prst="leftBrace">
            <a:avLst>
              <a:gd name="adj1" fmla="val 560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4"/>
          <p:cNvSpPr>
            <a:spLocks noChangeArrowheads="1"/>
          </p:cNvSpPr>
          <p:nvPr/>
        </p:nvSpPr>
        <p:spPr bwMode="auto">
          <a:xfrm>
            <a:off x="6400800" y="3657600"/>
            <a:ext cx="2743200" cy="1770062"/>
          </a:xfrm>
          <a:prstGeom prst="irregularSeal2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PENGELOLAAN</a:t>
            </a:r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 flipH="1">
            <a:off x="3492500" y="2565400"/>
            <a:ext cx="7207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4932363" y="2565400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AutoShape 23"/>
          <p:cNvSpPr>
            <a:spLocks noChangeArrowheads="1"/>
          </p:cNvSpPr>
          <p:nvPr/>
        </p:nvSpPr>
        <p:spPr bwMode="auto">
          <a:xfrm>
            <a:off x="7092950" y="1484313"/>
            <a:ext cx="1582738" cy="936625"/>
          </a:xfrm>
          <a:prstGeom prst="foldedCorner">
            <a:avLst>
              <a:gd name="adj" fmla="val 12500"/>
            </a:avLst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r>
              <a:rPr lang="en-US" sz="1600"/>
              <a:t>POTENSI</a:t>
            </a:r>
          </a:p>
          <a:p>
            <a:r>
              <a:rPr lang="en-US" sz="1600"/>
              <a:t>PENCEMARAN</a:t>
            </a:r>
          </a:p>
        </p:txBody>
      </p:sp>
      <p:sp>
        <p:nvSpPr>
          <p:cNvPr id="4111" name="AutoShape 24"/>
          <p:cNvSpPr>
            <a:spLocks noChangeArrowheads="1"/>
          </p:cNvSpPr>
          <p:nvPr/>
        </p:nvSpPr>
        <p:spPr bwMode="auto">
          <a:xfrm>
            <a:off x="6083300" y="1916113"/>
            <a:ext cx="936625" cy="287337"/>
          </a:xfrm>
          <a:prstGeom prst="notchedRightArrow">
            <a:avLst>
              <a:gd name="adj1" fmla="val 50000"/>
              <a:gd name="adj2" fmla="val 81492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25"/>
          <p:cNvSpPr>
            <a:spLocks noChangeShapeType="1"/>
          </p:cNvSpPr>
          <p:nvPr/>
        </p:nvSpPr>
        <p:spPr bwMode="auto">
          <a:xfrm flipH="1" flipV="1">
            <a:off x="6588125" y="2565400"/>
            <a:ext cx="1368425" cy="11509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85813" y="152400"/>
            <a:ext cx="805338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Pencegahan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penyakit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menular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terhadap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lingkungan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sekitar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00125" y="1071563"/>
            <a:ext cx="7839075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Limbah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yang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dihasilkan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oleh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rumah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sakit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puskesmas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tempat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praktik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kedokteran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lainnya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termasuk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dalam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kategori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biohazard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yaitu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jenis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limbah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yang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sangat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membahayakan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lingkungan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dimana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disana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banyak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terdapat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buangan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virus,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bakteri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maupun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zat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yang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membahayakan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lainnya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sehingga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harus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dikelola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dengan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baik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</a:b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 err="1" smtClean="0"/>
              <a:t>Penggolongan</a:t>
            </a:r>
            <a:r>
              <a:rPr lang="en-US" sz="3600" dirty="0" smtClean="0"/>
              <a:t> </a:t>
            </a:r>
            <a:r>
              <a:rPr lang="en-US" sz="3600" dirty="0" err="1" smtClean="0"/>
              <a:t>Limbah</a:t>
            </a:r>
            <a:r>
              <a:rPr lang="en-US" sz="3600" dirty="0" smtClean="0"/>
              <a:t> </a:t>
            </a:r>
            <a:r>
              <a:rPr lang="en-US" sz="3600" dirty="0" err="1" smtClean="0"/>
              <a:t>Klinis</a:t>
            </a:r>
            <a:endParaRPr lang="en-US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71600"/>
            <a:ext cx="7239000" cy="5029200"/>
          </a:xfrm>
        </p:spPr>
        <p:txBody>
          <a:bodyPr/>
          <a:lstStyle/>
          <a:p>
            <a:pPr eaLnBrk="1" hangingPunct="1">
              <a:buSzPct val="120000"/>
              <a:buFont typeface="Arial Black" pitchFamily="34" charset="0"/>
              <a:buChar char="♦"/>
            </a:pPr>
            <a:r>
              <a:rPr lang="en-US" sz="2000" dirty="0" err="1" smtClean="0"/>
              <a:t>Gol</a:t>
            </a:r>
            <a:r>
              <a:rPr lang="en-US" sz="2000" dirty="0" smtClean="0"/>
              <a:t>. A : dressing </a:t>
            </a:r>
            <a:r>
              <a:rPr lang="en-US" sz="2000" dirty="0" err="1" smtClean="0"/>
              <a:t>bedah</a:t>
            </a:r>
            <a:r>
              <a:rPr lang="en-US" sz="2000" dirty="0" smtClean="0"/>
              <a:t>, swab, </a:t>
            </a:r>
            <a:r>
              <a:rPr lang="en-US" sz="2000" dirty="0" err="1" smtClean="0"/>
              <a:t>bangkai</a:t>
            </a:r>
            <a:r>
              <a:rPr lang="en-US" sz="2000" dirty="0" smtClean="0"/>
              <a:t>, </a:t>
            </a:r>
          </a:p>
          <a:p>
            <a:pPr eaLnBrk="1" hangingPunct="1">
              <a:buSzPct val="120000"/>
              <a:buFont typeface="Arial Black" pitchFamily="34" charset="0"/>
              <a:buNone/>
            </a:pPr>
            <a:r>
              <a:rPr lang="en-US" sz="2000" dirty="0" smtClean="0"/>
              <a:t>                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, …</a:t>
            </a:r>
          </a:p>
          <a:p>
            <a:pPr eaLnBrk="1" hangingPunct="1">
              <a:buSzPct val="120000"/>
              <a:buFont typeface="Arial Black" pitchFamily="34" charset="0"/>
              <a:buChar char="♦"/>
            </a:pPr>
            <a:endParaRPr lang="en-US" sz="2000" dirty="0" smtClean="0"/>
          </a:p>
          <a:p>
            <a:pPr eaLnBrk="1" hangingPunct="1">
              <a:buSzPct val="120000"/>
              <a:buFont typeface="Arial Black" pitchFamily="34" charset="0"/>
              <a:buChar char="♦"/>
            </a:pPr>
            <a:r>
              <a:rPr lang="en-US" sz="2000" dirty="0" err="1" smtClean="0"/>
              <a:t>Gol</a:t>
            </a:r>
            <a:r>
              <a:rPr lang="en-US" sz="2000" dirty="0" smtClean="0"/>
              <a:t>. B : syringe, </a:t>
            </a:r>
            <a:r>
              <a:rPr lang="en-US" sz="2000" dirty="0" err="1" smtClean="0"/>
              <a:t>jarum</a:t>
            </a:r>
            <a:r>
              <a:rPr lang="en-US" sz="2000" dirty="0" smtClean="0"/>
              <a:t>, </a:t>
            </a:r>
            <a:r>
              <a:rPr lang="en-US" sz="2000" dirty="0" err="1" smtClean="0"/>
              <a:t>pecahan</a:t>
            </a:r>
            <a:r>
              <a:rPr lang="en-US" sz="2000" dirty="0" smtClean="0"/>
              <a:t> </a:t>
            </a:r>
            <a:r>
              <a:rPr lang="en-US" sz="2000" dirty="0" err="1" smtClean="0"/>
              <a:t>gelas</a:t>
            </a:r>
            <a:r>
              <a:rPr lang="en-US" sz="2000" dirty="0" smtClean="0"/>
              <a:t>, </a:t>
            </a:r>
          </a:p>
          <a:p>
            <a:pPr eaLnBrk="1" hangingPunct="1">
              <a:buSzPct val="120000"/>
              <a:buFont typeface="Arial Black" pitchFamily="34" charset="0"/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tajam</a:t>
            </a:r>
            <a:r>
              <a:rPr lang="en-US" sz="2000" dirty="0" smtClean="0"/>
              <a:t> </a:t>
            </a:r>
          </a:p>
          <a:p>
            <a:pPr eaLnBrk="1" hangingPunct="1">
              <a:buSzPct val="120000"/>
              <a:buFont typeface="Arial Black" pitchFamily="34" charset="0"/>
              <a:buChar char="♦"/>
            </a:pPr>
            <a:endParaRPr lang="en-US" sz="2000" dirty="0" smtClean="0"/>
          </a:p>
          <a:p>
            <a:pPr eaLnBrk="1" hangingPunct="1">
              <a:buSzPct val="120000"/>
              <a:buFont typeface="Arial Black" pitchFamily="34" charset="0"/>
              <a:buChar char="♦"/>
            </a:pPr>
            <a:r>
              <a:rPr lang="en-US" sz="2000" dirty="0" err="1" smtClean="0"/>
              <a:t>Gol</a:t>
            </a:r>
            <a:r>
              <a:rPr lang="en-US" sz="2000" dirty="0" smtClean="0"/>
              <a:t>. C :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lab, postmortem, … </a:t>
            </a:r>
          </a:p>
          <a:p>
            <a:pPr eaLnBrk="1" hangingPunct="1">
              <a:buSzPct val="120000"/>
              <a:buFont typeface="Arial Black" pitchFamily="34" charset="0"/>
              <a:buNone/>
            </a:pPr>
            <a:r>
              <a:rPr lang="en-US" sz="2000" dirty="0" smtClean="0"/>
              <a:t>                (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tercantum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A)</a:t>
            </a:r>
          </a:p>
          <a:p>
            <a:pPr eaLnBrk="1" hangingPunct="1">
              <a:buSzPct val="120000"/>
              <a:buFont typeface="Arial Black" pitchFamily="34" charset="0"/>
              <a:buChar char="♦"/>
            </a:pPr>
            <a:endParaRPr lang="en-US" sz="2000" dirty="0" smtClean="0"/>
          </a:p>
          <a:p>
            <a:pPr eaLnBrk="1" hangingPunct="1">
              <a:buSzPct val="120000"/>
              <a:buFont typeface="Arial Black" pitchFamily="34" charset="0"/>
              <a:buChar char="♦"/>
            </a:pPr>
            <a:r>
              <a:rPr lang="en-US" sz="2000" dirty="0" err="1" smtClean="0"/>
              <a:t>Gol</a:t>
            </a:r>
            <a:r>
              <a:rPr lang="en-US" sz="2000" dirty="0" smtClean="0"/>
              <a:t>. D :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, </a:t>
            </a:r>
            <a:r>
              <a:rPr lang="en-US" sz="2000" dirty="0" err="1" smtClean="0"/>
              <a:t>farmasi</a:t>
            </a:r>
            <a:r>
              <a:rPr lang="en-US" sz="2000" dirty="0" smtClean="0"/>
              <a:t>, …</a:t>
            </a:r>
          </a:p>
          <a:p>
            <a:pPr eaLnBrk="1" hangingPunct="1">
              <a:buSzPct val="120000"/>
              <a:buFont typeface="Arial Black" pitchFamily="34" charset="0"/>
              <a:buChar char="♦"/>
            </a:pPr>
            <a:endParaRPr lang="en-US" sz="2000" dirty="0" smtClean="0"/>
          </a:p>
          <a:p>
            <a:pPr eaLnBrk="1" hangingPunct="1">
              <a:buSzPct val="120000"/>
              <a:buFont typeface="Arial Black" pitchFamily="34" charset="0"/>
              <a:buChar char="♦"/>
            </a:pPr>
            <a:r>
              <a:rPr lang="en-US" sz="2000" dirty="0" err="1" smtClean="0"/>
              <a:t>Gol</a:t>
            </a:r>
            <a:r>
              <a:rPr lang="en-US" sz="2000" dirty="0" smtClean="0"/>
              <a:t>. E : </a:t>
            </a:r>
            <a:r>
              <a:rPr lang="en-US" sz="2000" dirty="0" err="1" smtClean="0"/>
              <a:t>kantong</a:t>
            </a:r>
            <a:r>
              <a:rPr lang="en-US" sz="2000" dirty="0" smtClean="0"/>
              <a:t> </a:t>
            </a:r>
            <a:r>
              <a:rPr lang="en-US" sz="2000" dirty="0" err="1" smtClean="0"/>
              <a:t>urin</a:t>
            </a:r>
            <a:r>
              <a:rPr lang="en-US" sz="2000" dirty="0" smtClean="0"/>
              <a:t>, </a:t>
            </a:r>
            <a:r>
              <a:rPr lang="en-US" sz="2000" dirty="0" err="1" smtClean="0"/>
              <a:t>plastik</a:t>
            </a:r>
            <a:r>
              <a:rPr lang="en-US" sz="2000" dirty="0" smtClean="0"/>
              <a:t> </a:t>
            </a:r>
            <a:r>
              <a:rPr lang="en-US" sz="2000" dirty="0" err="1" smtClean="0"/>
              <a:t>pelapis</a:t>
            </a:r>
            <a:r>
              <a:rPr lang="en-US" sz="2000" dirty="0" smtClean="0"/>
              <a:t> bed, </a:t>
            </a:r>
          </a:p>
          <a:p>
            <a:pPr eaLnBrk="1" hangingPunct="1">
              <a:buSzPct val="120000"/>
              <a:buFont typeface="Arial Black" pitchFamily="34" charset="0"/>
              <a:buNone/>
            </a:pPr>
            <a:r>
              <a:rPr lang="en-US" sz="2000" dirty="0" smtClean="0"/>
              <a:t>                …</a:t>
            </a:r>
          </a:p>
        </p:txBody>
      </p:sp>
      <p:pic>
        <p:nvPicPr>
          <p:cNvPr id="8196" name="Picture 4" descr="clip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7788"/>
            <a:ext cx="117316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7239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Pemisahan limbah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838200"/>
            <a:ext cx="774065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Kode warna yang disarankan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57729" name="Group 33"/>
          <p:cNvGraphicFramePr>
            <a:graphicFrameLocks noGrp="1"/>
          </p:cNvGraphicFramePr>
          <p:nvPr/>
        </p:nvGraphicFramePr>
        <p:xfrm>
          <a:off x="1524000" y="1397000"/>
          <a:ext cx="6096000" cy="45618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Warna kantong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Jenis limbah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Hitam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Limbah RT biasa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Kuning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Limbah yang akan dibakar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Kuning + strip hitam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Limbah dibakar atau sanitary landfill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Biru muda transparan + strip biru tua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Black" pitchFamily="34" charset="0"/>
                        </a:rPr>
                        <a:t>Limbah di autoclaving sebelum pembuangan akhir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Insinerator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557338"/>
            <a:ext cx="7272338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sz="2000" smtClean="0"/>
              <a:t>Disarankan untuk benda tajam, infeksius dan jaringan tubuh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sz="2000" smtClean="0"/>
              <a:t>Untuk limbah sitotoksik suhu &gt;110</a:t>
            </a:r>
            <a:r>
              <a:rPr lang="en-US" sz="2000" baseline="30000" smtClean="0"/>
              <a:t>o</a:t>
            </a:r>
            <a:r>
              <a:rPr lang="en-US" sz="2000" smtClean="0"/>
              <a:t>C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sz="2000" smtClean="0"/>
              <a:t>Pemeliharaan sesuai spesifikasi desain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sz="2000" smtClean="0"/>
              <a:t>Emisi ke udara dipantau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sz="200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sz="2000" smtClean="0"/>
              <a:t>Bila insinerator tidak mencukupi, dapat dilakukan sanitary land fill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sz="2000" smtClean="0"/>
          </a:p>
        </p:txBody>
      </p:sp>
      <p:pic>
        <p:nvPicPr>
          <p:cNvPr id="12292" name="Picture 4" descr="nurse_kari_pushing_nutcase_in_wheelchair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16605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Penyediaan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96975"/>
            <a:ext cx="7239000" cy="520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Air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. Minimal 500 liter/ TT /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Permenkes</a:t>
            </a:r>
            <a:r>
              <a:rPr lang="en-US" dirty="0" smtClean="0"/>
              <a:t> 416/1990.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7412" name="Picture 4" descr="J0136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118100"/>
            <a:ext cx="3055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Pengawasan kualitas air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12875"/>
            <a:ext cx="7075488" cy="3024188"/>
          </a:xfrm>
        </p:spPr>
        <p:txBody>
          <a:bodyPr/>
          <a:lstStyle/>
          <a:p>
            <a:pPr marL="457200" indent="-457200" eaLnBrk="1" hangingPunct="1">
              <a:buSzTx/>
              <a:buFontTx/>
              <a:buAutoNum type="arabicPeriod"/>
            </a:pPr>
            <a:r>
              <a:rPr lang="en-US" smtClean="0"/>
              <a:t>Inspeksi Sanitasi</a:t>
            </a:r>
          </a:p>
          <a:p>
            <a:pPr marL="457200" indent="-457200" eaLnBrk="1" hangingPunct="1">
              <a:buSzTx/>
              <a:buFontTx/>
              <a:buAutoNum type="arabicPeriod"/>
            </a:pPr>
            <a:r>
              <a:rPr lang="en-US" smtClean="0"/>
              <a:t>Pengambilan sampel ( bakteriologik 1xsebulan, kimiawi 1x6 bulan )</a:t>
            </a:r>
          </a:p>
          <a:p>
            <a:pPr marL="457200" indent="-457200" eaLnBrk="1" hangingPunct="1">
              <a:buSzTx/>
              <a:buFontTx/>
              <a:buAutoNum type="arabicPeriod"/>
            </a:pPr>
            <a:r>
              <a:rPr lang="en-US" smtClean="0"/>
              <a:t>Pemeriksaan sampel ( Lab. Terdekat/ Lab. RS,… )</a:t>
            </a:r>
          </a:p>
          <a:p>
            <a:pPr marL="457200" indent="-457200" eaLnBrk="1" hangingPunct="1">
              <a:buSzTx/>
              <a:buFontTx/>
              <a:buAutoNum type="arabicPeriod"/>
            </a:pPr>
            <a:r>
              <a:rPr lang="en-US" smtClean="0"/>
              <a:t>Pencatatan dan analisis</a:t>
            </a:r>
          </a:p>
          <a:p>
            <a:pPr marL="457200" indent="-457200" eaLnBrk="1" hangingPunct="1">
              <a:buSzTx/>
              <a:buFontTx/>
              <a:buAutoNum type="arabicPeriod"/>
            </a:pPr>
            <a:endParaRPr lang="en-US" smtClean="0"/>
          </a:p>
        </p:txBody>
      </p:sp>
      <p:pic>
        <p:nvPicPr>
          <p:cNvPr id="18436" name="Picture 4" descr="nurse_kari_reviewing_clipboard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18351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Desinfeksi sistim saluran air bersih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68413"/>
            <a:ext cx="7239000" cy="5132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/>
              <a:t>Bahan</a:t>
            </a:r>
            <a:r>
              <a:rPr lang="en-US" dirty="0" smtClean="0"/>
              <a:t> : </a:t>
            </a:r>
            <a:r>
              <a:rPr lang="en-US" dirty="0" err="1" smtClean="0"/>
              <a:t>chlorin</a:t>
            </a:r>
            <a:r>
              <a:rPr lang="en-US" dirty="0" smtClean="0"/>
              <a:t> (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hipoklorit</a:t>
            </a:r>
            <a:r>
              <a:rPr lang="en-US" dirty="0" smtClean="0"/>
              <a:t>,… 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terbaik</a:t>
            </a:r>
            <a:r>
              <a:rPr lang="en-US" dirty="0" smtClean="0"/>
              <a:t> :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(</a:t>
            </a:r>
            <a:r>
              <a:rPr lang="en-US" dirty="0" err="1" smtClean="0"/>
              <a:t>hingga</a:t>
            </a:r>
            <a:r>
              <a:rPr lang="en-US" dirty="0" smtClean="0"/>
              <a:t> 50 mg/l)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: 1 mg/l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9460" name="Picture 4" descr="nurse_kari_reviewing_clipboard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18351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Pengelolaan Linen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96975"/>
            <a:ext cx="7239000" cy="520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Linen kotor adalah sumber kontaminasi penting di RS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Penyebaran mikroba dapat terjadi ketika pengangkutan linen.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Alat angkut : kereta dorong. Idealnya terpisah antara linen kotor dan bersih. Kereta dibedakan warnanya/bentuknya.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&amp; </a:t>
            </a:r>
            <a:r>
              <a:rPr lang="en-US" dirty="0" err="1" smtClean="0"/>
              <a:t>Tikus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7239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reservoir </a:t>
            </a:r>
            <a:r>
              <a:rPr lang="en-US" dirty="0" err="1" smtClean="0"/>
              <a:t>penyakit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Dapat</a:t>
            </a:r>
            <a:r>
              <a:rPr lang="en-US" dirty="0" smtClean="0"/>
              <a:t> pula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kecoa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Serangga</a:t>
            </a:r>
            <a:r>
              <a:rPr lang="en-US" dirty="0" smtClean="0"/>
              <a:t> lain : </a:t>
            </a:r>
            <a:r>
              <a:rPr lang="en-US" dirty="0" err="1" smtClean="0"/>
              <a:t>nyamuk</a:t>
            </a:r>
            <a:r>
              <a:rPr lang="en-US" dirty="0" smtClean="0"/>
              <a:t>, </a:t>
            </a:r>
            <a:r>
              <a:rPr lang="en-US" dirty="0" err="1" smtClean="0"/>
              <a:t>semut</a:t>
            </a:r>
            <a:r>
              <a:rPr lang="en-US" dirty="0" smtClean="0"/>
              <a:t>, </a:t>
            </a:r>
            <a:r>
              <a:rPr lang="en-US" dirty="0" err="1" smtClean="0"/>
              <a:t>pinjal</a:t>
            </a:r>
            <a:r>
              <a:rPr lang="en-US" dirty="0" smtClean="0"/>
              <a:t>/</a:t>
            </a:r>
            <a:r>
              <a:rPr lang="en-US" dirty="0" err="1" smtClean="0"/>
              <a:t>kutu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8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3352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Pengarang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Judul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Penerbit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Soekidjo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Notoatmodjo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Kesehatan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Ilmu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Seni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Rineka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Cipta</a:t>
                      </a:r>
                      <a:r>
                        <a:rPr lang="en-US" dirty="0" smtClean="0"/>
                        <a:t>, 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Budiman</a:t>
                      </a:r>
                      <a:r>
                        <a:rPr lang="en-US" dirty="0" smtClean="0"/>
                        <a:t> Chandra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Pengantar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Kesehatan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Lingkungan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EGC, 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Haryoto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Kusnoputranto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</a:t>
                      </a:r>
                      <a:r>
                        <a:rPr lang="en-US" dirty="0" err="1" smtClean="0"/>
                        <a:t>Limbah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Ekskreta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Manusia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Dirjen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Dikti</a:t>
                      </a:r>
                      <a:r>
                        <a:rPr lang="en-US" dirty="0" smtClean="0"/>
                        <a:t>, 1997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Adisasmito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Lingkungan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Raja </a:t>
                      </a:r>
                      <a:r>
                        <a:rPr lang="en-US" dirty="0" err="1" smtClean="0"/>
                        <a:t>Grafindo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Persada</a:t>
                      </a:r>
                      <a:r>
                        <a:rPr lang="en-US" dirty="0" smtClean="0"/>
                        <a:t>, 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Dirjen</a:t>
                      </a:r>
                      <a:r>
                        <a:rPr lang="en-US" dirty="0" smtClean="0"/>
                        <a:t> P2MPLP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Pedoman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sanitasi</a:t>
                      </a:r>
                      <a:r>
                        <a:rPr lang="en-US" dirty="0" smtClean="0"/>
                        <a:t> RS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Depkes</a:t>
                      </a:r>
                      <a:r>
                        <a:rPr lang="en-US" dirty="0" smtClean="0"/>
                        <a:t> RI, 1992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Otto </a:t>
                      </a:r>
                      <a:r>
                        <a:rPr lang="en-US" dirty="0" err="1" smtClean="0"/>
                        <a:t>Sumarwoto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Analisis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Mengenai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Dampak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Lingkungan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UGM, 2003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3" name="Picture 5" descr="D:\My Document\My Pictures\Foto lucu2\DSCN2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5791200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28600"/>
            <a:ext cx="8229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Terima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Kasih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5814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</a:rPr>
              <a:t>UU no 4/1982 -- UULH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pPr marL="146050" indent="-25400"/>
            <a:r>
              <a:rPr lang="en-US" dirty="0" smtClean="0">
                <a:solidFill>
                  <a:schemeClr val="bg1"/>
                </a:solidFill>
                <a:latin typeface="Arial"/>
              </a:rPr>
              <a:t> UU no 23/1997</a:t>
            </a:r>
          </a:p>
          <a:p>
            <a:pPr marL="347663" indent="-2540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UUPLH</a:t>
            </a:r>
          </a:p>
          <a:p>
            <a:pPr marL="347663" indent="-25400">
              <a:buNone/>
            </a:pP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/>
              </a:rPr>
              <a:t>UU no.32/2009-- UUPPLH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pPr lvl="1"/>
            <a:r>
              <a:rPr lang="it-IT" dirty="0" smtClean="0">
                <a:solidFill>
                  <a:schemeClr val="bg1"/>
                </a:solidFill>
                <a:latin typeface="Arial"/>
              </a:rPr>
              <a:t>Sanksi administratif, perdata dan pidana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481328"/>
            <a:ext cx="4343400" cy="4525963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Kebijakan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perubahan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Perkembangan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baru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dlm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Konferensi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Bumi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(Rio de Janeiro, 1992)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Kurang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komplit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peraturan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pelaksanaan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, audit,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dll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Meningkatnya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peran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serta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masyarakat</a:t>
            </a:r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Amdal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masih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formalitas</a:t>
            </a:r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Sanksi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belum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Narrow" pitchFamily="34" charset="0"/>
              </a:rPr>
              <a:t>memadai</a:t>
            </a:r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75"/>
          </a:xfrm>
          <a:solidFill>
            <a:schemeClr val="tx2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</a:rPr>
              <a:t>UU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lingkungan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hidup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UU lain /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pendukung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81328"/>
            <a:ext cx="7696200" cy="4525963"/>
          </a:xfrm>
        </p:spPr>
        <p:txBody>
          <a:bodyPr/>
          <a:lstStyle/>
          <a:p>
            <a:r>
              <a:rPr lang="en-US" dirty="0" smtClean="0">
                <a:latin typeface="Arial"/>
              </a:rPr>
              <a:t>UU no.5/1990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konservasi</a:t>
            </a:r>
            <a:r>
              <a:rPr lang="en-US" dirty="0" smtClean="0">
                <a:latin typeface="Arial"/>
              </a:rPr>
              <a:t> SDA </a:t>
            </a:r>
            <a:r>
              <a:rPr lang="en-US" dirty="0" err="1" smtClean="0">
                <a:latin typeface="Arial"/>
              </a:rPr>
              <a:t>hayati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ekosistemnya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s-ES" dirty="0" smtClean="0">
                <a:latin typeface="Arial"/>
              </a:rPr>
              <a:t>UU no.24/1992 </a:t>
            </a:r>
            <a:r>
              <a:rPr lang="es-ES" dirty="0" err="1" smtClean="0">
                <a:latin typeface="Arial"/>
              </a:rPr>
              <a:t>ttg</a:t>
            </a:r>
            <a:r>
              <a:rPr lang="es-ES" dirty="0" smtClean="0">
                <a:latin typeface="Arial"/>
              </a:rPr>
              <a:t> </a:t>
            </a:r>
            <a:r>
              <a:rPr lang="es-ES" dirty="0" err="1" smtClean="0">
                <a:latin typeface="Arial"/>
              </a:rPr>
              <a:t>penataan</a:t>
            </a:r>
            <a:r>
              <a:rPr lang="es-ES" dirty="0" smtClean="0">
                <a:latin typeface="Arial"/>
              </a:rPr>
              <a:t> </a:t>
            </a:r>
            <a:r>
              <a:rPr lang="es-ES" dirty="0" err="1" smtClean="0">
                <a:latin typeface="Arial"/>
              </a:rPr>
              <a:t>ruang</a:t>
            </a:r>
            <a:endParaRPr lang="es-ES" dirty="0" smtClean="0">
              <a:latin typeface="Arial"/>
            </a:endParaRPr>
          </a:p>
          <a:p>
            <a:endParaRPr lang="es-ES" dirty="0" smtClean="0">
              <a:latin typeface="Arial"/>
            </a:endParaRPr>
          </a:p>
          <a:p>
            <a:r>
              <a:rPr lang="es-ES" dirty="0" smtClean="0">
                <a:latin typeface="Arial"/>
              </a:rPr>
              <a:t>UU no.22/1999 </a:t>
            </a:r>
            <a:r>
              <a:rPr lang="es-ES" dirty="0" err="1" smtClean="0">
                <a:latin typeface="Arial"/>
              </a:rPr>
              <a:t>ttg</a:t>
            </a:r>
            <a:r>
              <a:rPr lang="es-ES" dirty="0" smtClean="0">
                <a:latin typeface="Arial"/>
              </a:rPr>
              <a:t> </a:t>
            </a:r>
            <a:r>
              <a:rPr lang="es-ES" dirty="0" err="1" smtClean="0">
                <a:latin typeface="Arial"/>
              </a:rPr>
              <a:t>pemerintah</a:t>
            </a:r>
            <a:r>
              <a:rPr lang="es-ES" dirty="0" smtClean="0">
                <a:latin typeface="Arial"/>
              </a:rPr>
              <a:t> </a:t>
            </a:r>
            <a:r>
              <a:rPr lang="es-ES" dirty="0" err="1" smtClean="0">
                <a:latin typeface="Arial"/>
              </a:rPr>
              <a:t>daerah</a:t>
            </a:r>
            <a:endParaRPr lang="es-ES" dirty="0" smtClean="0">
              <a:latin typeface="Arial"/>
            </a:endParaRPr>
          </a:p>
          <a:p>
            <a:endParaRPr lang="es-E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UU no.25/1999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perimbangan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keuangan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antara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pemerintah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pusat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daerah</a:t>
            </a:r>
            <a:r>
              <a:rPr lang="en-US" dirty="0" smtClean="0">
                <a:latin typeface="Arial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Peraturan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pemerintah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</a:rPr>
              <a:t>PP no.27/1999 </a:t>
            </a:r>
            <a:r>
              <a:rPr lang="en-US" dirty="0" err="1" smtClean="0">
                <a:latin typeface="Arial"/>
              </a:rPr>
              <a:t>tentang</a:t>
            </a:r>
            <a:r>
              <a:rPr lang="en-US" dirty="0" smtClean="0">
                <a:latin typeface="Arial"/>
              </a:rPr>
              <a:t> AMDAL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PP no.85/1999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perubahan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atas</a:t>
            </a:r>
            <a:r>
              <a:rPr lang="en-US" dirty="0" smtClean="0">
                <a:latin typeface="Arial"/>
              </a:rPr>
              <a:t> PP no.18/1999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pengelolaan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limbah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berbahaya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beracun</a:t>
            </a:r>
            <a:r>
              <a:rPr lang="en-US" dirty="0" smtClean="0">
                <a:latin typeface="Arial"/>
              </a:rPr>
              <a:t> 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PP no.19/1999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pengendalian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pencemaran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/</a:t>
            </a:r>
            <a:r>
              <a:rPr lang="en-US" dirty="0" err="1" smtClean="0">
                <a:latin typeface="Arial"/>
              </a:rPr>
              <a:t>perusakan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laut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PP no.41/1999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pengendalian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pencemaran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udara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Keppres</a:t>
            </a:r>
            <a:r>
              <a:rPr lang="en-US" dirty="0" smtClean="0">
                <a:latin typeface="Arial"/>
              </a:rPr>
              <a:t> RI no.10/2000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badan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pengendalian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dampak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Keputusan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menteri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</a:t>
            </a:r>
            <a:r>
              <a:rPr lang="en-US" dirty="0" smtClean="0">
                <a:latin typeface="Arial"/>
              </a:rPr>
              <a:t> LH no. KEP-42/MENLH/11/1994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pedoman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umum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pelaksanaan</a:t>
            </a:r>
            <a:r>
              <a:rPr lang="en-US" dirty="0" smtClean="0">
                <a:latin typeface="Arial"/>
              </a:rPr>
              <a:t> audit </a:t>
            </a:r>
            <a:r>
              <a:rPr lang="en-US" dirty="0" err="1" smtClean="0">
                <a:latin typeface="Arial"/>
              </a:rPr>
              <a:t>lingkungan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 KEP-30/MENLH/10/1999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panduan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penyusunan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dokumen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pengelolaan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lingkungan</a:t>
            </a:r>
            <a:endParaRPr lang="en-US" dirty="0" smtClean="0">
              <a:latin typeface="Arial"/>
            </a:endParaRP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no.2/2000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penilaian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dokumen</a:t>
            </a:r>
            <a:r>
              <a:rPr lang="en-US" dirty="0" smtClean="0">
                <a:latin typeface="Arial"/>
              </a:rPr>
              <a:t> AMDAL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no.17/2001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jenis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usaha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/</a:t>
            </a:r>
            <a:r>
              <a:rPr lang="en-US" dirty="0" err="1" smtClean="0">
                <a:latin typeface="Arial"/>
              </a:rPr>
              <a:t>kegiatan</a:t>
            </a:r>
            <a:r>
              <a:rPr lang="en-US" dirty="0" smtClean="0">
                <a:latin typeface="Arial"/>
              </a:rPr>
              <a:t> yang </a:t>
            </a:r>
            <a:r>
              <a:rPr lang="en-US" dirty="0" err="1" smtClean="0">
                <a:latin typeface="Arial"/>
              </a:rPr>
              <a:t>wajib</a:t>
            </a:r>
            <a:r>
              <a:rPr lang="en-US" dirty="0" smtClean="0">
                <a:latin typeface="Arial"/>
              </a:rPr>
              <a:t> AMDAL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err="1" smtClean="0">
                <a:latin typeface="Arial"/>
              </a:rPr>
              <a:t>KepmenLH</a:t>
            </a:r>
            <a:r>
              <a:rPr lang="en-US" dirty="0" smtClean="0">
                <a:latin typeface="Arial"/>
              </a:rPr>
              <a:t> no.86/2002 </a:t>
            </a:r>
            <a:r>
              <a:rPr lang="en-US" dirty="0" err="1" smtClean="0">
                <a:latin typeface="Arial"/>
              </a:rPr>
              <a:t>ttg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pedoman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pelaksanaan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upaya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pengelolaan</a:t>
            </a:r>
            <a:r>
              <a:rPr lang="en-US" dirty="0" smtClean="0">
                <a:latin typeface="Arial"/>
              </a:rPr>
              <a:t> LH </a:t>
            </a:r>
            <a:r>
              <a:rPr lang="en-US" dirty="0" err="1" smtClean="0">
                <a:latin typeface="Arial"/>
              </a:rPr>
              <a:t>dan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upaya</a:t>
            </a:r>
            <a:r>
              <a:rPr lang="en-US" dirty="0" smtClean="0">
                <a:latin typeface="Arial"/>
              </a:rPr>
              <a:t> </a:t>
            </a:r>
            <a:r>
              <a:rPr lang="en-US" dirty="0" err="1" smtClean="0">
                <a:latin typeface="Arial"/>
              </a:rPr>
              <a:t>pemantauan</a:t>
            </a:r>
            <a:r>
              <a:rPr lang="en-US" dirty="0" smtClean="0">
                <a:latin typeface="Arial"/>
              </a:rPr>
              <a:t> LH</a:t>
            </a:r>
          </a:p>
          <a:p>
            <a:endParaRPr lang="en-US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YL - BLOK 4.1 2012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54AA-F18D-4273-98E3-7EE6854490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</TotalTime>
  <Words>1638</Words>
  <Application>Microsoft Office PowerPoint</Application>
  <PresentationFormat>On-screen Show (4:3)</PresentationFormat>
  <Paragraphs>364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Lucida Sans Unicode</vt:lpstr>
      <vt:lpstr>Wingdings 3</vt:lpstr>
      <vt:lpstr>Symbol</vt:lpstr>
      <vt:lpstr>Verdana</vt:lpstr>
      <vt:lpstr>Cooper Black</vt:lpstr>
      <vt:lpstr>Arial Narrow</vt:lpstr>
      <vt:lpstr>Rockwell</vt:lpstr>
      <vt:lpstr>Berlin Sans FB</vt:lpstr>
      <vt:lpstr>Wingdings</vt:lpstr>
      <vt:lpstr>Tahoma</vt:lpstr>
      <vt:lpstr>Arial Black</vt:lpstr>
      <vt:lpstr>Calibri</vt:lpstr>
      <vt:lpstr>Wingdings 2</vt:lpstr>
      <vt:lpstr>Concourse</vt:lpstr>
      <vt:lpstr>Pengelolaan Lingkungan Peraturan dan Perundang-undangan</vt:lpstr>
      <vt:lpstr>Pendahuluan</vt:lpstr>
      <vt:lpstr>Dasar Konstitusional</vt:lpstr>
      <vt:lpstr>Slide 4</vt:lpstr>
      <vt:lpstr>Slide 5</vt:lpstr>
      <vt:lpstr>UU lingkungan hidup</vt:lpstr>
      <vt:lpstr>UU lain / pendukung </vt:lpstr>
      <vt:lpstr>Peraturan pemerintah</vt:lpstr>
      <vt:lpstr>Keputusan menteri</vt:lpstr>
      <vt:lpstr>Keputusan menteri (2)</vt:lpstr>
      <vt:lpstr>Peraturan Daerah</vt:lpstr>
      <vt:lpstr>Implementasi</vt:lpstr>
      <vt:lpstr>HAM</vt:lpstr>
      <vt:lpstr>Kewenangan pemerintah pusat dalam kebijakan LH</vt:lpstr>
      <vt:lpstr>Kewenangan daerah otonom propinsi dalam bidang LH</vt:lpstr>
      <vt:lpstr>Penegakan Hukum</vt:lpstr>
      <vt:lpstr>Pengaturan ????</vt:lpstr>
      <vt:lpstr>UU no. 18 Tahun 2008  Tentang Sampah</vt:lpstr>
      <vt:lpstr>Sampah …</vt:lpstr>
      <vt:lpstr>Belum dimasukkan pd 2012</vt:lpstr>
      <vt:lpstr>Slide 21</vt:lpstr>
      <vt:lpstr>Air Bersih</vt:lpstr>
      <vt:lpstr>Sumur Dangkal</vt:lpstr>
      <vt:lpstr>Kelas Badan Air</vt:lpstr>
      <vt:lpstr>Pembuangan tinja</vt:lpstr>
      <vt:lpstr>Parameter Pencemaran Air</vt:lpstr>
      <vt:lpstr>Slide 27</vt:lpstr>
      <vt:lpstr>Pengolahan Air Limbah</vt:lpstr>
      <vt:lpstr>Slide 29</vt:lpstr>
      <vt:lpstr>Susunan Udara Bersih Normal</vt:lpstr>
      <vt:lpstr>Rumah Sakit</vt:lpstr>
      <vt:lpstr>Pencegahan penyakit menular terhadap lingkungan sekitar</vt:lpstr>
      <vt:lpstr>Penggolongan Limbah Klinis</vt:lpstr>
      <vt:lpstr>Pemisahan limbah</vt:lpstr>
      <vt:lpstr>Insinerator</vt:lpstr>
      <vt:lpstr>Penyediaan Air bersih RS</vt:lpstr>
      <vt:lpstr>Pengawasan kualitas air</vt:lpstr>
      <vt:lpstr>Desinfeksi sistim saluran air bersih</vt:lpstr>
      <vt:lpstr>Pengelolaan Linen</vt:lpstr>
      <vt:lpstr>Pengendalian Serangga &amp; Tikus</vt:lpstr>
      <vt:lpstr>Referensi</vt:lpstr>
      <vt:lpstr>Terima Kasih</vt:lpstr>
    </vt:vector>
  </TitlesOfParts>
  <Company>FK-IKM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dan peraturan Lingkungan Hidup</dc:title>
  <dc:creator>Yuniar Lestari</dc:creator>
  <cp:lastModifiedBy>Yuyun</cp:lastModifiedBy>
  <cp:revision>43</cp:revision>
  <dcterms:created xsi:type="dcterms:W3CDTF">2008-11-14T14:05:27Z</dcterms:created>
  <dcterms:modified xsi:type="dcterms:W3CDTF">2012-09-16T07:01:28Z</dcterms:modified>
</cp:coreProperties>
</file>