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5"/>
  </p:notesMasterIdLst>
  <p:sldIdLst>
    <p:sldId id="260" r:id="rId2"/>
    <p:sldId id="261" r:id="rId3"/>
    <p:sldId id="262" r:id="rId4"/>
    <p:sldId id="301"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303" r:id="rId22"/>
    <p:sldId id="279" r:id="rId23"/>
    <p:sldId id="307" r:id="rId24"/>
    <p:sldId id="280" r:id="rId25"/>
    <p:sldId id="281" r:id="rId26"/>
    <p:sldId id="304" r:id="rId27"/>
    <p:sldId id="282" r:id="rId28"/>
    <p:sldId id="283" r:id="rId29"/>
    <p:sldId id="305" r:id="rId30"/>
    <p:sldId id="284" r:id="rId31"/>
    <p:sldId id="285" r:id="rId32"/>
    <p:sldId id="286" r:id="rId33"/>
    <p:sldId id="30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0" d="100"/>
          <a:sy n="40" d="100"/>
        </p:scale>
        <p:origin x="-1302"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18933F-7EAC-4E73-A0E7-7110329C8EA1}" type="datetimeFigureOut">
              <a:rPr lang="en-US" smtClean="0"/>
              <a:pPr/>
              <a:t>6/2/2012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26327F-B67C-4860-8781-C884A8150FC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B343A8-B1A0-447E-936E-130AAAAA539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B343A8-B1A0-447E-936E-130AAAAA539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B343A8-B1A0-447E-936E-130AAAAA539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B343A8-B1A0-447E-936E-130AAAAA539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B343A8-B1A0-447E-936E-130AAAAA539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B343A8-B1A0-447E-936E-130AAAAA539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B343A8-B1A0-447E-936E-130AAAAA539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B343A8-B1A0-447E-936E-130AAAAA539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B343A8-B1A0-447E-936E-130AAAAA539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B343A8-B1A0-447E-936E-130AAAAA539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B343A8-B1A0-447E-936E-130AAAAA539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B343A8-B1A0-447E-936E-130AAAAA539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B343A8-B1A0-447E-936E-130AAAAA539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6327F-B67C-4860-8781-C884A8150FC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B343A8-B1A0-447E-936E-130AAAAA539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6327F-B67C-4860-8781-C884A8150FC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B343A8-B1A0-447E-936E-130AAAAA539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B343A8-B1A0-447E-936E-130AAAAA539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6327F-B67C-4860-8781-C884A8150FC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B343A8-B1A0-447E-936E-130AAAAA539A}"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B343A8-B1A0-447E-936E-130AAAAA539A}"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6327F-B67C-4860-8781-C884A8150FC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B343A8-B1A0-447E-936E-130AAAAA539A}"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B343A8-B1A0-447E-936E-130AAAAA539A}"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B343A8-B1A0-447E-936E-130AAAAA539A}"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B343A8-B1A0-447E-936E-130AAAAA539A}"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6327F-B67C-4860-8781-C884A8150FC9}" type="slidenum">
              <a:rPr lang="en-US" smtClean="0"/>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6327F-B67C-4860-8781-C884A8150FC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B343A8-B1A0-447E-936E-130AAAAA539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B343A8-B1A0-447E-936E-130AAAAA539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B343A8-B1A0-447E-936E-130AAAAA539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B343A8-B1A0-447E-936E-130AAAAA539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B343A8-B1A0-447E-936E-130AAAAA539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E3FE7EC6-E727-4EFF-AC39-F4E26C2834A3}" type="datetimeFigureOut">
              <a:rPr lang="en-US" smtClean="0"/>
              <a:pPr/>
              <a:t>6/2/2012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B4D06-B78C-486A-BFC7-76B36ECD94D9}"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FE7EC6-E727-4EFF-AC39-F4E26C2834A3}" type="datetimeFigureOut">
              <a:rPr lang="en-US" smtClean="0"/>
              <a:pPr/>
              <a:t>6/2/2012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B4D06-B78C-486A-BFC7-76B36ECD94D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FE7EC6-E727-4EFF-AC39-F4E26C2834A3}" type="datetimeFigureOut">
              <a:rPr lang="en-US" smtClean="0"/>
              <a:pPr/>
              <a:t>6/2/2012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002B4D06-B78C-486A-BFC7-76B36ECD94D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FE7EC6-E727-4EFF-AC39-F4E26C2834A3}" type="datetimeFigureOut">
              <a:rPr lang="en-US" smtClean="0"/>
              <a:pPr/>
              <a:t>6/2/2012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B4D06-B78C-486A-BFC7-76B36ECD94D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3FE7EC6-E727-4EFF-AC39-F4E26C2834A3}" type="datetimeFigureOut">
              <a:rPr lang="en-US" smtClean="0"/>
              <a:pPr/>
              <a:t>6/2/2012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B4D06-B78C-486A-BFC7-76B36ECD94D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3FE7EC6-E727-4EFF-AC39-F4E26C2834A3}" type="datetimeFigureOut">
              <a:rPr lang="en-US" smtClean="0"/>
              <a:pPr/>
              <a:t>6/2/2012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B4D06-B78C-486A-BFC7-76B36ECD94D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3FE7EC6-E727-4EFF-AC39-F4E26C2834A3}" type="datetimeFigureOut">
              <a:rPr lang="en-US" smtClean="0"/>
              <a:pPr/>
              <a:t>6/2/2012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2B4D06-B78C-486A-BFC7-76B36ECD94D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3FE7EC6-E727-4EFF-AC39-F4E26C2834A3}" type="datetimeFigureOut">
              <a:rPr lang="en-US" smtClean="0"/>
              <a:pPr/>
              <a:t>6/2/2012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2B4D06-B78C-486A-BFC7-76B36ECD94D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FE7EC6-E727-4EFF-AC39-F4E26C2834A3}" type="datetimeFigureOut">
              <a:rPr lang="en-US" smtClean="0"/>
              <a:pPr/>
              <a:t>6/2/2012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2B4D06-B78C-486A-BFC7-76B36ECD94D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3FE7EC6-E727-4EFF-AC39-F4E26C2834A3}" type="datetimeFigureOut">
              <a:rPr lang="en-US" smtClean="0"/>
              <a:pPr/>
              <a:t>6/2/2012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B4D06-B78C-486A-BFC7-76B36ECD94D9}"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E3FE7EC6-E727-4EFF-AC39-F4E26C2834A3}" type="datetimeFigureOut">
              <a:rPr lang="en-US" smtClean="0"/>
              <a:pPr/>
              <a:t>6/2/2012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002B4D06-B78C-486A-BFC7-76B36ECD94D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3FE7EC6-E727-4EFF-AC39-F4E26C2834A3}" type="datetimeFigureOut">
              <a:rPr lang="en-US" smtClean="0"/>
              <a:pPr/>
              <a:t>6/2/2012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002B4D06-B78C-486A-BFC7-76B36ECD94D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Kelainan Pigmen</a:t>
            </a:r>
            <a:endParaRPr lang="id-ID" dirty="0"/>
          </a:p>
        </p:txBody>
      </p:sp>
      <p:sp>
        <p:nvSpPr>
          <p:cNvPr id="3" name="Subtitle 2"/>
          <p:cNvSpPr>
            <a:spLocks noGrp="1"/>
          </p:cNvSpPr>
          <p:nvPr>
            <p:ph type="subTitle" idx="1"/>
          </p:nvPr>
        </p:nvSpPr>
        <p:spPr>
          <a:xfrm>
            <a:off x="1066800" y="3581400"/>
            <a:ext cx="8077200" cy="1499616"/>
          </a:xfrm>
        </p:spPr>
        <p:txBody>
          <a:bodyPr>
            <a:normAutofit/>
          </a:bodyPr>
          <a:lstStyle/>
          <a:p>
            <a:pPr algn="r"/>
            <a:r>
              <a:rPr lang="en-US" sz="3200" dirty="0" smtClean="0">
                <a:solidFill>
                  <a:srgbClr val="FFFF00"/>
                </a:solidFill>
              </a:rPr>
              <a:t>d</a:t>
            </a:r>
            <a:r>
              <a:rPr lang="en-US" sz="3200" dirty="0" smtClean="0">
                <a:solidFill>
                  <a:srgbClr val="FFFF00"/>
                </a:solidFill>
              </a:rPr>
              <a:t>r. </a:t>
            </a:r>
            <a:r>
              <a:rPr lang="en-US" sz="3200" dirty="0" err="1" smtClean="0">
                <a:solidFill>
                  <a:srgbClr val="FFFF00"/>
                </a:solidFill>
              </a:rPr>
              <a:t>Satya</a:t>
            </a:r>
            <a:r>
              <a:rPr lang="en-US" sz="3200" dirty="0" smtClean="0">
                <a:solidFill>
                  <a:srgbClr val="FFFF00"/>
                </a:solidFill>
              </a:rPr>
              <a:t> </a:t>
            </a:r>
            <a:r>
              <a:rPr lang="en-US" sz="3200" dirty="0" err="1" smtClean="0">
                <a:solidFill>
                  <a:srgbClr val="FFFF00"/>
                </a:solidFill>
              </a:rPr>
              <a:t>Wydya</a:t>
            </a:r>
            <a:r>
              <a:rPr lang="en-US" sz="3200" dirty="0" smtClean="0">
                <a:solidFill>
                  <a:srgbClr val="FFFF00"/>
                </a:solidFill>
              </a:rPr>
              <a:t> </a:t>
            </a:r>
            <a:r>
              <a:rPr lang="en-US" sz="3200" dirty="0" err="1" smtClean="0">
                <a:solidFill>
                  <a:srgbClr val="FFFF00"/>
                </a:solidFill>
              </a:rPr>
              <a:t>Yenny</a:t>
            </a:r>
            <a:r>
              <a:rPr lang="en-US" sz="3200" dirty="0" smtClean="0">
                <a:solidFill>
                  <a:srgbClr val="FFFF00"/>
                </a:solidFill>
              </a:rPr>
              <a:t>, </a:t>
            </a:r>
            <a:r>
              <a:rPr lang="en-US" sz="3200" dirty="0" err="1" smtClean="0">
                <a:solidFill>
                  <a:srgbClr val="FFFF00"/>
                </a:solidFill>
              </a:rPr>
              <a:t>Sp.KK</a:t>
            </a:r>
            <a:endParaRPr lang="id-ID" sz="3200"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Patogenesis</a:t>
            </a:r>
            <a:endParaRPr lang="id-ID" dirty="0"/>
          </a:p>
        </p:txBody>
      </p:sp>
      <p:sp>
        <p:nvSpPr>
          <p:cNvPr id="3" name="Content Placeholder 2"/>
          <p:cNvSpPr>
            <a:spLocks noGrp="1"/>
          </p:cNvSpPr>
          <p:nvPr>
            <p:ph idx="1"/>
          </p:nvPr>
        </p:nvSpPr>
        <p:spPr/>
        <p:txBody>
          <a:bodyPr/>
          <a:lstStyle/>
          <a:p>
            <a:r>
              <a:rPr lang="id-ID" dirty="0" smtClean="0"/>
              <a:t>Belum diketahui seluruhnya</a:t>
            </a:r>
          </a:p>
          <a:p>
            <a:r>
              <a:rPr lang="id-ID" dirty="0" smtClean="0"/>
              <a:t>Peningkatan produksi melanosom karena hormon maupun sinar ultraviolet, dan juga bisa disebabkan oleh konsumsi bahan farmakologi seperti perak dan psoralen.</a:t>
            </a:r>
          </a:p>
          <a:p>
            <a:r>
              <a:rPr lang="id-ID" dirty="0" smtClean="0"/>
              <a:t>Penghambatan </a:t>
            </a:r>
            <a:r>
              <a:rPr lang="id-ID" i="1" dirty="0" smtClean="0"/>
              <a:t>malphigian cell turn over</a:t>
            </a:r>
            <a:r>
              <a:rPr lang="id-ID" dirty="0" smtClean="0"/>
              <a:t> karena obat sitostatik</a:t>
            </a:r>
            <a:endParaRPr lang="id-ID" i="1" dirty="0" smtClean="0"/>
          </a:p>
          <a:p>
            <a:pPr lvl="1">
              <a:buNone/>
            </a:pPr>
            <a:endParaRPr lang="id-ID"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Gejala Klinis</a:t>
            </a:r>
            <a:endParaRPr lang="id-ID" dirty="0"/>
          </a:p>
        </p:txBody>
      </p:sp>
      <p:sp>
        <p:nvSpPr>
          <p:cNvPr id="3" name="Content Placeholder 2"/>
          <p:cNvSpPr>
            <a:spLocks noGrp="1"/>
          </p:cNvSpPr>
          <p:nvPr>
            <p:ph idx="1"/>
          </p:nvPr>
        </p:nvSpPr>
        <p:spPr/>
        <p:txBody>
          <a:bodyPr/>
          <a:lstStyle/>
          <a:p>
            <a:r>
              <a:rPr lang="id-ID" dirty="0" smtClean="0"/>
              <a:t>Lesi makula coklat muda atau coklat tua berbatas tegas dengan tepi tidak teratur, sering pada pipi, hidung yang disebut pola malar. </a:t>
            </a:r>
          </a:p>
          <a:p>
            <a:r>
              <a:rPr lang="id-ID" dirty="0" smtClean="0"/>
              <a:t>Pola mandibular terdapat pada dagu.</a:t>
            </a:r>
          </a:p>
          <a:p>
            <a:r>
              <a:rPr lang="id-ID" dirty="0" smtClean="0"/>
              <a:t>Pola sentrofasial terdapat pada pelipis, dahi dan alis. </a:t>
            </a:r>
          </a:p>
          <a:p>
            <a:r>
              <a:rPr lang="id-ID" dirty="0" smtClean="0"/>
              <a:t>Tipe dermal warna keabu-abuan ataupun kebiruan.</a:t>
            </a:r>
          </a:p>
          <a:p>
            <a:endParaRPr lang="id-ID"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772400" cy="1143000"/>
          </a:xfrm>
        </p:spPr>
        <p:txBody>
          <a:bodyPr/>
          <a:lstStyle/>
          <a:p>
            <a:r>
              <a:rPr lang="id-ID" dirty="0" smtClean="0"/>
              <a:t>Pembantu Diagnosis</a:t>
            </a:r>
            <a:endParaRPr lang="id-ID" dirty="0"/>
          </a:p>
        </p:txBody>
      </p:sp>
      <p:sp>
        <p:nvSpPr>
          <p:cNvPr id="3" name="Content Placeholder 2"/>
          <p:cNvSpPr>
            <a:spLocks noGrp="1"/>
          </p:cNvSpPr>
          <p:nvPr>
            <p:ph idx="1"/>
          </p:nvPr>
        </p:nvSpPr>
        <p:spPr>
          <a:xfrm>
            <a:off x="785786" y="1600200"/>
            <a:ext cx="7596214" cy="4953000"/>
          </a:xfrm>
        </p:spPr>
        <p:txBody>
          <a:bodyPr>
            <a:normAutofit fontScale="77500" lnSpcReduction="20000"/>
          </a:bodyPr>
          <a:lstStyle/>
          <a:p>
            <a:r>
              <a:rPr lang="id-ID" dirty="0" smtClean="0"/>
              <a:t>Histopatologi</a:t>
            </a:r>
          </a:p>
          <a:p>
            <a:pPr lvl="1"/>
            <a:r>
              <a:rPr lang="id-ID" dirty="0" smtClean="0"/>
              <a:t>Epidermal ; melanin pada lapisan basal dan supra basal, kadang diseluruh stratum sponosum sampai stratum korneum.</a:t>
            </a:r>
          </a:p>
          <a:p>
            <a:pPr lvl="1"/>
            <a:r>
              <a:rPr lang="id-ID" dirty="0" smtClean="0"/>
              <a:t>Dermal : makrofag bermelanin disekitar pembuluh darah dalam dermis bagian atas dan bawah, pada dermis bagian atas terlihat fokus-fokus infiltrat</a:t>
            </a:r>
          </a:p>
          <a:p>
            <a:r>
              <a:rPr lang="id-ID" dirty="0" smtClean="0"/>
              <a:t>Mikroskop Elektron</a:t>
            </a:r>
          </a:p>
          <a:p>
            <a:pPr lvl="1"/>
            <a:r>
              <a:rPr lang="id-ID" dirty="0" smtClean="0"/>
              <a:t>Gambaran ultrastruktur melanosit  dalam lapisan basal memberi kesan aktivitas melanosit</a:t>
            </a:r>
          </a:p>
          <a:p>
            <a:r>
              <a:rPr lang="id-ID" dirty="0" smtClean="0"/>
              <a:t>Sinar Wood</a:t>
            </a:r>
          </a:p>
          <a:p>
            <a:pPr lvl="1"/>
            <a:r>
              <a:rPr lang="id-ID" dirty="0" smtClean="0"/>
              <a:t>Epidermal : lesi lebih kontras</a:t>
            </a:r>
          </a:p>
          <a:p>
            <a:pPr lvl="1"/>
            <a:r>
              <a:rPr lang="id-ID" dirty="0" smtClean="0"/>
              <a:t>Dermal : lesi tidak bertambah kontras</a:t>
            </a:r>
          </a:p>
          <a:p>
            <a:pPr lvl="1"/>
            <a:r>
              <a:rPr lang="id-ID" dirty="0" smtClean="0"/>
              <a:t>Campuran : lesi ada yang lebih kontras ada yang tidak</a:t>
            </a:r>
          </a:p>
          <a:p>
            <a:pPr lvl="1"/>
            <a:r>
              <a:rPr lang="id-ID" dirty="0" smtClean="0"/>
              <a:t>Tidak Jelas : lesih lebih kontras dengan sinar biasa</a:t>
            </a:r>
          </a:p>
          <a:p>
            <a:pPr lvl="1"/>
            <a:endParaRPr lang="id-ID"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Diagnosis</a:t>
            </a:r>
            <a:endParaRPr lang="id-ID" dirty="0"/>
          </a:p>
        </p:txBody>
      </p:sp>
      <p:sp>
        <p:nvSpPr>
          <p:cNvPr id="3" name="Content Placeholder 2"/>
          <p:cNvSpPr>
            <a:spLocks noGrp="1"/>
          </p:cNvSpPr>
          <p:nvPr>
            <p:ph idx="1"/>
          </p:nvPr>
        </p:nvSpPr>
        <p:spPr/>
        <p:txBody>
          <a:bodyPr/>
          <a:lstStyle/>
          <a:p>
            <a:r>
              <a:rPr lang="id-ID" dirty="0" smtClean="0"/>
              <a:t>Diagnosis melasma ditegakkan hanya dengan pemeriksaan klinis.</a:t>
            </a:r>
          </a:p>
          <a:p>
            <a:r>
              <a:rPr lang="id-ID" dirty="0" smtClean="0"/>
              <a:t>Untuk mentukan tipe melasm dilakukan pemeriksaan sinar Wood, sedangkan pemeriksaan histopatologik hanya dilakukan pada kasus tertentu.</a:t>
            </a:r>
            <a:endParaRPr lang="id-ID"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Penatalaksanaan</a:t>
            </a:r>
            <a:endParaRPr lang="id-ID" dirty="0"/>
          </a:p>
        </p:txBody>
      </p:sp>
      <p:sp>
        <p:nvSpPr>
          <p:cNvPr id="3" name="Content Placeholder 2"/>
          <p:cNvSpPr>
            <a:spLocks noGrp="1"/>
          </p:cNvSpPr>
          <p:nvPr>
            <p:ph idx="1"/>
          </p:nvPr>
        </p:nvSpPr>
        <p:spPr/>
        <p:txBody>
          <a:bodyPr>
            <a:normAutofit lnSpcReduction="10000"/>
          </a:bodyPr>
          <a:lstStyle/>
          <a:p>
            <a:r>
              <a:rPr lang="id-ID" dirty="0" smtClean="0"/>
              <a:t>P</a:t>
            </a:r>
            <a:r>
              <a:rPr lang="en-US" dirty="0" smtClean="0"/>
              <a:t>e</a:t>
            </a:r>
            <a:r>
              <a:rPr lang="id-ID" dirty="0" smtClean="0"/>
              <a:t>ngobatan melasma memerlukan waktu yang cukup lama.</a:t>
            </a:r>
          </a:p>
          <a:p>
            <a:r>
              <a:rPr lang="id-ID" dirty="0" smtClean="0"/>
              <a:t>Harus ada kerja sama yang baik antara dokter – pasien.</a:t>
            </a:r>
          </a:p>
          <a:p>
            <a:r>
              <a:rPr lang="id-ID" dirty="0" smtClean="0"/>
              <a:t>Kebanyakan penderita berobat untuk alasan kosmetik.</a:t>
            </a:r>
          </a:p>
          <a:p>
            <a:r>
              <a:rPr lang="id-ID" dirty="0" smtClean="0"/>
              <a:t>Pengobatan harus dilakukan secara tertatur karena melasma bersifat residif kronis.</a:t>
            </a:r>
          </a:p>
          <a:p>
            <a:r>
              <a:rPr lang="id-ID" dirty="0" smtClean="0"/>
              <a:t>Pengobatan yang sempurna adalah pengobatan kausal dari melasma.</a:t>
            </a:r>
          </a:p>
          <a:p>
            <a:endParaRPr lang="id-ID"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Pencegahan</a:t>
            </a:r>
            <a:endParaRPr lang="id-ID" dirty="0"/>
          </a:p>
        </p:txBody>
      </p:sp>
      <p:sp>
        <p:nvSpPr>
          <p:cNvPr id="3" name="Content Placeholder 2"/>
          <p:cNvSpPr>
            <a:spLocks noGrp="1"/>
          </p:cNvSpPr>
          <p:nvPr>
            <p:ph idx="1"/>
          </p:nvPr>
        </p:nvSpPr>
        <p:spPr/>
        <p:txBody>
          <a:bodyPr>
            <a:normAutofit fontScale="92500" lnSpcReduction="20000"/>
          </a:bodyPr>
          <a:lstStyle/>
          <a:p>
            <a:r>
              <a:rPr lang="id-ID" dirty="0" smtClean="0"/>
              <a:t>Perlindungan terhadap sinar U</a:t>
            </a:r>
            <a:r>
              <a:rPr lang="en-US" dirty="0" smtClean="0"/>
              <a:t>V </a:t>
            </a:r>
            <a:r>
              <a:rPr lang="id-ID" dirty="0" smtClean="0"/>
              <a:t>terutama pukul 09:00 – 15:00. Kalau keluar rumah pakai topi/payung.</a:t>
            </a:r>
          </a:p>
          <a:p>
            <a:r>
              <a:rPr lang="id-ID" dirty="0" smtClean="0"/>
              <a:t>Tabir surya 30 menit sebelum terkena pajanan sinar matahari.</a:t>
            </a:r>
          </a:p>
          <a:p>
            <a:r>
              <a:rPr lang="id-ID" dirty="0" smtClean="0"/>
              <a:t>Menghilangkan faktor yang merupakan penyebab melasma misalnya pemakain</a:t>
            </a:r>
            <a:r>
              <a:rPr lang="en-US" dirty="0" smtClean="0"/>
              <a:t> </a:t>
            </a:r>
            <a:r>
              <a:rPr lang="id-ID" dirty="0" smtClean="0"/>
              <a:t> pil kontrasepsi, menghentikan pemakaian kosmetika yang mengandung parfum, obat-obatan yang merangsang melanogenesis dan sitostatik.</a:t>
            </a:r>
            <a:endParaRPr lang="id-ID"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Pengobatan</a:t>
            </a:r>
            <a:endParaRPr lang="id-ID" dirty="0"/>
          </a:p>
        </p:txBody>
      </p:sp>
      <p:sp>
        <p:nvSpPr>
          <p:cNvPr id="3" name="Content Placeholder 2"/>
          <p:cNvSpPr>
            <a:spLocks noGrp="1"/>
          </p:cNvSpPr>
          <p:nvPr>
            <p:ph idx="1"/>
          </p:nvPr>
        </p:nvSpPr>
        <p:spPr/>
        <p:txBody>
          <a:bodyPr>
            <a:normAutofit fontScale="92500" lnSpcReduction="10000"/>
          </a:bodyPr>
          <a:lstStyle/>
          <a:p>
            <a:r>
              <a:rPr lang="id-ID" dirty="0" smtClean="0"/>
              <a:t>Topikal</a:t>
            </a:r>
          </a:p>
          <a:p>
            <a:pPr lvl="1"/>
            <a:r>
              <a:rPr lang="id-ID" dirty="0" smtClean="0"/>
              <a:t>Hidrokinon konsentrasi 2-5%. Krim dipakai pada malam hari disertai tabir surya pada siang hari. Umumnya perbaikan dalam 6-8 minggu dan dilanjutkan sampai 6 bulan. Efek samping adalah dermatitis kontak iritan atau alergik. Setelah penghentiang hidrokinon sering terjadi kekambuhan.</a:t>
            </a:r>
          </a:p>
          <a:p>
            <a:pPr lvl="1"/>
            <a:r>
              <a:rPr lang="id-ID" dirty="0" smtClean="0"/>
              <a:t>Asam Retinoat 0,1%  terutama digunakan sebagai terapi tambahan atau terapi kombinasi. Krim dipakai malam hari. Efek samping berupa eritema, deskuamasi, dan fotosensitasi.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Pengobatan</a:t>
            </a:r>
            <a:endParaRPr lang="id-ID" dirty="0"/>
          </a:p>
        </p:txBody>
      </p:sp>
      <p:sp>
        <p:nvSpPr>
          <p:cNvPr id="3" name="Content Placeholder 2"/>
          <p:cNvSpPr>
            <a:spLocks noGrp="1"/>
          </p:cNvSpPr>
          <p:nvPr>
            <p:ph idx="1"/>
          </p:nvPr>
        </p:nvSpPr>
        <p:spPr/>
        <p:txBody>
          <a:bodyPr>
            <a:normAutofit lnSpcReduction="10000"/>
          </a:bodyPr>
          <a:lstStyle/>
          <a:p>
            <a:pPr lvl="1"/>
            <a:r>
              <a:rPr lang="id-ID" dirty="0" smtClean="0"/>
              <a:t>Asam Azeleat merupakan obat yang aman untuk dipakai, pengobatan dengan asam azeleat 20% selama 6 bulan memberikan hasil yang baik. Efek samping berupa rasa panas dan gatal.</a:t>
            </a:r>
          </a:p>
          <a:p>
            <a:r>
              <a:rPr lang="id-ID" dirty="0" smtClean="0"/>
              <a:t>Sistemik</a:t>
            </a:r>
          </a:p>
          <a:p>
            <a:pPr lvl="1"/>
            <a:r>
              <a:rPr lang="id-ID" dirty="0" smtClean="0"/>
              <a:t>Asam askorbat (Vit C) mempunyai efek merubah melanin menjadi melanin bentuk reduksi yang berwarna lebih cerah</a:t>
            </a:r>
          </a:p>
          <a:p>
            <a:pPr lvl="1"/>
            <a:r>
              <a:rPr lang="id-ID" dirty="0" smtClean="0"/>
              <a:t>Glutation bentuk reduksi yang berpotensi menghambat pembentukan melanin dengan bergabung dengan cuprum dari triosinase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Tindakan Khusus</a:t>
            </a:r>
            <a:endParaRPr lang="id-ID" dirty="0"/>
          </a:p>
        </p:txBody>
      </p:sp>
      <p:sp>
        <p:nvSpPr>
          <p:cNvPr id="3" name="Content Placeholder 2"/>
          <p:cNvSpPr>
            <a:spLocks noGrp="1"/>
          </p:cNvSpPr>
          <p:nvPr>
            <p:ph idx="1"/>
          </p:nvPr>
        </p:nvSpPr>
        <p:spPr/>
        <p:txBody>
          <a:bodyPr/>
          <a:lstStyle/>
          <a:p>
            <a:r>
              <a:rPr lang="id-ID" dirty="0" smtClean="0"/>
              <a:t>Pengelupasan  Kimiawi menguggunakan asam glikolat 50-70% selama 4-6 menit setiap 3 minggu selama 6 kali. Sebelum dilakukan pengelupasan kimiawi diberikan krim asam glikoliat 10% selama 14 hari.</a:t>
            </a:r>
          </a:p>
          <a:p>
            <a:r>
              <a:rPr lang="id-ID" dirty="0" smtClean="0"/>
              <a:t>Bedah laser dengan Q-Switched Ruby dan Laser Argon.</a:t>
            </a:r>
            <a:endParaRPr lang="id-ID"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Lentiginosis</a:t>
            </a:r>
            <a:endParaRPr lang="id-ID" dirty="0"/>
          </a:p>
        </p:txBody>
      </p:sp>
      <p:sp>
        <p:nvSpPr>
          <p:cNvPr id="3" name="Content Placeholder 2"/>
          <p:cNvSpPr>
            <a:spLocks noGrp="1"/>
          </p:cNvSpPr>
          <p:nvPr>
            <p:ph idx="1"/>
          </p:nvPr>
        </p:nvSpPr>
        <p:spPr/>
        <p:txBody>
          <a:bodyPr>
            <a:normAutofit fontScale="92500" lnSpcReduction="20000"/>
          </a:bodyPr>
          <a:lstStyle/>
          <a:p>
            <a:r>
              <a:rPr lang="id-ID" dirty="0" smtClean="0"/>
              <a:t>Keadaan terbentuknya makula coklat atau coklat kehitaman berbentuk bulat atau polisiklik dengan jumlah yang banyak dan distribusi tertentu.</a:t>
            </a:r>
          </a:p>
          <a:p>
            <a:r>
              <a:rPr lang="id-ID" dirty="0" smtClean="0"/>
              <a:t>Disebabkan karena bertambahnya melanosit pada taut dermo-epidermal tanpa adanya proliferasi fokal.</a:t>
            </a:r>
          </a:p>
          <a:p>
            <a:r>
              <a:rPr lang="id-ID" dirty="0" smtClean="0"/>
              <a:t>Klasifikasi : </a:t>
            </a:r>
          </a:p>
          <a:p>
            <a:pPr lvl="1"/>
            <a:r>
              <a:rPr lang="id-ID" dirty="0" smtClean="0"/>
              <a:t>Lentiginosis Generalisata</a:t>
            </a:r>
          </a:p>
          <a:p>
            <a:pPr lvl="1"/>
            <a:r>
              <a:rPr lang="id-ID" dirty="0" smtClean="0"/>
              <a:t>Lentiginosis Sentrofasial</a:t>
            </a:r>
          </a:p>
          <a:p>
            <a:pPr lvl="1"/>
            <a:r>
              <a:rPr lang="id-ID" dirty="0" smtClean="0"/>
              <a:t>Sindrom Peutz-Jegher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Pendahuluan</a:t>
            </a:r>
            <a:endParaRPr lang="id-ID" dirty="0"/>
          </a:p>
        </p:txBody>
      </p:sp>
      <p:sp>
        <p:nvSpPr>
          <p:cNvPr id="3" name="Content Placeholder 2"/>
          <p:cNvSpPr>
            <a:spLocks noGrp="1"/>
          </p:cNvSpPr>
          <p:nvPr>
            <p:ph idx="1"/>
          </p:nvPr>
        </p:nvSpPr>
        <p:spPr/>
        <p:txBody>
          <a:bodyPr/>
          <a:lstStyle/>
          <a:p>
            <a:r>
              <a:rPr lang="id-ID" dirty="0" smtClean="0"/>
              <a:t>Kelainan pigmen / melanosis : kelainan warna kulit akibat berkuran atau bertambahnya pembentukan melanin pada kulit.</a:t>
            </a:r>
          </a:p>
          <a:p>
            <a:r>
              <a:rPr lang="id-ID" dirty="0" smtClean="0"/>
              <a:t>Hipermelanosis (Melanoderma): Bertambahnya produksi pigmen melanin.</a:t>
            </a:r>
          </a:p>
          <a:p>
            <a:r>
              <a:rPr lang="id-ID" dirty="0" smtClean="0"/>
              <a:t>Hipomelanosis (</a:t>
            </a:r>
            <a:r>
              <a:rPr lang="id-ID" smtClean="0"/>
              <a:t>Lekoderma): </a:t>
            </a:r>
            <a:r>
              <a:rPr lang="id-ID" dirty="0" smtClean="0"/>
              <a:t>Berkurangnya produksi pigmen melanin</a:t>
            </a:r>
            <a:endParaRPr lang="id-ID"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Lentiginosis Generalisata</a:t>
            </a:r>
            <a:endParaRPr lang="id-ID" dirty="0"/>
          </a:p>
        </p:txBody>
      </p:sp>
      <p:sp>
        <p:nvSpPr>
          <p:cNvPr id="3" name="Content Placeholder 2"/>
          <p:cNvSpPr>
            <a:spLocks noGrp="1"/>
          </p:cNvSpPr>
          <p:nvPr>
            <p:ph idx="1"/>
          </p:nvPr>
        </p:nvSpPr>
        <p:spPr/>
        <p:txBody>
          <a:bodyPr>
            <a:normAutofit fontScale="92500" lnSpcReduction="20000"/>
          </a:bodyPr>
          <a:lstStyle/>
          <a:p>
            <a:r>
              <a:rPr lang="id-ID" dirty="0" smtClean="0"/>
              <a:t>Umumnya multipel, timbul satu demi satu atau dalam kelompok kecil sejak sama anak-anak</a:t>
            </a:r>
          </a:p>
          <a:p>
            <a:r>
              <a:rPr lang="id-ID" dirty="0" smtClean="0"/>
              <a:t>Lentiginosis Eruptif : timbul sangat banyak dan dalam waktu singkat. Lesi awalnya berupa telangiektasis yang dengan cepat mengalami pigmentasi dan berubah jadi melanosit seluller.</a:t>
            </a:r>
          </a:p>
          <a:p>
            <a:r>
              <a:rPr lang="id-ID" dirty="0" smtClean="0"/>
              <a:t>Lentiginosis Multiple : timbul pada waktu lahir dan bertambah sampai masa pubertas, ditemukan pada daerah leher pada bagian atas, tetapi dapat juga ditemukan diseluruh tubuh, sering disertai kelainan jantung, stenosis pembuluh nadi paru dan sub aorta.</a:t>
            </a:r>
          </a:p>
          <a:p>
            <a:endParaRPr lang="id-ID"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4099" name="Picture 3"/>
          <p:cNvPicPr>
            <a:picLocks noGrp="1" noChangeAspect="1" noChangeArrowheads="1"/>
          </p:cNvPicPr>
          <p:nvPr>
            <p:ph sz="half" idx="1"/>
          </p:nvPr>
        </p:nvPicPr>
        <p:blipFill>
          <a:blip r:embed="rId3" cstate="print"/>
          <a:stretch>
            <a:fillRect/>
          </a:stretch>
        </p:blipFill>
        <p:spPr bwMode="auto">
          <a:xfrm>
            <a:off x="1300309" y="2261622"/>
            <a:ext cx="2352381" cy="3647619"/>
          </a:xfrm>
          <a:prstGeom prst="rect">
            <a:avLst/>
          </a:prstGeom>
          <a:noFill/>
          <a:ln w="9525">
            <a:noFill/>
            <a:miter lim="800000"/>
            <a:headEnd/>
            <a:tailEnd/>
          </a:ln>
          <a:effectLst/>
        </p:spPr>
      </p:pic>
      <p:pic>
        <p:nvPicPr>
          <p:cNvPr id="4100" name="Picture 4"/>
          <p:cNvPicPr>
            <a:picLocks noGrp="1" noChangeAspect="1" noChangeArrowheads="1"/>
          </p:cNvPicPr>
          <p:nvPr>
            <p:ph sz="half" idx="2"/>
          </p:nvPr>
        </p:nvPicPr>
        <p:blipFill>
          <a:blip r:embed="rId4" cstate="print"/>
          <a:stretch>
            <a:fillRect/>
          </a:stretch>
        </p:blipFill>
        <p:spPr bwMode="auto">
          <a:xfrm>
            <a:off x="4648200" y="2795715"/>
            <a:ext cx="4038600" cy="2579432"/>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Lentiginosis Sentrofasial</a:t>
            </a:r>
            <a:endParaRPr lang="id-ID" dirty="0"/>
          </a:p>
        </p:txBody>
      </p:sp>
      <p:sp>
        <p:nvSpPr>
          <p:cNvPr id="3" name="Content Placeholder 2"/>
          <p:cNvSpPr>
            <a:spLocks noGrp="1"/>
          </p:cNvSpPr>
          <p:nvPr>
            <p:ph idx="1"/>
          </p:nvPr>
        </p:nvSpPr>
        <p:spPr/>
        <p:txBody>
          <a:bodyPr>
            <a:normAutofit/>
          </a:bodyPr>
          <a:lstStyle/>
          <a:p>
            <a:r>
              <a:rPr lang="id-ID" dirty="0" smtClean="0"/>
              <a:t>Diturunkan secara autosomal dominan, </a:t>
            </a:r>
            <a:endParaRPr lang="en-US" dirty="0" smtClean="0"/>
          </a:p>
          <a:p>
            <a:r>
              <a:rPr lang="id-ID" dirty="0" smtClean="0"/>
              <a:t>berupa </a:t>
            </a:r>
            <a:r>
              <a:rPr lang="id-ID" dirty="0" smtClean="0"/>
              <a:t>makula kecil berwarna coklat atau hitam </a:t>
            </a:r>
            <a:endParaRPr lang="en-US" dirty="0" smtClean="0"/>
          </a:p>
          <a:p>
            <a:r>
              <a:rPr lang="id-ID" dirty="0" smtClean="0"/>
              <a:t>timbul </a:t>
            </a:r>
            <a:r>
              <a:rPr lang="id-ID" dirty="0" smtClean="0"/>
              <a:t>pada waktu tahun pertama kehidupan bertambah jumlahnya pada umur 8-9 tahun.</a:t>
            </a:r>
          </a:p>
          <a:p>
            <a:r>
              <a:rPr lang="id-ID" dirty="0" smtClean="0"/>
              <a:t>Distribusi terbatas pada garis horisontal melalui sentral muka tanpa mengenai membran mukosa. </a:t>
            </a:r>
            <a:endParaRPr lang="id-ID"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id-ID" dirty="0" smtClean="0"/>
              <a:t>Lentiginosis </a:t>
            </a:r>
            <a:r>
              <a:rPr lang="id-ID" dirty="0" smtClean="0"/>
              <a:t>Sentrofasial</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id-ID" dirty="0" smtClean="0"/>
              <a:t>Tanda-tanda defek </a:t>
            </a:r>
            <a:r>
              <a:rPr lang="id-ID" dirty="0" smtClean="0"/>
              <a:t>lain</a:t>
            </a:r>
            <a:r>
              <a:rPr lang="en-US" dirty="0" smtClean="0"/>
              <a:t>:</a:t>
            </a:r>
            <a:r>
              <a:rPr lang="id-ID" dirty="0" smtClean="0"/>
              <a:t> </a:t>
            </a:r>
            <a:endParaRPr lang="en-US" dirty="0" smtClean="0"/>
          </a:p>
          <a:p>
            <a:r>
              <a:rPr lang="id-ID" dirty="0" smtClean="0"/>
              <a:t>retardasi </a:t>
            </a:r>
            <a:r>
              <a:rPr lang="id-ID" dirty="0" smtClean="0"/>
              <a:t>mental dan epilepsi. </a:t>
            </a:r>
            <a:endParaRPr lang="en-US" dirty="0" smtClean="0"/>
          </a:p>
          <a:p>
            <a:r>
              <a:rPr lang="id-ID" dirty="0" smtClean="0"/>
              <a:t>Juga </a:t>
            </a:r>
            <a:r>
              <a:rPr lang="id-ID" dirty="0" smtClean="0"/>
              <a:t>ditandai </a:t>
            </a:r>
            <a:r>
              <a:rPr lang="id-ID" dirty="0" smtClean="0"/>
              <a:t>oleh</a:t>
            </a:r>
            <a:r>
              <a:rPr lang="en-US" dirty="0" smtClean="0"/>
              <a:t>:</a:t>
            </a:r>
            <a:r>
              <a:rPr lang="id-ID" dirty="0" smtClean="0"/>
              <a:t> </a:t>
            </a:r>
            <a:endParaRPr lang="en-US" dirty="0" smtClean="0"/>
          </a:p>
          <a:p>
            <a:pPr lvl="1"/>
            <a:r>
              <a:rPr lang="id-ID" dirty="0" smtClean="0"/>
              <a:t>arkus </a:t>
            </a:r>
            <a:r>
              <a:rPr lang="id-ID" dirty="0" smtClean="0"/>
              <a:t>palatum yang tinggi, </a:t>
            </a:r>
            <a:endParaRPr lang="en-US" dirty="0" smtClean="0"/>
          </a:p>
          <a:p>
            <a:pPr lvl="1"/>
            <a:r>
              <a:rPr lang="id-ID" dirty="0" smtClean="0"/>
              <a:t>bersatunya </a:t>
            </a:r>
            <a:r>
              <a:rPr lang="id-ID" dirty="0" smtClean="0"/>
              <a:t>alis, </a:t>
            </a:r>
            <a:endParaRPr lang="en-US" dirty="0" smtClean="0"/>
          </a:p>
          <a:p>
            <a:pPr lvl="1"/>
            <a:r>
              <a:rPr lang="id-ID" dirty="0" smtClean="0"/>
              <a:t>gigi </a:t>
            </a:r>
            <a:r>
              <a:rPr lang="id-ID" dirty="0" smtClean="0"/>
              <a:t>seri atas tidak ada, </a:t>
            </a:r>
            <a:endParaRPr lang="en-US" dirty="0" smtClean="0"/>
          </a:p>
          <a:p>
            <a:pPr lvl="1"/>
            <a:r>
              <a:rPr lang="id-ID" dirty="0" smtClean="0"/>
              <a:t>hipertrikosis </a:t>
            </a:r>
            <a:r>
              <a:rPr lang="id-ID" dirty="0" smtClean="0"/>
              <a:t>sakral, </a:t>
            </a:r>
            <a:endParaRPr lang="en-US" dirty="0" smtClean="0"/>
          </a:p>
          <a:p>
            <a:pPr lvl="1"/>
            <a:r>
              <a:rPr lang="id-ID" dirty="0" smtClean="0"/>
              <a:t>spina </a:t>
            </a:r>
            <a:r>
              <a:rPr lang="id-ID" dirty="0" smtClean="0"/>
              <a:t>bifida, </a:t>
            </a:r>
            <a:endParaRPr lang="en-US" dirty="0" smtClean="0"/>
          </a:p>
          <a:p>
            <a:pPr lvl="1"/>
            <a:r>
              <a:rPr lang="id-ID" dirty="0" smtClean="0"/>
              <a:t>skoliosis</a:t>
            </a:r>
            <a:r>
              <a:rPr lang="id-ID" dirty="0" smtClean="0"/>
              <a:t>.</a:t>
            </a:r>
          </a:p>
          <a:p>
            <a:pPr>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Sindrom Peutz-Jeghers</a:t>
            </a:r>
            <a:endParaRPr lang="id-ID" dirty="0"/>
          </a:p>
        </p:txBody>
      </p:sp>
      <p:sp>
        <p:nvSpPr>
          <p:cNvPr id="3" name="Content Placeholder 2"/>
          <p:cNvSpPr>
            <a:spLocks noGrp="1"/>
          </p:cNvSpPr>
          <p:nvPr>
            <p:ph idx="1"/>
          </p:nvPr>
        </p:nvSpPr>
        <p:spPr>
          <a:xfrm>
            <a:off x="304800" y="1600200"/>
            <a:ext cx="4340352" cy="4800600"/>
          </a:xfrm>
        </p:spPr>
        <p:txBody>
          <a:bodyPr>
            <a:normAutofit fontScale="70000" lnSpcReduction="20000"/>
          </a:bodyPr>
          <a:lstStyle/>
          <a:p>
            <a:r>
              <a:rPr lang="en-US" dirty="0" smtClean="0"/>
              <a:t>&gt;&gt;</a:t>
            </a:r>
            <a:r>
              <a:rPr lang="id-ID" dirty="0" smtClean="0"/>
              <a:t>laki-laki, autosomal dominan.</a:t>
            </a:r>
          </a:p>
          <a:p>
            <a:r>
              <a:rPr lang="id-ID" dirty="0" smtClean="0"/>
              <a:t>berupa makula hiperpigmentasi yang timbul sejak lahir dan berkembang pada masa anak-anak, </a:t>
            </a:r>
            <a:endParaRPr lang="en-US" dirty="0" smtClean="0"/>
          </a:p>
          <a:p>
            <a:r>
              <a:rPr lang="id-ID" dirty="0" smtClean="0"/>
              <a:t>makula diselaput lendir mulut berbentuk bulat dan oval, tidak teratur, berwarna coklat kehitaman berukursn 1-5 mm.</a:t>
            </a:r>
            <a:endParaRPr lang="en-US" dirty="0" smtClean="0"/>
          </a:p>
          <a:p>
            <a:r>
              <a:rPr lang="id-ID" dirty="0" smtClean="0"/>
              <a:t>Letak pada bukal, gusi, palatum durum, bibir. </a:t>
            </a:r>
            <a:endParaRPr lang="en-US" dirty="0" smtClean="0"/>
          </a:p>
          <a:p>
            <a:r>
              <a:rPr lang="id-ID" dirty="0" smtClean="0"/>
              <a:t>Bercak dimuka lebih kecil dan lebih gelap terutama disekitar hidung dan mulut.</a:t>
            </a:r>
            <a:endParaRPr lang="id-ID" dirty="0"/>
          </a:p>
        </p:txBody>
      </p:sp>
      <p:pic>
        <p:nvPicPr>
          <p:cNvPr id="5122" name="Picture 2"/>
          <p:cNvPicPr>
            <a:picLocks noChangeAspect="1" noChangeArrowheads="1"/>
          </p:cNvPicPr>
          <p:nvPr/>
        </p:nvPicPr>
        <p:blipFill>
          <a:blip r:embed="rId3" cstate="print"/>
          <a:srcRect/>
          <a:stretch>
            <a:fillRect/>
          </a:stretch>
        </p:blipFill>
        <p:spPr bwMode="auto">
          <a:xfrm>
            <a:off x="4780992" y="2209800"/>
            <a:ext cx="3982008" cy="2364558"/>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EFELID</a:t>
            </a:r>
            <a:endParaRPr lang="id-ID" dirty="0"/>
          </a:p>
        </p:txBody>
      </p:sp>
      <p:sp>
        <p:nvSpPr>
          <p:cNvPr id="3" name="Content Placeholder 2"/>
          <p:cNvSpPr>
            <a:spLocks noGrp="1"/>
          </p:cNvSpPr>
          <p:nvPr>
            <p:ph idx="1"/>
          </p:nvPr>
        </p:nvSpPr>
        <p:spPr/>
        <p:txBody>
          <a:bodyPr>
            <a:normAutofit lnSpcReduction="10000"/>
          </a:bodyPr>
          <a:lstStyle/>
          <a:p>
            <a:r>
              <a:rPr lang="id-ID" dirty="0" smtClean="0"/>
              <a:t>Makula hiperpigmentasi berwarna coklat terang yang timbul pada kulit yang sering terkena sinar matahari.</a:t>
            </a:r>
          </a:p>
          <a:p>
            <a:r>
              <a:rPr lang="id-ID" dirty="0" smtClean="0"/>
              <a:t>Gejala klinis:</a:t>
            </a:r>
          </a:p>
          <a:p>
            <a:pPr lvl="1"/>
            <a:r>
              <a:rPr lang="id-ID" dirty="0" smtClean="0"/>
              <a:t>Timbul pada umur 5 tahun</a:t>
            </a:r>
          </a:p>
          <a:p>
            <a:pPr lvl="1"/>
            <a:r>
              <a:rPr lang="id-ID" dirty="0" smtClean="0"/>
              <a:t>Makula hiperpigmentasi di daerah kulit yang terkena sinar matahari</a:t>
            </a:r>
          </a:p>
          <a:p>
            <a:pPr lvl="1"/>
            <a:r>
              <a:rPr lang="id-ID" dirty="0" smtClean="0"/>
              <a:t>Merupakan problem kosmetik</a:t>
            </a:r>
          </a:p>
          <a:p>
            <a:pPr lvl="1"/>
            <a:r>
              <a:rPr lang="id-ID" dirty="0" smtClean="0"/>
              <a:t>Penderita cenderung mendapat melanocytic naevi</a:t>
            </a:r>
          </a:p>
          <a:p>
            <a:pPr lvl="1">
              <a:buNone/>
            </a:pPr>
            <a:endParaRPr lang="id-ID"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Efelid</a:t>
            </a:r>
            <a:r>
              <a:rPr lang="en-US" dirty="0" smtClean="0"/>
              <a:t> </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1143000" y="1600200"/>
            <a:ext cx="7008786" cy="4872127"/>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LENTIGO SENILIS</a:t>
            </a:r>
            <a:endParaRPr lang="id-ID" dirty="0"/>
          </a:p>
        </p:txBody>
      </p:sp>
      <p:sp>
        <p:nvSpPr>
          <p:cNvPr id="3" name="Content Placeholder 2"/>
          <p:cNvSpPr>
            <a:spLocks noGrp="1"/>
          </p:cNvSpPr>
          <p:nvPr>
            <p:ph sz="half" idx="1"/>
          </p:nvPr>
        </p:nvSpPr>
        <p:spPr/>
        <p:txBody>
          <a:bodyPr>
            <a:normAutofit/>
          </a:bodyPr>
          <a:lstStyle/>
          <a:p>
            <a:r>
              <a:rPr lang="id-ID" dirty="0" smtClean="0"/>
              <a:t>Makula hiperpigmentasi pada kulit daerah kulit terbuka, biasanya pada orang tua.</a:t>
            </a:r>
          </a:p>
          <a:p>
            <a:r>
              <a:rPr lang="id-ID" dirty="0" smtClean="0"/>
              <a:t>Sering bersamaan makuli depigmentasi, ekimosis senilis, dan degenerasi aktinik yang kronik</a:t>
            </a:r>
            <a:endParaRPr lang="id-ID" dirty="0"/>
          </a:p>
        </p:txBody>
      </p:sp>
      <p:pic>
        <p:nvPicPr>
          <p:cNvPr id="2050" name="Picture 2"/>
          <p:cNvPicPr>
            <a:picLocks noGrp="1" noChangeAspect="1" noChangeArrowheads="1"/>
          </p:cNvPicPr>
          <p:nvPr>
            <p:ph sz="half" idx="2"/>
          </p:nvPr>
        </p:nvPicPr>
        <p:blipFill>
          <a:blip r:embed="rId3" cstate="print"/>
          <a:srcRect/>
          <a:stretch>
            <a:fillRect/>
          </a:stretch>
        </p:blipFill>
        <p:spPr bwMode="auto">
          <a:xfrm>
            <a:off x="4953000" y="2286000"/>
            <a:ext cx="3873986" cy="28194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MELANOSIS RIEHL</a:t>
            </a:r>
            <a:endParaRPr lang="id-ID" dirty="0"/>
          </a:p>
        </p:txBody>
      </p:sp>
      <p:sp>
        <p:nvSpPr>
          <p:cNvPr id="3" name="Content Placeholder 2"/>
          <p:cNvSpPr>
            <a:spLocks noGrp="1"/>
          </p:cNvSpPr>
          <p:nvPr>
            <p:ph idx="1"/>
          </p:nvPr>
        </p:nvSpPr>
        <p:spPr/>
        <p:txBody>
          <a:bodyPr/>
          <a:lstStyle/>
          <a:p>
            <a:r>
              <a:rPr lang="id-ID" dirty="0" smtClean="0"/>
              <a:t>Dimulai ndengan pruritus, eritem, dan pigmentasi yang meluas secara perlahan, sering pada wanita dewasa.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id-ID" dirty="0" smtClean="0"/>
              <a:t>Gejala klinis:</a:t>
            </a:r>
          </a:p>
          <a:p>
            <a:pPr lvl="1"/>
            <a:r>
              <a:rPr lang="id-ID" dirty="0" smtClean="0"/>
              <a:t>Pigmentasi bercak berwarna coklat muda – coklat tua terutama di dahi, malar, belahan telinga, sisi leher, serta tempat yang sering terkena sinar matahari.</a:t>
            </a:r>
            <a:endParaRPr lang="id-ID" dirty="0"/>
          </a:p>
        </p:txBody>
      </p:sp>
      <p:pic>
        <p:nvPicPr>
          <p:cNvPr id="3075" name="Picture 3"/>
          <p:cNvPicPr>
            <a:picLocks noGrp="1" noChangeAspect="1" noChangeArrowheads="1"/>
          </p:cNvPicPr>
          <p:nvPr>
            <p:ph sz="half" idx="2"/>
          </p:nvPr>
        </p:nvPicPr>
        <p:blipFill>
          <a:blip r:embed="rId3" cstate="print"/>
          <a:srcRect/>
          <a:stretch>
            <a:fillRect/>
          </a:stretch>
        </p:blipFill>
        <p:spPr bwMode="auto">
          <a:xfrm>
            <a:off x="4629790" y="1600200"/>
            <a:ext cx="4295837" cy="45720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Hipermelanosis</a:t>
            </a:r>
            <a:endParaRPr lang="id-ID" dirty="0"/>
          </a:p>
        </p:txBody>
      </p:sp>
      <p:sp>
        <p:nvSpPr>
          <p:cNvPr id="3" name="Content Placeholder 2"/>
          <p:cNvSpPr>
            <a:spLocks noGrp="1"/>
          </p:cNvSpPr>
          <p:nvPr>
            <p:ph sz="half" idx="1"/>
          </p:nvPr>
        </p:nvSpPr>
        <p:spPr/>
        <p:txBody>
          <a:bodyPr/>
          <a:lstStyle/>
          <a:p>
            <a:r>
              <a:rPr lang="id-ID" dirty="0" smtClean="0"/>
              <a:t>Disebabkan karena sel melanosit bertambah maupun pigmen melanin saja bertambah.</a:t>
            </a:r>
          </a:p>
        </p:txBody>
      </p:sp>
      <p:pic>
        <p:nvPicPr>
          <p:cNvPr id="5" name="Picture 2"/>
          <p:cNvPicPr>
            <a:picLocks noGrp="1" noChangeAspect="1" noChangeArrowheads="1"/>
          </p:cNvPicPr>
          <p:nvPr>
            <p:ph sz="half" idx="2"/>
          </p:nvPr>
        </p:nvPicPr>
        <p:blipFill>
          <a:blip r:embed="rId3" cstate="print"/>
          <a:srcRect/>
          <a:stretch>
            <a:fillRect/>
          </a:stretch>
        </p:blipFill>
        <p:spPr bwMode="auto">
          <a:xfrm>
            <a:off x="4876800" y="1752600"/>
            <a:ext cx="3884547" cy="3341545"/>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PERUBAHAN WARNA KARENA LOGAM</a:t>
            </a:r>
            <a:endParaRPr lang="id-ID" dirty="0"/>
          </a:p>
        </p:txBody>
      </p:sp>
      <p:sp>
        <p:nvSpPr>
          <p:cNvPr id="3" name="Content Placeholder 2"/>
          <p:cNvSpPr>
            <a:spLocks noGrp="1"/>
          </p:cNvSpPr>
          <p:nvPr>
            <p:ph idx="1"/>
          </p:nvPr>
        </p:nvSpPr>
        <p:spPr/>
        <p:txBody>
          <a:bodyPr/>
          <a:lstStyle/>
          <a:p>
            <a:r>
              <a:rPr lang="id-ID" dirty="0" smtClean="0"/>
              <a:t>Argiria</a:t>
            </a:r>
          </a:p>
          <a:p>
            <a:r>
              <a:rPr lang="id-ID" dirty="0" smtClean="0"/>
              <a:t>Bismut</a:t>
            </a:r>
          </a:p>
          <a:p>
            <a:r>
              <a:rPr lang="id-ID" dirty="0" smtClean="0"/>
              <a:t>Emas </a:t>
            </a:r>
          </a:p>
          <a:p>
            <a:r>
              <a:rPr lang="id-ID" dirty="0" smtClean="0"/>
              <a:t>Merkuri</a:t>
            </a:r>
          </a:p>
          <a:p>
            <a:pPr>
              <a:buNone/>
            </a:pPr>
            <a:endParaRPr lang="id-ID"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PERUBAHAN WARNA KARENA OBAT</a:t>
            </a:r>
            <a:endParaRPr lang="id-ID" dirty="0"/>
          </a:p>
        </p:txBody>
      </p:sp>
      <p:sp>
        <p:nvSpPr>
          <p:cNvPr id="3" name="Content Placeholder 2"/>
          <p:cNvSpPr>
            <a:spLocks noGrp="1"/>
          </p:cNvSpPr>
          <p:nvPr>
            <p:ph idx="1"/>
          </p:nvPr>
        </p:nvSpPr>
        <p:spPr/>
        <p:txBody>
          <a:bodyPr/>
          <a:lstStyle/>
          <a:p>
            <a:r>
              <a:rPr lang="id-ID" dirty="0" smtClean="0"/>
              <a:t>Minosiklin</a:t>
            </a:r>
          </a:p>
          <a:p>
            <a:r>
              <a:rPr lang="id-ID" dirty="0" smtClean="0"/>
              <a:t>Klorpromasin</a:t>
            </a:r>
          </a:p>
          <a:p>
            <a:r>
              <a:rPr lang="id-ID" dirty="0" smtClean="0"/>
              <a:t>Klofazimin</a:t>
            </a:r>
          </a:p>
          <a:p>
            <a:r>
              <a:rPr lang="id-ID" dirty="0" smtClean="0"/>
              <a:t>Karoten</a:t>
            </a:r>
          </a:p>
          <a:p>
            <a:pPr>
              <a:buNone/>
            </a:pPr>
            <a:endParaRPr lang="id-ID"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HEMOKROMATOSIS</a:t>
            </a:r>
            <a:endParaRPr lang="id-ID" dirty="0"/>
          </a:p>
        </p:txBody>
      </p:sp>
      <p:sp>
        <p:nvSpPr>
          <p:cNvPr id="3" name="Content Placeholder 2"/>
          <p:cNvSpPr>
            <a:spLocks noGrp="1"/>
          </p:cNvSpPr>
          <p:nvPr>
            <p:ph idx="1"/>
          </p:nvPr>
        </p:nvSpPr>
        <p:spPr/>
        <p:txBody>
          <a:bodyPr/>
          <a:lstStyle/>
          <a:p>
            <a:r>
              <a:rPr lang="id-ID" dirty="0" smtClean="0"/>
              <a:t>Ditandai dengan pigmentasi, DM, hepatomegali, sering disertai kelainana jantung, sirosis, </a:t>
            </a:r>
            <a:r>
              <a:rPr lang="id-ID" smtClean="0"/>
              <a:t>hipogonad.</a:t>
            </a:r>
            <a:endParaRPr lang="id-ID"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Vitiligo</a:t>
            </a:r>
            <a:endParaRPr lang="en-US" dirty="0"/>
          </a:p>
        </p:txBody>
      </p:sp>
      <p:sp>
        <p:nvSpPr>
          <p:cNvPr id="3" name="Content Placeholder 2"/>
          <p:cNvSpPr>
            <a:spLocks noGrp="1"/>
          </p:cNvSpPr>
          <p:nvPr>
            <p:ph sz="half" idx="1"/>
          </p:nvPr>
        </p:nvSpPr>
        <p:spPr/>
        <p:txBody>
          <a:bodyPr/>
          <a:lstStyle/>
          <a:p>
            <a:r>
              <a:rPr lang="en-US" dirty="0" err="1" smtClean="0"/>
              <a:t>Hipomelanosis</a:t>
            </a:r>
            <a:r>
              <a:rPr lang="en-US" dirty="0" smtClean="0"/>
              <a:t> </a:t>
            </a:r>
            <a:r>
              <a:rPr lang="en-US" dirty="0" err="1" smtClean="0"/>
              <a:t>idiopatik</a:t>
            </a:r>
            <a:r>
              <a:rPr lang="en-US" dirty="0" smtClean="0"/>
              <a:t> yang </a:t>
            </a:r>
            <a:r>
              <a:rPr lang="en-US" dirty="0" err="1" smtClean="0"/>
              <a:t>didapat</a:t>
            </a:r>
            <a:r>
              <a:rPr lang="en-US" dirty="0" smtClean="0"/>
              <a:t> </a:t>
            </a:r>
          </a:p>
          <a:p>
            <a:r>
              <a:rPr lang="en-US" dirty="0" err="1" smtClean="0"/>
              <a:t>Ditandai</a:t>
            </a:r>
            <a:r>
              <a:rPr lang="en-US" dirty="0" smtClean="0"/>
              <a:t>: </a:t>
            </a:r>
            <a:r>
              <a:rPr lang="en-US" dirty="0" err="1" smtClean="0"/>
              <a:t>makula</a:t>
            </a:r>
            <a:r>
              <a:rPr lang="en-US" dirty="0" smtClean="0"/>
              <a:t> </a:t>
            </a:r>
            <a:r>
              <a:rPr lang="en-US" dirty="0" err="1" smtClean="0"/>
              <a:t>hipopigmentasi</a:t>
            </a:r>
            <a:r>
              <a:rPr lang="en-US" dirty="0" smtClean="0"/>
              <a:t> yang </a:t>
            </a:r>
            <a:r>
              <a:rPr lang="en-US" dirty="0" err="1" smtClean="0"/>
              <a:t>dapat</a:t>
            </a:r>
            <a:r>
              <a:rPr lang="en-US" dirty="0" smtClean="0"/>
              <a:t> </a:t>
            </a:r>
            <a:r>
              <a:rPr lang="en-US" dirty="0" err="1" smtClean="0"/>
              <a:t>meluas</a:t>
            </a:r>
            <a:r>
              <a:rPr lang="en-US" dirty="0" smtClean="0"/>
              <a:t>.</a:t>
            </a:r>
          </a:p>
          <a:p>
            <a:r>
              <a:rPr lang="en-US" dirty="0" err="1" smtClean="0"/>
              <a:t>Dapat</a:t>
            </a:r>
            <a:r>
              <a:rPr lang="en-US" dirty="0" smtClean="0"/>
              <a:t> </a:t>
            </a:r>
            <a:r>
              <a:rPr lang="en-US" dirty="0" err="1" smtClean="0"/>
              <a:t>mengenai</a:t>
            </a:r>
            <a:r>
              <a:rPr lang="en-US" dirty="0" smtClean="0"/>
              <a:t> </a:t>
            </a:r>
            <a:r>
              <a:rPr lang="en-US" dirty="0" err="1" smtClean="0"/>
              <a:t>seluruh</a:t>
            </a:r>
            <a:r>
              <a:rPr lang="en-US" dirty="0" smtClean="0"/>
              <a:t> </a:t>
            </a:r>
            <a:r>
              <a:rPr lang="en-US" dirty="0" err="1" smtClean="0"/>
              <a:t>bagian</a:t>
            </a:r>
            <a:r>
              <a:rPr lang="en-US" dirty="0" smtClean="0"/>
              <a:t> </a:t>
            </a:r>
            <a:r>
              <a:rPr lang="en-US" dirty="0" err="1" smtClean="0"/>
              <a:t>tubuh</a:t>
            </a:r>
            <a:r>
              <a:rPr lang="en-US" dirty="0" smtClean="0"/>
              <a:t> yang </a:t>
            </a:r>
            <a:r>
              <a:rPr lang="en-US" dirty="0" err="1" smtClean="0"/>
              <a:t>mengandung</a:t>
            </a:r>
            <a:r>
              <a:rPr lang="en-US" dirty="0" smtClean="0"/>
              <a:t> </a:t>
            </a:r>
            <a:r>
              <a:rPr lang="en-US" dirty="0" err="1" smtClean="0"/>
              <a:t>sel</a:t>
            </a:r>
            <a:r>
              <a:rPr lang="en-US" dirty="0" smtClean="0"/>
              <a:t> </a:t>
            </a:r>
            <a:r>
              <a:rPr lang="en-US" dirty="0" err="1" smtClean="0"/>
              <a:t>melanosit</a:t>
            </a:r>
            <a:endParaRPr lang="en-US" dirty="0"/>
          </a:p>
        </p:txBody>
      </p:sp>
      <p:pic>
        <p:nvPicPr>
          <p:cNvPr id="1026" name="Picture 2"/>
          <p:cNvPicPr>
            <a:picLocks noGrp="1" noChangeAspect="1" noChangeArrowheads="1"/>
          </p:cNvPicPr>
          <p:nvPr>
            <p:ph sz="half" idx="2"/>
          </p:nvPr>
        </p:nvPicPr>
        <p:blipFill>
          <a:blip r:embed="rId3" cstate="print"/>
          <a:srcRect/>
          <a:stretch>
            <a:fillRect/>
          </a:stretch>
        </p:blipFill>
        <p:spPr bwMode="auto">
          <a:xfrm>
            <a:off x="4800600" y="1524000"/>
            <a:ext cx="4038600" cy="5006182"/>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Content Placeholder 7"/>
          <p:cNvSpPr>
            <a:spLocks noGrp="1"/>
          </p:cNvSpPr>
          <p:nvPr>
            <p:ph idx="1"/>
          </p:nvPr>
        </p:nvSpPr>
        <p:spPr/>
        <p:txBody>
          <a:bodyPr/>
          <a:lstStyle/>
          <a:p>
            <a:r>
              <a:rPr lang="id-ID" dirty="0" smtClean="0"/>
              <a:t>Fitzpatrick  (berdasarkan distribusi melanin dalam kulit):</a:t>
            </a:r>
          </a:p>
          <a:p>
            <a:pPr lvl="1"/>
            <a:r>
              <a:rPr lang="id-ID" dirty="0" smtClean="0"/>
              <a:t>Hipermelanosis coklat bila melanin terletak pada epidermis</a:t>
            </a:r>
          </a:p>
          <a:p>
            <a:pPr lvl="1"/>
            <a:r>
              <a:rPr lang="id-ID" dirty="0" smtClean="0"/>
              <a:t>Hipermelanosis abu-abu bila pigmen melanin terletak dalam dermis.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Hipomelanosis</a:t>
            </a:r>
            <a:endParaRPr lang="id-ID" dirty="0"/>
          </a:p>
        </p:txBody>
      </p:sp>
      <p:sp>
        <p:nvSpPr>
          <p:cNvPr id="3" name="Content Placeholder 2"/>
          <p:cNvSpPr>
            <a:spLocks noGrp="1"/>
          </p:cNvSpPr>
          <p:nvPr>
            <p:ph sz="half" idx="1"/>
          </p:nvPr>
        </p:nvSpPr>
        <p:spPr/>
        <p:txBody>
          <a:bodyPr/>
          <a:lstStyle/>
          <a:p>
            <a:r>
              <a:rPr lang="id-ID" dirty="0" smtClean="0"/>
              <a:t>Pengurangan jumlah pigmen melanin atau berkurang maupun tidak adanya melanosit</a:t>
            </a:r>
            <a:endParaRPr lang="id-ID" dirty="0"/>
          </a:p>
        </p:txBody>
      </p:sp>
      <p:pic>
        <p:nvPicPr>
          <p:cNvPr id="2050" name="Picture 2"/>
          <p:cNvPicPr>
            <a:picLocks noGrp="1" noChangeAspect="1" noChangeArrowheads="1"/>
          </p:cNvPicPr>
          <p:nvPr>
            <p:ph sz="half" idx="2"/>
          </p:nvPr>
        </p:nvPicPr>
        <p:blipFill>
          <a:blip r:embed="rId3" cstate="print"/>
          <a:srcRect/>
          <a:stretch>
            <a:fillRect/>
          </a:stretch>
        </p:blipFill>
        <p:spPr bwMode="auto">
          <a:xfrm>
            <a:off x="4518480" y="1752600"/>
            <a:ext cx="4168320" cy="31242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Melasma / Kloasma</a:t>
            </a:r>
            <a:endParaRPr lang="id-ID" dirty="0"/>
          </a:p>
        </p:txBody>
      </p:sp>
      <p:sp>
        <p:nvSpPr>
          <p:cNvPr id="3" name="Content Placeholder 2"/>
          <p:cNvSpPr>
            <a:spLocks noGrp="1"/>
          </p:cNvSpPr>
          <p:nvPr>
            <p:ph sz="half" idx="1"/>
          </p:nvPr>
        </p:nvSpPr>
        <p:spPr/>
        <p:txBody>
          <a:bodyPr>
            <a:normAutofit fontScale="85000" lnSpcReduction="20000"/>
          </a:bodyPr>
          <a:lstStyle/>
          <a:p>
            <a:r>
              <a:rPr lang="id-ID" dirty="0" smtClean="0"/>
              <a:t>Hipermelanosis didapat </a:t>
            </a:r>
            <a:endParaRPr lang="en-US" dirty="0" smtClean="0"/>
          </a:p>
          <a:p>
            <a:r>
              <a:rPr lang="id-ID" dirty="0" smtClean="0"/>
              <a:t>umumnya simetris </a:t>
            </a:r>
            <a:endParaRPr lang="en-US" dirty="0" smtClean="0"/>
          </a:p>
          <a:p>
            <a:r>
              <a:rPr lang="id-ID" dirty="0" smtClean="0"/>
              <a:t>makula yang tidak merata, warna merah muda</a:t>
            </a:r>
            <a:r>
              <a:rPr lang="en-US" dirty="0" smtClean="0"/>
              <a:t> -</a:t>
            </a:r>
            <a:r>
              <a:rPr lang="id-ID" dirty="0" smtClean="0"/>
              <a:t> coklat tua.</a:t>
            </a:r>
          </a:p>
          <a:p>
            <a:r>
              <a:rPr lang="id-ID" dirty="0" smtClean="0"/>
              <a:t>dapat mengenai </a:t>
            </a:r>
            <a:endParaRPr lang="en-US" dirty="0" smtClean="0"/>
          </a:p>
          <a:p>
            <a:pPr lvl="1"/>
            <a:r>
              <a:rPr lang="id-ID" dirty="0" smtClean="0"/>
              <a:t>semua ras</a:t>
            </a:r>
            <a:endParaRPr lang="en-US" dirty="0" smtClean="0"/>
          </a:p>
          <a:p>
            <a:pPr lvl="1"/>
            <a:r>
              <a:rPr lang="id-ID" dirty="0" smtClean="0"/>
              <a:t>terutama wanita, </a:t>
            </a:r>
            <a:endParaRPr lang="en-US" dirty="0" smtClean="0"/>
          </a:p>
          <a:p>
            <a:pPr lvl="1"/>
            <a:r>
              <a:rPr lang="id-ID" dirty="0" smtClean="0"/>
              <a:t>tinggal di tempat tropis, </a:t>
            </a:r>
            <a:endParaRPr lang="en-US" dirty="0" smtClean="0"/>
          </a:p>
          <a:p>
            <a:pPr lvl="1"/>
            <a:r>
              <a:rPr lang="id-ID" dirty="0" smtClean="0"/>
              <a:t>dapat mengenai wanita hamil, </a:t>
            </a:r>
            <a:endParaRPr lang="en-US" dirty="0" smtClean="0"/>
          </a:p>
          <a:p>
            <a:pPr lvl="1"/>
            <a:r>
              <a:rPr lang="id-ID" dirty="0" smtClean="0"/>
              <a:t>pemakai pil kb, </a:t>
            </a:r>
            <a:endParaRPr lang="en-US" dirty="0" smtClean="0"/>
          </a:p>
          <a:p>
            <a:pPr lvl="1"/>
            <a:r>
              <a:rPr lang="id-ID" dirty="0" smtClean="0"/>
              <a:t>pemakai kosmetik, </a:t>
            </a:r>
            <a:endParaRPr lang="en-US" dirty="0" smtClean="0"/>
          </a:p>
          <a:p>
            <a:pPr lvl="1"/>
            <a:r>
              <a:rPr lang="id-ID" dirty="0" smtClean="0"/>
              <a:t>pemakai obat, dll.</a:t>
            </a:r>
          </a:p>
          <a:p>
            <a:endParaRPr lang="id-ID" dirty="0"/>
          </a:p>
        </p:txBody>
      </p:sp>
      <p:pic>
        <p:nvPicPr>
          <p:cNvPr id="3076" name="Picture 4"/>
          <p:cNvPicPr>
            <a:picLocks noGrp="1" noChangeAspect="1" noChangeArrowheads="1"/>
          </p:cNvPicPr>
          <p:nvPr>
            <p:ph sz="half" idx="2"/>
          </p:nvPr>
        </p:nvPicPr>
        <p:blipFill>
          <a:blip r:embed="rId3" cstate="print"/>
          <a:srcRect/>
          <a:stretch>
            <a:fillRect/>
          </a:stretch>
        </p:blipFill>
        <p:spPr bwMode="auto">
          <a:xfrm>
            <a:off x="4648200" y="1524000"/>
            <a:ext cx="3886200" cy="2412861"/>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cstate="print"/>
          <a:srcRect/>
          <a:stretch>
            <a:fillRect/>
          </a:stretch>
        </p:blipFill>
        <p:spPr bwMode="auto">
          <a:xfrm>
            <a:off x="5029200" y="4114800"/>
            <a:ext cx="2895600" cy="226023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Etiologi Melasma</a:t>
            </a:r>
            <a:endParaRPr lang="id-ID" dirty="0"/>
          </a:p>
        </p:txBody>
      </p:sp>
      <p:sp>
        <p:nvSpPr>
          <p:cNvPr id="3" name="Content Placeholder 2"/>
          <p:cNvSpPr>
            <a:spLocks noGrp="1"/>
          </p:cNvSpPr>
          <p:nvPr>
            <p:ph idx="1"/>
          </p:nvPr>
        </p:nvSpPr>
        <p:spPr/>
        <p:txBody>
          <a:bodyPr>
            <a:normAutofit fontScale="77500" lnSpcReduction="20000"/>
          </a:bodyPr>
          <a:lstStyle/>
          <a:p>
            <a:r>
              <a:rPr lang="id-ID" dirty="0" smtClean="0"/>
              <a:t>Belum diketahui dengan pasti.</a:t>
            </a:r>
          </a:p>
          <a:p>
            <a:r>
              <a:rPr lang="id-ID" dirty="0" smtClean="0"/>
              <a:t>Sinar UV,  spektrum sinar UV merusak gugus sulfidril di epidermis yang menrupakan penghambat enzim triosinase, enzim triosinase berguna untuk menghambat proses melanogenesis.</a:t>
            </a:r>
          </a:p>
          <a:p>
            <a:r>
              <a:rPr lang="id-ID" dirty="0" smtClean="0"/>
              <a:t>Hormon (Estrogen, Progesteron, MSH)</a:t>
            </a:r>
          </a:p>
          <a:p>
            <a:r>
              <a:rPr lang="id-ID" dirty="0" smtClean="0"/>
              <a:t>Obat seperti difenil hidentoin, mesantoin, klorpromasin, minosiklin, ditimbun di bagian atas dermis dan merangsang melanogenesis.</a:t>
            </a:r>
          </a:p>
          <a:p>
            <a:r>
              <a:rPr lang="id-ID" dirty="0" smtClean="0"/>
              <a:t>Genetik</a:t>
            </a:r>
          </a:p>
          <a:p>
            <a:r>
              <a:rPr lang="id-ID" dirty="0" smtClean="0"/>
              <a:t>RAS</a:t>
            </a:r>
          </a:p>
          <a:p>
            <a:r>
              <a:rPr lang="id-ID" dirty="0" smtClean="0"/>
              <a:t>Kosmetik yang bahan yang menyebabkan fotosensitivitas</a:t>
            </a:r>
          </a:p>
          <a:p>
            <a:r>
              <a:rPr lang="id-ID" dirty="0" smtClean="0"/>
              <a:t>Idiopatik </a:t>
            </a:r>
            <a:endParaRPr lang="id-ID"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Klasifikasi</a:t>
            </a:r>
            <a:endParaRPr lang="id-ID" dirty="0"/>
          </a:p>
        </p:txBody>
      </p:sp>
      <p:sp>
        <p:nvSpPr>
          <p:cNvPr id="3" name="Content Placeholder 2"/>
          <p:cNvSpPr>
            <a:spLocks noGrp="1"/>
          </p:cNvSpPr>
          <p:nvPr>
            <p:ph idx="1"/>
          </p:nvPr>
        </p:nvSpPr>
        <p:spPr/>
        <p:txBody>
          <a:bodyPr>
            <a:normAutofit fontScale="92500" lnSpcReduction="20000"/>
          </a:bodyPr>
          <a:lstStyle/>
          <a:p>
            <a:r>
              <a:rPr lang="id-ID" dirty="0" smtClean="0"/>
              <a:t>Berdasarkan gambaran klinis</a:t>
            </a:r>
          </a:p>
          <a:p>
            <a:pPr lvl="1"/>
            <a:r>
              <a:rPr lang="id-ID" dirty="0" smtClean="0"/>
              <a:t>Sentro-fasial meliputi dahi, hidung, medial pipi, bawah hidung, dagu (63%)</a:t>
            </a:r>
          </a:p>
          <a:p>
            <a:pPr lvl="1"/>
            <a:r>
              <a:rPr lang="id-ID" dirty="0" smtClean="0"/>
              <a:t>Malar meliputi hidung dan lateral pipi (21%)</a:t>
            </a:r>
          </a:p>
          <a:p>
            <a:pPr lvl="1"/>
            <a:r>
              <a:rPr lang="id-ID" dirty="0" smtClean="0"/>
              <a:t>Mandibular meliputi daerah mandibula (16%)</a:t>
            </a:r>
          </a:p>
          <a:p>
            <a:r>
              <a:rPr lang="id-ID" dirty="0" smtClean="0"/>
              <a:t>Berdasarkan pemeriksaan lampu wood</a:t>
            </a:r>
          </a:p>
          <a:p>
            <a:pPr lvl="1"/>
            <a:r>
              <a:rPr lang="id-ID" dirty="0" smtClean="0"/>
              <a:t>Epidermal : lebih jelas dengan lampu wood</a:t>
            </a:r>
          </a:p>
          <a:p>
            <a:pPr lvl="1"/>
            <a:r>
              <a:rPr lang="id-ID" dirty="0" smtClean="0"/>
              <a:t>Dermal : tak tampak warna kontras dengan lampu wood</a:t>
            </a:r>
          </a:p>
          <a:p>
            <a:pPr lvl="1"/>
            <a:r>
              <a:rPr lang="id-ID" dirty="0" smtClean="0"/>
              <a:t>Campuran : beberapa lokasi jelas, lainnya tidak jelas</a:t>
            </a:r>
          </a:p>
          <a:p>
            <a:pPr lvl="1"/>
            <a:r>
              <a:rPr lang="id-ID" dirty="0" smtClean="0"/>
              <a:t>Sukar dinilai : sinar biasa lebih jelas</a:t>
            </a:r>
            <a:endParaRPr lang="id-ID"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Klasifikasi</a:t>
            </a:r>
            <a:endParaRPr lang="id-ID" dirty="0"/>
          </a:p>
        </p:txBody>
      </p:sp>
      <p:sp>
        <p:nvSpPr>
          <p:cNvPr id="3" name="Content Placeholder 2"/>
          <p:cNvSpPr>
            <a:spLocks noGrp="1"/>
          </p:cNvSpPr>
          <p:nvPr>
            <p:ph idx="1"/>
          </p:nvPr>
        </p:nvSpPr>
        <p:spPr/>
        <p:txBody>
          <a:bodyPr>
            <a:normAutofit lnSpcReduction="10000"/>
          </a:bodyPr>
          <a:lstStyle/>
          <a:p>
            <a:pPr>
              <a:buNone/>
            </a:pPr>
            <a:r>
              <a:rPr lang="id-ID" dirty="0" smtClean="0"/>
              <a:t>Berdasarkan Histopatologi</a:t>
            </a:r>
            <a:endParaRPr lang="en-US" dirty="0" smtClean="0"/>
          </a:p>
          <a:p>
            <a:pPr>
              <a:buFont typeface="Courier New" pitchFamily="49" charset="0"/>
              <a:buChar char="o"/>
            </a:pPr>
            <a:r>
              <a:rPr lang="id-ID" dirty="0" smtClean="0"/>
              <a:t>Epidermal : umumnya berwarna coklat, melanin terutama pada lapisan basal dan suprabasal, kadang-kadang diseluruh stratum korneum dan stratum spinosum</a:t>
            </a:r>
            <a:endParaRPr lang="en-US" dirty="0" smtClean="0"/>
          </a:p>
          <a:p>
            <a:pPr>
              <a:buFont typeface="Courier New" pitchFamily="49" charset="0"/>
              <a:buChar char="o"/>
            </a:pPr>
            <a:r>
              <a:rPr lang="id-ID" dirty="0" smtClean="0"/>
              <a:t>Dermal : umumnya berwarna coklat kebiruan, terdapat makrofag bermelanin di sekitar pembuluh darah di dermis bagian atas dan bawah. Pada dermis bagian atas terdapat infiltrat.</a:t>
            </a:r>
            <a:endParaRPr lang="id-ID"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469</TotalTime>
  <Words>1285</Words>
  <Application>Microsoft Office PowerPoint</Application>
  <PresentationFormat>On-screen Show (4:3)</PresentationFormat>
  <Paragraphs>189</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Module</vt:lpstr>
      <vt:lpstr>Kelainan Pigmen</vt:lpstr>
      <vt:lpstr>Pendahuluan</vt:lpstr>
      <vt:lpstr>Hipermelanosis</vt:lpstr>
      <vt:lpstr>Slide 4</vt:lpstr>
      <vt:lpstr>Hipomelanosis</vt:lpstr>
      <vt:lpstr>Melasma / Kloasma</vt:lpstr>
      <vt:lpstr>Etiologi Melasma</vt:lpstr>
      <vt:lpstr>Klasifikasi</vt:lpstr>
      <vt:lpstr>Klasifikasi</vt:lpstr>
      <vt:lpstr>Patogenesis</vt:lpstr>
      <vt:lpstr>Gejala Klinis</vt:lpstr>
      <vt:lpstr>Pembantu Diagnosis</vt:lpstr>
      <vt:lpstr>Diagnosis</vt:lpstr>
      <vt:lpstr>Penatalaksanaan</vt:lpstr>
      <vt:lpstr>Pencegahan</vt:lpstr>
      <vt:lpstr>Pengobatan</vt:lpstr>
      <vt:lpstr>Pengobatan</vt:lpstr>
      <vt:lpstr>Tindakan Khusus</vt:lpstr>
      <vt:lpstr>Lentiginosis</vt:lpstr>
      <vt:lpstr>Lentiginosis Generalisata</vt:lpstr>
      <vt:lpstr>Slide 21</vt:lpstr>
      <vt:lpstr>Lentiginosis Sentrofasial</vt:lpstr>
      <vt:lpstr>Lentiginosis Sentrofasial….</vt:lpstr>
      <vt:lpstr>Sindrom Peutz-Jeghers</vt:lpstr>
      <vt:lpstr>EFELID</vt:lpstr>
      <vt:lpstr>Efelid </vt:lpstr>
      <vt:lpstr>LENTIGO SENILIS</vt:lpstr>
      <vt:lpstr>MELANOSIS RIEHL</vt:lpstr>
      <vt:lpstr>Slide 29</vt:lpstr>
      <vt:lpstr>PERUBAHAN WARNA KARENA LOGAM</vt:lpstr>
      <vt:lpstr>PERUBAHAN WARNA KARENA OBAT</vt:lpstr>
      <vt:lpstr>HEMOKROMATOSIS</vt:lpstr>
      <vt:lpstr>Vitiligo</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Yuanita</dc:creator>
  <cp:lastModifiedBy>Yuanita</cp:lastModifiedBy>
  <cp:revision>82</cp:revision>
  <dcterms:created xsi:type="dcterms:W3CDTF">2012-05-16T05:31:38Z</dcterms:created>
  <dcterms:modified xsi:type="dcterms:W3CDTF">2012-06-02T05:33:28Z</dcterms:modified>
</cp:coreProperties>
</file>