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1" r:id="rId9"/>
    <p:sldId id="266" r:id="rId10"/>
    <p:sldId id="274" r:id="rId11"/>
    <p:sldId id="267" r:id="rId12"/>
    <p:sldId id="291" r:id="rId13"/>
    <p:sldId id="289" r:id="rId14"/>
    <p:sldId id="290" r:id="rId15"/>
    <p:sldId id="269" r:id="rId16"/>
    <p:sldId id="270" r:id="rId17"/>
    <p:sldId id="271" r:id="rId18"/>
    <p:sldId id="272" r:id="rId19"/>
    <p:sldId id="275" r:id="rId20"/>
    <p:sldId id="280" r:id="rId21"/>
    <p:sldId id="281" r:id="rId22"/>
    <p:sldId id="292" r:id="rId23"/>
    <p:sldId id="282" r:id="rId24"/>
    <p:sldId id="284" r:id="rId25"/>
    <p:sldId id="276" r:id="rId26"/>
    <p:sldId id="273" r:id="rId27"/>
    <p:sldId id="278" r:id="rId28"/>
    <p:sldId id="286" r:id="rId29"/>
    <p:sldId id="277" r:id="rId30"/>
    <p:sldId id="287" r:id="rId31"/>
    <p:sldId id="279" r:id="rId32"/>
    <p:sldId id="285" r:id="rId33"/>
    <p:sldId id="288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B6FA8-A812-4F4D-8EE8-9E19ACCF83F2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9E463-4067-480E-A675-3F5DF039A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F7C7-7B19-4BEE-AC8C-2F85B362B4B2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89E31-EAB9-4FCC-8628-6E17677914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89E31-EAB9-4FCC-8628-6E176779145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09CAFD-2D46-4F34-94F4-E23AF0B7C226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7D375F-D83E-41EF-B36C-7C43299C1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DERMATOMIKOSIS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5334000"/>
            <a:ext cx="3733800" cy="89001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Baskerville Old Face" pitchFamily="18" charset="0"/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  <a:latin typeface="Baskerville Old Face" pitchFamily="18" charset="0"/>
              </a:rPr>
              <a:t>Wydya</a:t>
            </a:r>
            <a:r>
              <a:rPr lang="en-US" sz="3600" b="1" dirty="0" smtClean="0">
                <a:solidFill>
                  <a:srgbClr val="FFFF00"/>
                </a:solidFill>
                <a:latin typeface="Baskerville Old Face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Baskerville Old Face" pitchFamily="18" charset="0"/>
              </a:rPr>
              <a:t>Sp.KK</a:t>
            </a:r>
            <a:endParaRPr lang="en-US" sz="3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GEJALA 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Gatal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bulat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melingkar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polisiklik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polimorfik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Batas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tegas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Pinggir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aktif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Keratinofilik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sentral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healing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TINEA KAPITIS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3963988" cy="562955"/>
          </a:xfrm>
        </p:spPr>
        <p:txBody>
          <a:bodyPr/>
          <a:lstStyle/>
          <a:p>
            <a:r>
              <a:rPr lang="en-US" dirty="0" err="1" smtClean="0"/>
              <a:t>Klinis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kulit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rambut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kepala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alis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bulu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mata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Etio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Trichophyton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Microsporum</a:t>
            </a:r>
            <a:endParaRPr lang="en-US" sz="1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Diagnosis: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A/ </a:t>
            </a:r>
          </a:p>
          <a:p>
            <a:pPr lvl="1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Klinis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2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Grey patch ring worm,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kerion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blck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dot,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favus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Lab: </a:t>
            </a:r>
          </a:p>
          <a:p>
            <a:pPr lvl="2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KOH,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kultur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lampu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Wood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Terapi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Griseofulvin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Gol.Azol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Terbinafin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 flipH="1">
            <a:off x="8686800" y="6324600"/>
            <a:ext cx="45719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 l="32372" t="47293" r="39743" b="28490"/>
          <a:stretch>
            <a:fillRect/>
          </a:stretch>
        </p:blipFill>
        <p:spPr bwMode="auto">
          <a:xfrm>
            <a:off x="4648200" y="2286000"/>
            <a:ext cx="4267200" cy="184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3" cstate="print"/>
          <a:srcRect l="33622" t="49288" r="26122" b="22222"/>
          <a:stretch>
            <a:fillRect/>
          </a:stretch>
        </p:blipFill>
        <p:spPr bwMode="auto">
          <a:xfrm>
            <a:off x="4648200" y="4467225"/>
            <a:ext cx="4267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Public\Pictures\Picture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86000"/>
            <a:ext cx="2057400" cy="1841500"/>
          </a:xfrm>
          <a:prstGeom prst="rect">
            <a:avLst/>
          </a:prstGeom>
          <a:noFill/>
        </p:spPr>
      </p:pic>
      <p:pic>
        <p:nvPicPr>
          <p:cNvPr id="9219" name="Picture 3" descr="C:\Users\Public\Pictures\Picture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19600"/>
            <a:ext cx="1941513" cy="223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GGGH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i="1" dirty="0" err="1" smtClean="0"/>
              <a:t>T.rubrum</a:t>
            </a:r>
            <a:r>
              <a:rPr lang="en-US" i="1" dirty="0" smtClean="0"/>
              <a:t>                                                  </a:t>
            </a:r>
            <a:r>
              <a:rPr lang="en-US" dirty="0" err="1" smtClean="0"/>
              <a:t>Mikroskopik</a:t>
            </a:r>
            <a:r>
              <a:rPr lang="en-US" i="1" dirty="0" smtClean="0"/>
              <a:t> </a:t>
            </a:r>
            <a:r>
              <a:rPr lang="en-US" i="1" dirty="0" err="1" smtClean="0"/>
              <a:t>M.cani</a:t>
            </a:r>
            <a:endParaRPr lang="en-US" i="1" dirty="0"/>
          </a:p>
        </p:txBody>
      </p:sp>
      <p:pic>
        <p:nvPicPr>
          <p:cNvPr id="10242" name="Picture 2" descr="C:\Users\Public\Pictures\Pictur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54475" cy="3444875"/>
          </a:xfrm>
          <a:prstGeom prst="rect">
            <a:avLst/>
          </a:prstGeom>
          <a:noFill/>
        </p:spPr>
      </p:pic>
      <p:pic>
        <p:nvPicPr>
          <p:cNvPr id="10243" name="Picture 3" descr="C:\Users\Public\Pictures\Picture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677453"/>
            <a:ext cx="4041775" cy="3503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1250" t="7692" r="5769" b="11111"/>
          <a:stretch>
            <a:fillRect/>
          </a:stretch>
        </p:blipFill>
        <p:spPr bwMode="auto">
          <a:xfrm>
            <a:off x="1524000" y="1066800"/>
            <a:ext cx="2895600" cy="292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31090" t="7407" r="22756" b="5983"/>
          <a:stretch>
            <a:fillRect/>
          </a:stretch>
        </p:blipFill>
        <p:spPr bwMode="auto">
          <a:xfrm>
            <a:off x="5105400" y="9906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31090" t="7692" r="22436" b="14530"/>
          <a:stretch>
            <a:fillRect/>
          </a:stretch>
        </p:blipFill>
        <p:spPr bwMode="auto">
          <a:xfrm>
            <a:off x="1524000" y="4038600"/>
            <a:ext cx="2762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5" cstate="print"/>
          <a:srcRect l="31090" t="7977" r="16987" b="18803"/>
          <a:stretch>
            <a:fillRect/>
          </a:stretch>
        </p:blipFill>
        <p:spPr bwMode="auto">
          <a:xfrm>
            <a:off x="5105400" y="3958357"/>
            <a:ext cx="2743199" cy="26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Wood’s Lamp</a:t>
            </a:r>
            <a:endParaRPr lang="en-US" dirty="0"/>
          </a:p>
        </p:txBody>
      </p:sp>
      <p:pic>
        <p:nvPicPr>
          <p:cNvPr id="1028" name="Picture 4" descr="G:\woods la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449513"/>
            <a:ext cx="3951287" cy="3951287"/>
          </a:xfrm>
          <a:prstGeom prst="rect">
            <a:avLst/>
          </a:prstGeom>
          <a:noFill/>
        </p:spPr>
      </p:pic>
      <p:pic>
        <p:nvPicPr>
          <p:cNvPr id="1029" name="Picture 5" descr="G:\woods lamp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269" y="2449513"/>
            <a:ext cx="3951287" cy="395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TINEA KRURIS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dermatofita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pubis &amp;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sela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paha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Etio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b="1" i="1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floccosum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i="1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rubrum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b="1" i="1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mentagrophytes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Skrotum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jarang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gambaran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klinis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Tinea cruri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1"/>
            <a:ext cx="3505200" cy="2438400"/>
          </a:xfrm>
          <a:prstGeom prst="rect">
            <a:avLst/>
          </a:prstGeom>
          <a:noFill/>
        </p:spPr>
      </p:pic>
      <p:pic>
        <p:nvPicPr>
          <p:cNvPr id="12290" name="Picture 2" descr="C:\Users\Public\Pictures\Picture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4311650"/>
            <a:ext cx="3200401" cy="216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TINEA KORPORIS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dermatofit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tungkai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lengan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Etio</a:t>
            </a:r>
            <a:r>
              <a:rPr lang="en-US" dirty="0" smtClean="0"/>
              <a:t> :</a:t>
            </a:r>
          </a:p>
          <a:p>
            <a:pPr lvl="1"/>
            <a:r>
              <a:rPr lang="en-US" i="1" dirty="0" err="1" smtClean="0"/>
              <a:t>Trichophyton</a:t>
            </a:r>
            <a:endParaRPr lang="en-US" i="1" dirty="0" smtClean="0"/>
          </a:p>
          <a:p>
            <a:pPr lvl="1"/>
            <a:r>
              <a:rPr lang="en-US" i="1" dirty="0" smtClean="0"/>
              <a:t> </a:t>
            </a:r>
            <a:r>
              <a:rPr lang="en-US" i="1" dirty="0" err="1" smtClean="0"/>
              <a:t>Microsporum</a:t>
            </a:r>
            <a:endParaRPr lang="en-US" i="1" dirty="0" smtClean="0"/>
          </a:p>
          <a:p>
            <a:pPr lvl="1"/>
            <a:r>
              <a:rPr lang="en-US" i="1" dirty="0" smtClean="0"/>
              <a:t> </a:t>
            </a:r>
            <a:r>
              <a:rPr lang="en-US" i="1" dirty="0" err="1" smtClean="0"/>
              <a:t>Epidermophyton</a:t>
            </a:r>
            <a:endParaRPr lang="en-US" i="1" dirty="0"/>
          </a:p>
        </p:txBody>
      </p:sp>
      <p:pic>
        <p:nvPicPr>
          <p:cNvPr id="1026" name="Picture 2" descr="C:\Users\Public\Pictures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343400" cy="504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TINEA PEDIS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dermatofit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kaki,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terutama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telapak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kaki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Etiologi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b="1" dirty="0" smtClean="0"/>
              <a:t>	</a:t>
            </a:r>
            <a:r>
              <a:rPr lang="en-US" sz="2600" b="1" i="1" dirty="0" err="1" smtClean="0">
                <a:latin typeface="Arial" pitchFamily="34" charset="0"/>
                <a:cs typeface="Arial" pitchFamily="34" charset="0"/>
              </a:rPr>
              <a:t>T.rubrum</a:t>
            </a: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i="1" dirty="0" err="1" smtClean="0">
                <a:latin typeface="Arial" pitchFamily="34" charset="0"/>
                <a:cs typeface="Arial" pitchFamily="34" charset="0"/>
              </a:rPr>
              <a:t>T.mentag</a:t>
            </a: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i="1" dirty="0" err="1" smtClean="0">
                <a:latin typeface="Arial" pitchFamily="34" charset="0"/>
                <a:cs typeface="Arial" pitchFamily="34" charset="0"/>
              </a:rPr>
              <a:t>E.floccosum</a:t>
            </a:r>
            <a:endParaRPr lang="en-US" sz="26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Patogenesis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Host 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Predisposisi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7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Lama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pakai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sepatu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panas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lembab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Atlit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lantai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kolam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mandi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sepatu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bersama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endParaRPr lang="en-US" dirty="0"/>
          </a:p>
        </p:txBody>
      </p:sp>
      <p:pic>
        <p:nvPicPr>
          <p:cNvPr id="6" name="Picture 2" descr="G: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191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TINEA UNGUIUM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Kelainan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kuku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akibat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jamur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Etio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lvl="1"/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rubrum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/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mentagrophytes</a:t>
            </a:r>
            <a:endParaRPr lang="en-US" sz="1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Diagnosis: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A/</a:t>
            </a:r>
          </a:p>
          <a:p>
            <a:pPr lvl="1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Klinis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: OSD, OSP, OSPP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Lab: KOH,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kultur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PA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Terapi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Topikal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amorolfin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siklopirosolamin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Terbinafin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gol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Azol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Bedah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G:\-Tinea_ungu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38600" cy="441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LABORATORIUM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Kerokan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kulit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potongan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kuku,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rambut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+ KOH 10-20%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Hifa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+ </a:t>
            </a:r>
            <a:r>
              <a:rPr lang="en-US" dirty="0" err="1" smtClean="0"/>
              <a:t>spora</a:t>
            </a:r>
            <a:endParaRPr lang="en-US" dirty="0"/>
          </a:p>
        </p:txBody>
      </p:sp>
      <p:pic>
        <p:nvPicPr>
          <p:cNvPr id="8194" name="Picture 2" descr="C:\Users\Public\Pictures\Picture1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336" y="2895600"/>
            <a:ext cx="434046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Mikosis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profunda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Mikosis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superfisialis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PITYRIASIS VERSIKOLOR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superfisial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disebabkan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Malassezia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furfur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P.orbiculare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ovale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dimorfik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Saprofit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-------------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Parasitik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7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Kelembaban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kulit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7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Genetik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7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Malnutrisi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7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Lingkungan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352800" y="3886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GAMBARAN 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Gatal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+/-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Makula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dimulai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folikel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rambut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Bermacam-macam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warna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Skuama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halus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1" name="Picture 3" descr="C:\Users\Public\Pictures\Pi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Public\Pictures\Pictu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717925" cy="457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LABORATORIUM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Pemeriksaan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Pemeriksaan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lampu</a:t>
            </a:r>
            <a:r>
              <a:rPr lang="en-US" b="1" dirty="0" smtClean="0"/>
              <a:t> Wood</a:t>
            </a:r>
          </a:p>
          <a:p>
            <a:pPr>
              <a:lnSpc>
                <a:spcPct val="150000"/>
              </a:lnSpc>
            </a:pPr>
            <a:r>
              <a:rPr lang="en-US" b="1" dirty="0" err="1" smtClean="0"/>
              <a:t>Kerokan</a:t>
            </a:r>
            <a:r>
              <a:rPr lang="en-US" b="1" dirty="0" smtClean="0"/>
              <a:t> </a:t>
            </a:r>
            <a:r>
              <a:rPr lang="en-US" b="1" dirty="0" err="1" smtClean="0"/>
              <a:t>kulit</a:t>
            </a:r>
            <a:r>
              <a:rPr lang="en-US" b="1" dirty="0" smtClean="0"/>
              <a:t> , </a:t>
            </a:r>
            <a:r>
              <a:rPr lang="en-US" b="1" dirty="0" err="1" smtClean="0"/>
              <a:t>selotip</a:t>
            </a:r>
            <a:r>
              <a:rPr lang="en-US" b="1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	+ KOH</a:t>
            </a:r>
          </a:p>
          <a:p>
            <a:pPr>
              <a:lnSpc>
                <a:spcPct val="150000"/>
              </a:lnSpc>
              <a:buNone/>
            </a:pPr>
            <a:endParaRPr lang="en-US" b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/>
              <a:t>Meat ball and spaghetti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24600" y="23622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Public\Pictures\Picture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646" y="2590800"/>
            <a:ext cx="415255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Penatalaksanaan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Hindari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pencetus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Topikal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Azol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sampo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Sampo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Selenium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sulfida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Oral: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Azol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KANDIDIASIS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disebabkan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Candida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terutama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albicans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saprofit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lipatan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kulit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mulut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tenggorok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cerna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vagina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dimorfik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pengaruh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lingkungan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Mekanisme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imun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humoral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seluler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Kandidiasis</a:t>
            </a:r>
            <a:r>
              <a:rPr lang="en-US" dirty="0" smtClean="0"/>
              <a:t> oral/ Oral </a:t>
            </a:r>
            <a:r>
              <a:rPr lang="en-US" dirty="0" err="1" smtClean="0"/>
              <a:t>trush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169664"/>
          </a:xfrm>
        </p:spPr>
        <p:txBody>
          <a:bodyPr/>
          <a:lstStyle/>
          <a:p>
            <a:pPr marL="990600" lvl="1" indent="-533400">
              <a:lnSpc>
                <a:spcPct val="80000"/>
              </a:lnSpc>
              <a:buNone/>
            </a:pPr>
            <a:endParaRPr lang="en-US" sz="1800" b="1" dirty="0" smtClean="0"/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FISSURA</a:t>
            </a: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MERAH</a:t>
            </a: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PSEUDOMEMBRAN </a:t>
            </a:r>
          </a:p>
          <a:p>
            <a:endParaRPr lang="en-US" dirty="0"/>
          </a:p>
        </p:txBody>
      </p:sp>
      <p:pic>
        <p:nvPicPr>
          <p:cNvPr id="5122" name="Picture 2" descr="C:\Users\Public\Pictures\Picture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2819" y="1820863"/>
            <a:ext cx="4667788" cy="366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Kandidiasis</a:t>
            </a:r>
            <a:r>
              <a:rPr lang="en-US" dirty="0" smtClean="0"/>
              <a:t> </a:t>
            </a:r>
            <a:r>
              <a:rPr lang="en-US" dirty="0" err="1" smtClean="0"/>
              <a:t>Intertriginosa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3962400" cy="4623816"/>
          </a:xfrm>
        </p:spPr>
        <p:txBody>
          <a:bodyPr>
            <a:normAutofit fontScale="92500"/>
          </a:bodyPr>
          <a:lstStyle/>
          <a:p>
            <a:pPr marL="990600" lvl="1" indent="-533400">
              <a:lnSpc>
                <a:spcPct val="150000"/>
              </a:lnSpc>
              <a:buNone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Mengenai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lipatan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kulit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Kandidiasis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terbanyak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Gatal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hebat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Makula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eritem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batas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tegas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basah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lesi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satelit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C:\Users\Public\Pictures\Picture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133600"/>
            <a:ext cx="5029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03288"/>
            <a:ext cx="7793037" cy="4826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FDF941"/>
                </a:solidFill>
                <a:latin typeface="Comic Sans MS" pitchFamily="66" charset="0"/>
              </a:rPr>
              <a:t>KANDIDOSIS VULVOVAGINALIS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905000"/>
            <a:ext cx="77724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Definisi</a:t>
            </a:r>
            <a:r>
              <a:rPr lang="en-US" sz="2400" dirty="0"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infeksi</a:t>
            </a:r>
            <a:r>
              <a:rPr lang="en-US" sz="2400" dirty="0">
                <a:latin typeface="Comic Sans MS" pitchFamily="66" charset="0"/>
              </a:rPr>
              <a:t> vagina / vulva yang </a:t>
            </a:r>
            <a:r>
              <a:rPr lang="en-US" sz="2400" dirty="0" err="1">
                <a:latin typeface="Comic Sans MS" pitchFamily="66" charset="0"/>
              </a:rPr>
              <a:t>disebabkan</a:t>
            </a:r>
            <a:r>
              <a:rPr lang="en-US" sz="2400" dirty="0">
                <a:latin typeface="Comic Sans MS" pitchFamily="66" charset="0"/>
              </a:rPr>
              <a:t>  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omic Sans MS" pitchFamily="66" charset="0"/>
              </a:rPr>
              <a:t>                     </a:t>
            </a:r>
            <a:r>
              <a:rPr lang="en-US" sz="2400" dirty="0" err="1">
                <a:latin typeface="Comic Sans MS" pitchFamily="66" charset="0"/>
              </a:rPr>
              <a:t>oleh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i="1" dirty="0">
                <a:latin typeface="Comic Sans MS" pitchFamily="66" charset="0"/>
              </a:rPr>
              <a:t>Candida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Fc</a:t>
            </a:r>
            <a:r>
              <a:rPr lang="en-US" sz="2400" dirty="0">
                <a:latin typeface="Comic Sans MS" pitchFamily="66" charset="0"/>
              </a:rPr>
              <a:t>. </a:t>
            </a:r>
            <a:r>
              <a:rPr lang="en-US" sz="2400" dirty="0" err="1">
                <a:latin typeface="Comic Sans MS" pitchFamily="66" charset="0"/>
              </a:rPr>
              <a:t>Predisposisi</a:t>
            </a:r>
            <a:r>
              <a:rPr lang="en-US" sz="2400" dirty="0">
                <a:latin typeface="Comic Sans MS" pitchFamily="66" charset="0"/>
              </a:rPr>
              <a:t> 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>
                <a:latin typeface="Comic Sans MS" pitchFamily="66" charset="0"/>
              </a:rPr>
              <a:t>DM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>
                <a:latin typeface="Comic Sans MS" pitchFamily="66" charset="0"/>
              </a:rPr>
              <a:t>Wanita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hamil</a:t>
            </a:r>
            <a:endParaRPr lang="en-US" sz="2000" dirty="0">
              <a:latin typeface="Comic Sans MS" pitchFamily="66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>
                <a:latin typeface="Comic Sans MS" pitchFamily="66" charset="0"/>
              </a:rPr>
              <a:t>IUD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Gejala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klinis</a:t>
            </a:r>
            <a:r>
              <a:rPr lang="en-US" sz="2400" dirty="0">
                <a:latin typeface="Comic Sans MS" pitchFamily="66" charset="0"/>
              </a:rPr>
              <a:t>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Comic Sans MS" pitchFamily="66" charset="0"/>
              </a:rPr>
              <a:t>Gatal</a:t>
            </a:r>
            <a:endParaRPr lang="en-US" sz="2000" dirty="0">
              <a:latin typeface="Comic Sans MS" pitchFamily="66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Duh </a:t>
            </a:r>
            <a:r>
              <a:rPr lang="en-US" sz="2000" dirty="0" err="1">
                <a:latin typeface="Comic Sans MS" pitchFamily="66" charset="0"/>
              </a:rPr>
              <a:t>tubuh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sedikit</a:t>
            </a:r>
            <a:endParaRPr lang="en-US" sz="2000" dirty="0">
              <a:latin typeface="Comic Sans MS" pitchFamily="66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Labia </a:t>
            </a:r>
            <a:r>
              <a:rPr lang="en-US" sz="2000" dirty="0" err="1">
                <a:latin typeface="Comic Sans MS" pitchFamily="66" charset="0"/>
              </a:rPr>
              <a:t>mayora,kulit</a:t>
            </a:r>
            <a:r>
              <a:rPr lang="en-US" sz="2000" dirty="0">
                <a:latin typeface="Comic Sans MS" pitchFamily="66" charset="0"/>
              </a:rPr>
              <a:t> → </a:t>
            </a:r>
            <a:r>
              <a:rPr lang="en-US" sz="2000" dirty="0" err="1">
                <a:latin typeface="Comic Sans MS" pitchFamily="66" charset="0"/>
              </a:rPr>
              <a:t>erosi</a:t>
            </a:r>
            <a:r>
              <a:rPr lang="en-US" sz="2000" dirty="0">
                <a:latin typeface="Comic Sans MS" pitchFamily="66" charset="0"/>
              </a:rPr>
              <a:t> &amp; </a:t>
            </a:r>
            <a:r>
              <a:rPr lang="en-US" sz="2000" dirty="0" err="1">
                <a:latin typeface="Comic Sans MS" pitchFamily="66" charset="0"/>
              </a:rPr>
              <a:t>lesi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satelit</a:t>
            </a:r>
            <a:endParaRPr lang="en-US" sz="2000" dirty="0">
              <a:latin typeface="Comic Sans MS" pitchFamily="66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Comic Sans MS" pitchFamily="66" charset="0"/>
              </a:rPr>
              <a:t>Mukosa</a:t>
            </a:r>
            <a:r>
              <a:rPr lang="en-US" sz="2000" dirty="0">
                <a:latin typeface="Comic Sans MS" pitchFamily="66" charset="0"/>
              </a:rPr>
              <a:t> vagina → </a:t>
            </a:r>
            <a:r>
              <a:rPr lang="en-US" sz="2000" dirty="0" err="1">
                <a:latin typeface="Comic Sans MS" pitchFamily="66" charset="0"/>
              </a:rPr>
              <a:t>eritema</a:t>
            </a:r>
            <a:endParaRPr lang="en-US" sz="2000" dirty="0">
              <a:latin typeface="Comic Sans MS" pitchFamily="66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Comic Sans MS" pitchFamily="66" charset="0"/>
              </a:rPr>
              <a:t>Bercak-bercak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seperti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susu</a:t>
            </a:r>
            <a:r>
              <a:rPr lang="en-US" sz="2000" dirty="0">
                <a:latin typeface="Comic Sans MS" pitchFamily="66" charset="0"/>
              </a:rPr>
              <a:t>/</a:t>
            </a:r>
            <a:r>
              <a:rPr lang="en-US" sz="2000" dirty="0" err="1">
                <a:latin typeface="Comic Sans MS" pitchFamily="66" charset="0"/>
              </a:rPr>
              <a:t>bubuk,lengket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sukar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lepas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Kandidiasis</a:t>
            </a:r>
            <a:r>
              <a:rPr lang="en-US" dirty="0" smtClean="0"/>
              <a:t> </a:t>
            </a:r>
            <a:r>
              <a:rPr lang="en-US" dirty="0" err="1" smtClean="0"/>
              <a:t>vulvovaginalis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038600" cy="4492752"/>
          </a:xfrm>
        </p:spPr>
        <p:txBody>
          <a:bodyPr>
            <a:normAutofit fontScale="85000" lnSpcReduction="10000"/>
          </a:bodyPr>
          <a:lstStyle/>
          <a:p>
            <a:pPr marL="990600" lvl="1" indent="-533400">
              <a:lnSpc>
                <a:spcPct val="15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gatal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pedih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Keluar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cairan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putih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mirip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susu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keju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Pseudomembran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putih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eritem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Lesi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satelit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20584"/>
          <a:stretch>
            <a:fillRect/>
          </a:stretch>
        </p:blipFill>
        <p:spPr bwMode="auto">
          <a:xfrm>
            <a:off x="4114800" y="2057400"/>
            <a:ext cx="43434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MIKOSIS PROFUNDA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Mikosis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mengenai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kulit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Etiologi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lvl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dimorfik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Suhu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37°C	            →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Ragi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kamar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	   →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Miselium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Patogenesis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1167384" lvl="2" indent="-609600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Inhalasi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luka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1167384" lvl="2" indent="-609600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radang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kronis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4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5715000"/>
            <a:ext cx="7086600" cy="990600"/>
          </a:xfrm>
        </p:spPr>
        <p:txBody>
          <a:bodyPr/>
          <a:lstStyle/>
          <a:p>
            <a:pPr algn="ctr"/>
            <a:r>
              <a:rPr lang="en-US"/>
              <a:t>Kandidiasis vaginalis</a:t>
            </a:r>
          </a:p>
        </p:txBody>
      </p:sp>
      <p:pic>
        <p:nvPicPr>
          <p:cNvPr id="203780" name="Picture 4" descr="candidosi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047" r="6050" b="7048"/>
          <a:stretch>
            <a:fillRect/>
          </a:stretch>
        </p:blipFill>
        <p:spPr>
          <a:xfrm>
            <a:off x="541338" y="228600"/>
            <a:ext cx="3975100" cy="5105400"/>
          </a:xfrm>
          <a:noFill/>
          <a:ln/>
        </p:spPr>
      </p:pic>
      <p:pic>
        <p:nvPicPr>
          <p:cNvPr id="203783" name="Picture 7" descr="candidosi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603" t="3159" r="7852" b="5232"/>
          <a:stretch>
            <a:fillRect/>
          </a:stretch>
        </p:blipFill>
        <p:spPr>
          <a:xfrm>
            <a:off x="4800600" y="228600"/>
            <a:ext cx="3784600" cy="510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LABORATORIUM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pemeriksaan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Kerokan</a:t>
            </a:r>
            <a:r>
              <a:rPr lang="en-US" b="1" dirty="0" smtClean="0"/>
              <a:t> </a:t>
            </a:r>
            <a:r>
              <a:rPr lang="en-US" b="1" dirty="0" err="1" smtClean="0"/>
              <a:t>kulit</a:t>
            </a:r>
            <a:r>
              <a:rPr lang="en-US" b="1" dirty="0" smtClean="0"/>
              <a:t> + </a:t>
            </a:r>
            <a:r>
              <a:rPr lang="en-US" b="1" dirty="0" err="1" smtClean="0"/>
              <a:t>larutan</a:t>
            </a:r>
            <a:r>
              <a:rPr lang="en-US" b="1" dirty="0" smtClean="0"/>
              <a:t> KOH 10 -20 %</a:t>
            </a:r>
          </a:p>
          <a:p>
            <a:pPr>
              <a:lnSpc>
                <a:spcPct val="150000"/>
              </a:lnSpc>
            </a:pPr>
            <a:r>
              <a:rPr lang="en-US" b="1" dirty="0" err="1" smtClean="0"/>
              <a:t>Pewarnaan</a:t>
            </a:r>
            <a:r>
              <a:rPr lang="en-US" b="1" dirty="0" smtClean="0"/>
              <a:t> Gram</a:t>
            </a:r>
          </a:p>
          <a:p>
            <a:pPr>
              <a:lnSpc>
                <a:spcPct val="150000"/>
              </a:lnSpc>
            </a:pPr>
            <a:r>
              <a:rPr lang="en-US" b="1" dirty="0" err="1" smtClean="0"/>
              <a:t>Kultur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Pemeriksaan</a:t>
            </a:r>
            <a:r>
              <a:rPr lang="en-US" b="1" dirty="0" smtClean="0"/>
              <a:t> </a:t>
            </a:r>
            <a:r>
              <a:rPr lang="en-US" b="1" dirty="0" err="1" smtClean="0"/>
              <a:t>histopatologi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1400" y="6096001"/>
            <a:ext cx="2286000" cy="380999"/>
          </a:xfrm>
        </p:spPr>
        <p:txBody>
          <a:bodyPr>
            <a:normAutofit fontScale="55000" lnSpcReduction="20000"/>
          </a:bodyPr>
          <a:lstStyle/>
          <a:p>
            <a:r>
              <a:rPr lang="en-US" b="0" dirty="0" smtClean="0"/>
              <a:t> 	</a:t>
            </a:r>
            <a:r>
              <a:rPr lang="en-US" dirty="0" err="1" smtClean="0"/>
              <a:t>blastospora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Pseudohifa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562600" y="25146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Public\Pictures\Picture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687" y="2590800"/>
            <a:ext cx="4119700" cy="3276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5372100" y="5524500"/>
            <a:ext cx="6858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562600" y="2438400"/>
            <a:ext cx="12192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PENATALAKSANAAN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Mengurangi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predisposisi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Topikal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Nistatin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gentian violet,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mikonazol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Sistemik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Gol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Azol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Comic Sans MS" pitchFamily="66" charset="0"/>
              </a:rPr>
              <a:t>Klotrimazol</a:t>
            </a:r>
            <a:r>
              <a:rPr lang="en-US" dirty="0">
                <a:latin typeface="Comic Sans MS" pitchFamily="66" charset="0"/>
              </a:rPr>
              <a:t> vaginal 500 mg </a:t>
            </a:r>
            <a:r>
              <a:rPr lang="en-US" dirty="0" err="1">
                <a:latin typeface="Comic Sans MS" pitchFamily="66" charset="0"/>
              </a:rPr>
              <a:t>dosis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tunggal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Comic Sans MS" pitchFamily="66" charset="0"/>
              </a:rPr>
              <a:t>Klotrimazol</a:t>
            </a:r>
            <a:r>
              <a:rPr lang="en-US" dirty="0">
                <a:latin typeface="Comic Sans MS" pitchFamily="66" charset="0"/>
              </a:rPr>
              <a:t>  200 mg 3 </a:t>
            </a:r>
            <a:r>
              <a:rPr lang="en-US" dirty="0" err="1">
                <a:latin typeface="Comic Sans MS" pitchFamily="66" charset="0"/>
              </a:rPr>
              <a:t>hari</a:t>
            </a:r>
            <a:r>
              <a:rPr lang="en-US" dirty="0">
                <a:latin typeface="Comic Sans MS" pitchFamily="66" charset="0"/>
              </a:rPr>
              <a:t>    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Comic Sans MS" pitchFamily="66" charset="0"/>
              </a:rPr>
              <a:t>Ketokonazol</a:t>
            </a:r>
            <a:r>
              <a:rPr lang="en-US" dirty="0">
                <a:latin typeface="Comic Sans MS" pitchFamily="66" charset="0"/>
              </a:rPr>
              <a:t> 2 x 200 mg </a:t>
            </a:r>
            <a:r>
              <a:rPr lang="en-US" dirty="0" err="1">
                <a:latin typeface="Comic Sans MS" pitchFamily="66" charset="0"/>
              </a:rPr>
              <a:t>p.o</a:t>
            </a:r>
            <a:r>
              <a:rPr lang="en-US" dirty="0">
                <a:latin typeface="Comic Sans MS" pitchFamily="66" charset="0"/>
              </a:rPr>
              <a:t> 5 </a:t>
            </a:r>
            <a:r>
              <a:rPr lang="en-US" dirty="0" err="1" smtClean="0">
                <a:latin typeface="Comic Sans MS" pitchFamily="66" charset="0"/>
              </a:rPr>
              <a:t>hari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Comic Sans MS" pitchFamily="66" charset="0"/>
              </a:rPr>
              <a:t>Itrakonazol</a:t>
            </a:r>
            <a:r>
              <a:rPr lang="en-US" dirty="0">
                <a:latin typeface="Comic Sans MS" pitchFamily="66" charset="0"/>
              </a:rPr>
              <a:t>  2 x 200 mg </a:t>
            </a:r>
            <a:r>
              <a:rPr lang="en-US" dirty="0" err="1">
                <a:latin typeface="Comic Sans MS" pitchFamily="66" charset="0"/>
              </a:rPr>
              <a:t>dosis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tunggal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Comic Sans MS" pitchFamily="66" charset="0"/>
              </a:rPr>
              <a:t>Flukonazol</a:t>
            </a:r>
            <a:r>
              <a:rPr lang="en-US" dirty="0">
                <a:latin typeface="Comic Sans MS" pitchFamily="66" charset="0"/>
              </a:rPr>
              <a:t> 150 mg </a:t>
            </a:r>
            <a:r>
              <a:rPr lang="en-US" dirty="0" err="1">
                <a:latin typeface="Comic Sans MS" pitchFamily="66" charset="0"/>
              </a:rPr>
              <a:t>dosis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tunggal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4495800" cy="1447800"/>
          </a:xfrm>
        </p:spPr>
        <p:txBody>
          <a:bodyPr/>
          <a:lstStyle/>
          <a:p>
            <a:r>
              <a:rPr lang="en-US">
                <a:solidFill>
                  <a:srgbClr val="C2AC0A"/>
                </a:solidFill>
                <a:latin typeface="Comic Sans MS" pitchFamily="66" charset="0"/>
              </a:rPr>
              <a:t>PENGOBATAN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733" y="2967335"/>
            <a:ext cx="4766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Terima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kasih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….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C:\Documents and Settings\widya\My Documents\SEJARAH BEDAH KIMIAWI_files\My Pictures\VLA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4362450" cy="2990850"/>
          </a:xfrm>
          <a:prstGeom prst="rect">
            <a:avLst/>
          </a:prstGeom>
          <a:noFill/>
        </p:spPr>
      </p:pic>
      <p:pic>
        <p:nvPicPr>
          <p:cNvPr id="1027" name="Picture 3" descr="C:\Documents and Settings\widya\My Documents\SEJARAH BEDAH KIMIAWI_files\My Pictures\583944_p830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40849" y="2967335"/>
            <a:ext cx="4659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Terima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kasih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GEJALA 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RADANG KRONIS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MUNCULAN: </a:t>
            </a:r>
          </a:p>
          <a:p>
            <a:pPr marL="609600" indent="-60960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Granuloma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– Tumor –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Fistel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Ulkus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PERABAAN KERAS</a:t>
            </a:r>
          </a:p>
          <a:p>
            <a:pPr marL="1167384" lvl="2" indent="-609600">
              <a:buFont typeface="Wingdings" pitchFamily="2" charset="2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MYCETOMA			→ KAKI</a:t>
            </a:r>
          </a:p>
          <a:p>
            <a:pPr marL="1167384" lvl="2" indent="-609600">
              <a:buFont typeface="Wingdings" pitchFamily="2" charset="2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PHYCOMYCOSIS SUBCUTANEUS 	→ SUBKUTAN</a:t>
            </a:r>
          </a:p>
          <a:p>
            <a:pPr marL="1167384" lvl="2" indent="-609600">
              <a:buFont typeface="Wingdings" pitchFamily="2" charset="2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CHROMOMYCOSIS 		→ LENGAN &amp; TUNGKAI</a:t>
            </a:r>
          </a:p>
          <a:p>
            <a:pPr marL="1167384" lvl="2" indent="-609600">
              <a:buFont typeface="Wingdings" pitchFamily="2" charset="2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SPOROTRICHOSIS 		→ LIMFE</a:t>
            </a:r>
          </a:p>
          <a:p>
            <a:pPr marL="1167384" lvl="2" indent="-609600">
              <a:buFont typeface="Wingdings" pitchFamily="2" charset="2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RHINOSPORIDIOSIS 		→ HIDUNG</a:t>
            </a:r>
          </a:p>
          <a:p>
            <a:pPr marL="1167384" lvl="2" indent="-609600">
              <a:buFont typeface="Wingdings" pitchFamily="2" charset="2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ACTYNOMYCOSIS 		→ LEHER</a:t>
            </a:r>
          </a:p>
          <a:p>
            <a:pPr marL="1167384" lvl="2" indent="-609600">
              <a:buFont typeface="Wingdings" pitchFamily="2" charset="2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HISTOPLASMOSIS 		→ ALAT DALAM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</a:t>
            </a:r>
            <a:endParaRPr lang="en-US" dirty="0"/>
          </a:p>
        </p:txBody>
      </p:sp>
      <p:pic>
        <p:nvPicPr>
          <p:cNvPr id="6" name="Picture 11" descr="Cus10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3962400"/>
            <a:ext cx="3194050" cy="217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KROMOMIKOSIS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640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MISETOMA</a:t>
            </a:r>
            <a:endParaRPr lang="en-US" dirty="0"/>
          </a:p>
        </p:txBody>
      </p:sp>
      <p:pic>
        <p:nvPicPr>
          <p:cNvPr id="11266" name="Picture 2" descr="C:\Users\Public\Pictures\Picture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505200" cy="2524125"/>
          </a:xfrm>
          <a:prstGeom prst="rect">
            <a:avLst/>
          </a:prstGeom>
          <a:noFill/>
        </p:spPr>
      </p:pic>
      <p:pic>
        <p:nvPicPr>
          <p:cNvPr id="11268" name="Picture 4" descr="C:\Users\Public\Pictures\Picture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517650"/>
            <a:ext cx="3035300" cy="1987550"/>
          </a:xfrm>
          <a:prstGeom prst="rect">
            <a:avLst/>
          </a:prstGeom>
          <a:noFill/>
        </p:spPr>
      </p:pic>
      <p:pic>
        <p:nvPicPr>
          <p:cNvPr id="11269" name="Picture 5" descr="C:\Users\Public\Pictures\Picture1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7685" y="1676400"/>
            <a:ext cx="311841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&amp; TERAPI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Diagnosis 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klinis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+ lab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DD/ :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TBC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kutis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lepra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sifilis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tumor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Terapi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Amfoterisin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Yodium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Azol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cs typeface="Arial" charset="0"/>
            </a:endParaRPr>
          </a:p>
          <a:p>
            <a:endParaRPr lang="en-US" b="1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MIKOSIS SUPERFISIALIS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DERMATOFITOSIS</a:t>
            </a:r>
          </a:p>
          <a:p>
            <a:pPr marL="609600" indent="-609600">
              <a:lnSpc>
                <a:spcPct val="90000"/>
              </a:lnSpc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NON DERMATOFITOSIS:</a:t>
            </a:r>
          </a:p>
          <a:p>
            <a:pPr marL="902208" lvl="1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PITIRIASIS VERSIKOLOR</a:t>
            </a:r>
          </a:p>
          <a:p>
            <a:pPr marL="902208" lvl="1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PIEDRA</a:t>
            </a:r>
          </a:p>
          <a:p>
            <a:pPr marL="902208" lvl="1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KANDIDIASIS = KANDIDOSIS</a:t>
            </a: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2000" b="1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DERMATOFITOSIS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jamur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mengenai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epidermis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kulit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rambut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kuku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Habitat : </a:t>
            </a:r>
          </a:p>
          <a:p>
            <a:pPr lvl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antropofilik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zoofilik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geofilik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Klinis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Tinea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(WHO 1992)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T. KAPITIS	  		T. KORPORIS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T. BARBE	  		T. KRURIS		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T. PEDIS			T. UNGUIUM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PREDISPOSISI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Temperatur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tinggi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Kelembaban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berkontak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air,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binatang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kelamin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Umur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berlapis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menyerap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keringat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Higiene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gizi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kurang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Sistim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imun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tubuh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dasar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Pengobatan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1040</TotalTime>
  <Words>588</Words>
  <Application>Microsoft Office PowerPoint</Application>
  <PresentationFormat>On-screen Show (4:3)</PresentationFormat>
  <Paragraphs>237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DERMATOMIKOSIS</vt:lpstr>
      <vt:lpstr>Klasifikasi</vt:lpstr>
      <vt:lpstr>MIKOSIS PROFUNDA</vt:lpstr>
      <vt:lpstr>GEJALA KLINIS</vt:lpstr>
      <vt:lpstr>GAMBAR</vt:lpstr>
      <vt:lpstr>DIAGNOSIS &amp; TERAPI</vt:lpstr>
      <vt:lpstr>MIKOSIS SUPERFISIALIS</vt:lpstr>
      <vt:lpstr>DERMATOFITOSIS</vt:lpstr>
      <vt:lpstr>PREDISPOSISI</vt:lpstr>
      <vt:lpstr>GEJALA KLINIS</vt:lpstr>
      <vt:lpstr>TINEA KAPITIS</vt:lpstr>
      <vt:lpstr>Slide 12</vt:lpstr>
      <vt:lpstr>Slide 13</vt:lpstr>
      <vt:lpstr>Wood’s Lamp</vt:lpstr>
      <vt:lpstr>TINEA KRURIS</vt:lpstr>
      <vt:lpstr>TINEA KORPORIS</vt:lpstr>
      <vt:lpstr>TINEA PEDIS</vt:lpstr>
      <vt:lpstr>TINEA UNGUIUM</vt:lpstr>
      <vt:lpstr>LABORATORIUM</vt:lpstr>
      <vt:lpstr>PITYRIASIS VERSIKOLOR</vt:lpstr>
      <vt:lpstr>GAMBARAN KLINIS</vt:lpstr>
      <vt:lpstr>Slide 22</vt:lpstr>
      <vt:lpstr>LABORATORIUM</vt:lpstr>
      <vt:lpstr>Penatalaksanaan</vt:lpstr>
      <vt:lpstr>KANDIDIASIS</vt:lpstr>
      <vt:lpstr>Kandidiasis oral/ Oral trush</vt:lpstr>
      <vt:lpstr>Kandidiasis Intertriginosa</vt:lpstr>
      <vt:lpstr>KANDIDOSIS VULVOVAGINALIS</vt:lpstr>
      <vt:lpstr>Kandidiasis vulvovaginalis</vt:lpstr>
      <vt:lpstr>Kandidiasis vaginalis</vt:lpstr>
      <vt:lpstr>LABORATORIUM</vt:lpstr>
      <vt:lpstr>PENATALAKSANAAN</vt:lpstr>
      <vt:lpstr>PENGOBATAN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DERMATOMIKOSIS</dc:title>
  <dc:creator>widya</dc:creator>
  <cp:lastModifiedBy>SONY</cp:lastModifiedBy>
  <cp:revision>110</cp:revision>
  <dcterms:created xsi:type="dcterms:W3CDTF">2007-11-27T06:01:17Z</dcterms:created>
  <dcterms:modified xsi:type="dcterms:W3CDTF">2011-09-25T04:51:06Z</dcterms:modified>
</cp:coreProperties>
</file>