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1" r:id="rId5"/>
    <p:sldId id="259" r:id="rId6"/>
    <p:sldId id="260" r:id="rId7"/>
    <p:sldId id="267" r:id="rId8"/>
    <p:sldId id="268" r:id="rId9"/>
    <p:sldId id="262" r:id="rId10"/>
    <p:sldId id="263" r:id="rId11"/>
    <p:sldId id="264" r:id="rId12"/>
    <p:sldId id="265" r:id="rId13"/>
    <p:sldId id="266"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7F52C-2C0D-43C8-B286-C009FCDB1F0B}" type="datetimeFigureOut">
              <a:rPr lang="id-ID" smtClean="0"/>
              <a:pPr/>
              <a:t>28/09/2011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57595B-F190-4390-BFE4-598654F906F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EC5BB-EF8E-44CE-905A-428724702F10}" type="datetimeFigureOut">
              <a:rPr lang="id-ID" smtClean="0"/>
              <a:pPr/>
              <a:t>28/09/2011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B2C2F6-8D13-4356-B08F-1D29A084872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EC5BB-EF8E-44CE-905A-428724702F10}" type="datetimeFigureOut">
              <a:rPr lang="id-ID" smtClean="0"/>
              <a:pPr/>
              <a:t>28/09/2011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2C2F6-8D13-4356-B08F-1D29A084872B}"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9"/>
            <a:ext cx="7772400" cy="1571635"/>
          </a:xfrm>
          <a:solidFill>
            <a:srgbClr val="002060"/>
          </a:solidFill>
          <a:ln>
            <a:solidFill>
              <a:srgbClr val="FFC000"/>
            </a:solidFill>
          </a:ln>
        </p:spPr>
        <p:txBody>
          <a:bodyPr>
            <a:normAutofit fontScale="90000"/>
          </a:bodyPr>
          <a:lstStyle/>
          <a:p>
            <a:r>
              <a:rPr lang="id-ID" u="sng" dirty="0" smtClean="0"/>
              <a:t>MUTASI KROMOSOMAL</a:t>
            </a:r>
            <a:br>
              <a:rPr lang="id-ID" u="sng" dirty="0" smtClean="0"/>
            </a:br>
            <a:r>
              <a:rPr lang="id-ID" u="sng" dirty="0" smtClean="0"/>
              <a:t>(PENYIMPANGAN KROMOSOMAL)</a:t>
            </a:r>
            <a:endParaRPr lang="id-ID" u="sng" dirty="0"/>
          </a:p>
        </p:txBody>
      </p:sp>
      <p:sp>
        <p:nvSpPr>
          <p:cNvPr id="3" name="Subtitle 2"/>
          <p:cNvSpPr>
            <a:spLocks noGrp="1"/>
          </p:cNvSpPr>
          <p:nvPr>
            <p:ph type="subTitle" idx="1"/>
          </p:nvPr>
        </p:nvSpPr>
        <p:spPr>
          <a:xfrm>
            <a:off x="714348" y="2928934"/>
            <a:ext cx="7715304" cy="1500198"/>
          </a:xfrm>
          <a:solidFill>
            <a:srgbClr val="C00000"/>
          </a:solidFill>
          <a:ln>
            <a:solidFill>
              <a:schemeClr val="tx1">
                <a:lumMod val="50000"/>
              </a:schemeClr>
            </a:solidFill>
          </a:ln>
        </p:spPr>
        <p:txBody>
          <a:bodyPr>
            <a:normAutofit fontScale="92500" lnSpcReduction="20000"/>
          </a:bodyPr>
          <a:lstStyle/>
          <a:p>
            <a:endParaRPr lang="id-ID" dirty="0" smtClean="0"/>
          </a:p>
          <a:p>
            <a:pPr algn="l"/>
            <a:r>
              <a:rPr lang="id-ID" b="1" dirty="0" smtClean="0"/>
              <a:t>      1. PERUBAHAN JUMLAH KROMOSOM</a:t>
            </a:r>
            <a:endParaRPr lang="id-ID" b="1" dirty="0"/>
          </a:p>
          <a:p>
            <a:pPr algn="l"/>
            <a:r>
              <a:rPr lang="id-ID" b="1" dirty="0" smtClean="0"/>
              <a:t>      2. PERUBAHAN STRUKTUR KROMOSOM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785794"/>
            <a:ext cx="8229600" cy="4572032"/>
          </a:xfrm>
          <a:solidFill>
            <a:schemeClr val="tx2">
              <a:lumMod val="10000"/>
            </a:schemeClr>
          </a:solidFill>
          <a:ln>
            <a:solidFill>
              <a:srgbClr val="FF0000"/>
            </a:solidFill>
          </a:ln>
        </p:spPr>
        <p:txBody>
          <a:bodyPr>
            <a:normAutofit/>
          </a:bodyPr>
          <a:lstStyle/>
          <a:p>
            <a:pPr>
              <a:buNone/>
            </a:pPr>
            <a:r>
              <a:rPr lang="id-ID" dirty="0" smtClean="0"/>
              <a:t>1. </a:t>
            </a:r>
            <a:r>
              <a:rPr lang="id-ID" dirty="0" smtClean="0"/>
              <a:t>Kromosomal</a:t>
            </a:r>
            <a:endParaRPr lang="id-ID" dirty="0" smtClean="0"/>
          </a:p>
          <a:p>
            <a:endParaRPr lang="id-ID" dirty="0" smtClean="0"/>
          </a:p>
          <a:p>
            <a:pPr>
              <a:buNone/>
            </a:pPr>
            <a:r>
              <a:rPr lang="id-ID" dirty="0" smtClean="0"/>
              <a:t>Sindrom Down adalah contoh kelainan kromosomal. Kromosom yang terlibat adalah kromosom 21 yang jumlahnya sebanyak tiga (trisomi). Sekitar 50% janin sindrom Down akan mengalami aborsi spontan.</a:t>
            </a:r>
            <a:br>
              <a:rPr lang="id-ID" dirty="0" smtClean="0"/>
            </a:b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00042"/>
            <a:ext cx="8229600" cy="4643470"/>
          </a:xfrm>
          <a:solidFill>
            <a:srgbClr val="002060"/>
          </a:solidFill>
          <a:ln>
            <a:solidFill>
              <a:srgbClr val="FF0000"/>
            </a:solidFill>
          </a:ln>
        </p:spPr>
        <p:txBody>
          <a:bodyPr>
            <a:normAutofit lnSpcReduction="10000"/>
          </a:bodyPr>
          <a:lstStyle/>
          <a:p>
            <a:pPr>
              <a:buNone/>
            </a:pPr>
            <a:r>
              <a:rPr lang="id-ID" dirty="0" smtClean="0"/>
              <a:t>2. Single Gen</a:t>
            </a:r>
          </a:p>
          <a:p>
            <a:pPr>
              <a:buNone/>
            </a:pPr>
            <a:endParaRPr lang="id-ID" dirty="0" smtClean="0"/>
          </a:p>
          <a:p>
            <a:pPr>
              <a:buNone/>
            </a:pPr>
            <a:r>
              <a:rPr lang="id-ID" dirty="0" smtClean="0"/>
              <a:t>Kelainan single-gene atau monogenetic disorders adalah terjadinya mutasi pada satu </a:t>
            </a:r>
            <a:r>
              <a:rPr lang="id-ID" b="1" dirty="0" smtClean="0"/>
              <a:t>gen</a:t>
            </a:r>
            <a:r>
              <a:rPr lang="id-ID" dirty="0" smtClean="0"/>
              <a:t> saja namun sudah menimbulkan penyakit. Contohnya adalah cystic fibrosis dan Huntington disease. Kelainan ini lebih jarang ditemui.</a:t>
            </a:r>
            <a:br>
              <a:rPr lang="id-ID" dirty="0" smtClean="0"/>
            </a:b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a:blipFill>
            <a:blip r:embed="rId2"/>
            <a:tile tx="0" ty="0" sx="100000" sy="100000" flip="none" algn="tl"/>
          </a:blipFill>
          <a:ln>
            <a:solidFill>
              <a:srgbClr val="FF0000"/>
            </a:solidFill>
          </a:ln>
        </p:spPr>
        <p:txBody>
          <a:bodyPr>
            <a:normAutofit lnSpcReduction="10000"/>
          </a:bodyPr>
          <a:lstStyle/>
          <a:p>
            <a:pPr>
              <a:buNone/>
            </a:pPr>
            <a:r>
              <a:rPr lang="id-ID" dirty="0" smtClean="0"/>
              <a:t>3. Multifaktorial </a:t>
            </a:r>
            <a:r>
              <a:rPr lang="id-ID" dirty="0" smtClean="0"/>
              <a:t>atau kompleks </a:t>
            </a:r>
            <a:endParaRPr lang="id-ID" dirty="0" smtClean="0"/>
          </a:p>
          <a:p>
            <a:pPr>
              <a:buNone/>
            </a:pPr>
            <a:r>
              <a:rPr lang="id-ID" dirty="0" smtClean="0"/>
              <a:t> </a:t>
            </a:r>
            <a:r>
              <a:rPr lang="id-ID" dirty="0" smtClean="0"/>
              <a:t>   P</a:t>
            </a:r>
            <a:r>
              <a:rPr lang="id-ID" dirty="0" smtClean="0"/>
              <a:t>aling </a:t>
            </a:r>
            <a:r>
              <a:rPr lang="id-ID" dirty="0" smtClean="0"/>
              <a:t>sering dijumpai di populasi. Dikatakan multifaktorial karena tidak hanya melibatkan beberapa </a:t>
            </a:r>
            <a:r>
              <a:rPr lang="id-ID" b="1" dirty="0" smtClean="0"/>
              <a:t>gen</a:t>
            </a:r>
            <a:r>
              <a:rPr lang="id-ID" dirty="0" smtClean="0"/>
              <a:t> tetapi juga lingkungan, dan bagaimana interaksi antara </a:t>
            </a:r>
            <a:r>
              <a:rPr lang="id-ID" b="1" dirty="0" smtClean="0"/>
              <a:t>gen</a:t>
            </a:r>
            <a:r>
              <a:rPr lang="id-ID" dirty="0" smtClean="0"/>
              <a:t> dan lingkungan tersebut. Seringkali peranan </a:t>
            </a:r>
            <a:r>
              <a:rPr lang="id-ID" b="1" dirty="0" smtClean="0"/>
              <a:t>gen</a:t>
            </a:r>
            <a:r>
              <a:rPr lang="id-ID" dirty="0" smtClean="0"/>
              <a:t> yang terlibat hanya kecil dampaknya terhadap manifestasi suatu penyakit tetapi ketika ada interaksi dengan lingkungan, manifestasi itu berdampak besar. Kelainan multifaktorial dapat dilihat dari kasus kardiovaskular, diabetes, asma, obesitas, demensia, osteoporosis, dan lain-lain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214974"/>
          </a:xfrm>
          <a:blipFill>
            <a:blip r:embed="rId2"/>
            <a:tile tx="0" ty="0" sx="100000" sy="100000" flip="none" algn="tl"/>
          </a:blipFill>
          <a:ln>
            <a:solidFill>
              <a:srgbClr val="FF0000"/>
            </a:solidFill>
          </a:ln>
        </p:spPr>
        <p:txBody>
          <a:bodyPr/>
          <a:lstStyle/>
          <a:p>
            <a:pPr>
              <a:buNone/>
            </a:pPr>
            <a:r>
              <a:rPr lang="id-ID" dirty="0" smtClean="0"/>
              <a:t>4. Mitokondrial</a:t>
            </a:r>
            <a:endParaRPr lang="id-ID" dirty="0" smtClean="0"/>
          </a:p>
          <a:p>
            <a:pPr>
              <a:buNone/>
            </a:pPr>
            <a:r>
              <a:rPr lang="id-ID" dirty="0" smtClean="0"/>
              <a:t>Kelainan mitokondria terjadi karena ada mutasi pada kromosom sitoplasma mitokondria. </a:t>
            </a:r>
          </a:p>
          <a:p>
            <a:pPr>
              <a:buNone/>
            </a:pPr>
            <a:r>
              <a:rPr lang="id-ID" dirty="0" smtClean="0"/>
              <a:t>Uniknya, kelainan mitokondria hanya diturunkan secara maternal karena saat pembuahan mitokondria sperma tidak ikut melebur ke dalam ovum. </a:t>
            </a:r>
          </a:p>
          <a:p>
            <a:pPr>
              <a:buNone/>
            </a:pPr>
            <a:r>
              <a:rPr lang="id-ID" dirty="0" smtClean="0"/>
              <a:t>Contoh kasusnya adalah Leber Hereditary Optic Neuropathy (LHON). </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286412"/>
          </a:xfrm>
          <a:blipFill>
            <a:blip r:embed="rId2"/>
            <a:tile tx="0" ty="0" sx="100000" sy="100000" flip="none" algn="tl"/>
          </a:blipFill>
          <a:ln>
            <a:solidFill>
              <a:srgbClr val="FF0000"/>
            </a:solidFill>
          </a:ln>
        </p:spPr>
        <p:txBody>
          <a:bodyPr/>
          <a:lstStyle/>
          <a:p>
            <a:pPr>
              <a:buNone/>
            </a:pPr>
            <a:endParaRPr lang="id-ID" dirty="0" smtClean="0"/>
          </a:p>
          <a:p>
            <a:pPr>
              <a:buNone/>
            </a:pPr>
            <a:r>
              <a:rPr lang="id-ID" dirty="0" smtClean="0">
                <a:solidFill>
                  <a:srgbClr val="FFC000"/>
                </a:solidFill>
              </a:rPr>
              <a:t>1. PERUBAHAN JUMLAH KROMOSOM</a:t>
            </a:r>
          </a:p>
          <a:p>
            <a:pPr>
              <a:buNone/>
            </a:pPr>
            <a:r>
              <a:rPr lang="id-ID" dirty="0" smtClean="0"/>
              <a:t>	 </a:t>
            </a:r>
            <a:r>
              <a:rPr lang="id-ID" dirty="0" smtClean="0">
                <a:solidFill>
                  <a:srgbClr val="FF0000"/>
                </a:solidFill>
              </a:rPr>
              <a:t>A. Poliploidi</a:t>
            </a:r>
          </a:p>
          <a:p>
            <a:pPr>
              <a:buNone/>
            </a:pPr>
            <a:r>
              <a:rPr lang="id-ID" dirty="0" smtClean="0"/>
              <a:t>Sel mempunyai satu atau lebih set kromosom melebihi jumlah set normalnya.</a:t>
            </a:r>
          </a:p>
          <a:p>
            <a:pPr>
              <a:buNone/>
            </a:pPr>
            <a:r>
              <a:rPr lang="id-ID" dirty="0" smtClean="0"/>
              <a:t>Contoh : Triploid (3n)</a:t>
            </a:r>
          </a:p>
          <a:p>
            <a:pPr>
              <a:buNone/>
            </a:pPr>
            <a:r>
              <a:rPr lang="id-ID" dirty="0" smtClean="0"/>
              <a:t>		- mempunyai kelebihan satu set kromosom</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a:blipFill>
            <a:blip r:embed="rId2"/>
            <a:tile tx="0" ty="0" sx="100000" sy="100000" flip="none" algn="tl"/>
          </a:blipFill>
          <a:ln>
            <a:solidFill>
              <a:srgbClr val="FF0000"/>
            </a:solidFill>
          </a:ln>
        </p:spPr>
        <p:txBody>
          <a:bodyPr/>
          <a:lstStyle/>
          <a:p>
            <a:pPr>
              <a:buNone/>
            </a:pPr>
            <a:r>
              <a:rPr lang="id-ID" dirty="0" smtClean="0"/>
              <a:t>	</a:t>
            </a:r>
            <a:r>
              <a:rPr lang="id-ID" dirty="0" smtClean="0">
                <a:solidFill>
                  <a:srgbClr val="FF0000"/>
                </a:solidFill>
              </a:rPr>
              <a:t>B. Aneuploidi</a:t>
            </a:r>
          </a:p>
          <a:p>
            <a:pPr>
              <a:buNone/>
            </a:pPr>
            <a:r>
              <a:rPr lang="id-ID" dirty="0" smtClean="0"/>
              <a:t>Perubahan jumlah individual pada kromosom-kromosom homolog dalam satu set kromosom</a:t>
            </a:r>
          </a:p>
          <a:p>
            <a:pPr>
              <a:buNone/>
            </a:pPr>
            <a:r>
              <a:rPr lang="id-ID" dirty="0" smtClean="0"/>
              <a:t>Akibat adanya nondisjunction (kegagalan berpisah) selama meiosis.</a:t>
            </a:r>
          </a:p>
          <a:p>
            <a:pPr>
              <a:buNone/>
            </a:pPr>
            <a:r>
              <a:rPr lang="id-ID" dirty="0" smtClean="0"/>
              <a:t>Contoh : Trisomi (2n+1)</a:t>
            </a:r>
          </a:p>
          <a:p>
            <a:pPr>
              <a:buNone/>
            </a:pPr>
            <a:r>
              <a:rPr lang="id-ID" dirty="0" smtClean="0"/>
              <a:t>Langdon-Down (1866)</a:t>
            </a:r>
          </a:p>
          <a:p>
            <a:pPr>
              <a:buNone/>
            </a:pPr>
            <a:r>
              <a:rPr lang="id-ID" dirty="0" smtClean="0"/>
              <a:t>	Idiot mongoloid              Sindroma Down</a:t>
            </a:r>
          </a:p>
          <a:p>
            <a:pPr>
              <a:buNone/>
            </a:pPr>
            <a:r>
              <a:rPr lang="id-ID" dirty="0" smtClean="0"/>
              <a:t>Khas : Sidik dermatoglifik , garis-garis pada kedua telapak tangan. (Umur rata-rata 16 th)</a:t>
            </a:r>
            <a:endParaRPr lang="id-ID" dirty="0"/>
          </a:p>
        </p:txBody>
      </p:sp>
      <p:cxnSp>
        <p:nvCxnSpPr>
          <p:cNvPr id="5" name="Straight Arrow Connector 4"/>
          <p:cNvCxnSpPr/>
          <p:nvPr/>
        </p:nvCxnSpPr>
        <p:spPr>
          <a:xfrm>
            <a:off x="3714744" y="4572008"/>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a:solidFill>
            <a:srgbClr val="C00000"/>
          </a:solidFill>
          <a:ln>
            <a:solidFill>
              <a:schemeClr val="bg1"/>
            </a:solidFill>
          </a:ln>
        </p:spPr>
        <p:txBody>
          <a:bodyPr/>
          <a:lstStyle/>
          <a:p>
            <a:pPr>
              <a:buNone/>
            </a:pPr>
            <a:r>
              <a:rPr lang="id-ID" dirty="0" smtClean="0"/>
              <a:t>         PENYIMPANGAN KROMOSOM SEKS</a:t>
            </a:r>
          </a:p>
          <a:p>
            <a:pPr>
              <a:buNone/>
            </a:pPr>
            <a:endParaRPr lang="id-ID" dirty="0"/>
          </a:p>
        </p:txBody>
      </p:sp>
      <p:graphicFrame>
        <p:nvGraphicFramePr>
          <p:cNvPr id="4" name="Table 3"/>
          <p:cNvGraphicFramePr>
            <a:graphicFrameLocks noGrp="1"/>
          </p:cNvGraphicFramePr>
          <p:nvPr/>
        </p:nvGraphicFramePr>
        <p:xfrm>
          <a:off x="571472" y="1142984"/>
          <a:ext cx="8001054" cy="5286414"/>
        </p:xfrm>
        <a:graphic>
          <a:graphicData uri="http://schemas.openxmlformats.org/drawingml/2006/table">
            <a:tbl>
              <a:tblPr firstRow="1" bandRow="1">
                <a:tableStyleId>{21E4AEA4-8DFA-4A89-87EB-49C32662AFE0}</a:tableStyleId>
              </a:tblPr>
              <a:tblGrid>
                <a:gridCol w="2667018"/>
                <a:gridCol w="2667018"/>
                <a:gridCol w="2667018"/>
              </a:tblGrid>
              <a:tr h="755202">
                <a:tc>
                  <a:txBody>
                    <a:bodyPr/>
                    <a:lstStyle/>
                    <a:p>
                      <a:endParaRPr lang="id-ID" dirty="0"/>
                    </a:p>
                  </a:txBody>
                  <a:tcPr/>
                </a:tc>
                <a:tc>
                  <a:txBody>
                    <a:bodyPr/>
                    <a:lstStyle/>
                    <a:p>
                      <a:r>
                        <a:rPr lang="id-ID" dirty="0" smtClean="0"/>
                        <a:t>Fenotipe Seks</a:t>
                      </a:r>
                      <a:endParaRPr lang="id-ID" dirty="0"/>
                    </a:p>
                  </a:txBody>
                  <a:tcPr/>
                </a:tc>
                <a:tc>
                  <a:txBody>
                    <a:bodyPr/>
                    <a:lstStyle/>
                    <a:p>
                      <a:r>
                        <a:rPr lang="id-ID" dirty="0" smtClean="0"/>
                        <a:t>Kromosom Seks</a:t>
                      </a:r>
                      <a:endParaRPr lang="id-ID" dirty="0"/>
                    </a:p>
                  </a:txBody>
                  <a:tcPr/>
                </a:tc>
              </a:tr>
              <a:tr h="755202">
                <a:tc>
                  <a:txBody>
                    <a:bodyPr/>
                    <a:lstStyle/>
                    <a:p>
                      <a:r>
                        <a:rPr lang="id-ID" dirty="0" smtClean="0"/>
                        <a:t>Pria</a:t>
                      </a:r>
                      <a:r>
                        <a:rPr lang="id-ID" baseline="0" dirty="0" smtClean="0"/>
                        <a:t> normal</a:t>
                      </a:r>
                      <a:endParaRPr lang="id-ID" dirty="0"/>
                    </a:p>
                  </a:txBody>
                  <a:tcPr/>
                </a:tc>
                <a:tc>
                  <a:txBody>
                    <a:bodyPr/>
                    <a:lstStyle/>
                    <a:p>
                      <a:r>
                        <a:rPr lang="id-ID" dirty="0" smtClean="0"/>
                        <a:t>Pria</a:t>
                      </a:r>
                      <a:endParaRPr lang="id-ID" dirty="0"/>
                    </a:p>
                  </a:txBody>
                  <a:tcPr/>
                </a:tc>
                <a:tc>
                  <a:txBody>
                    <a:bodyPr/>
                    <a:lstStyle/>
                    <a:p>
                      <a:r>
                        <a:rPr lang="id-ID" dirty="0" smtClean="0"/>
                        <a:t>XY</a:t>
                      </a:r>
                      <a:endParaRPr lang="id-ID" dirty="0"/>
                    </a:p>
                  </a:txBody>
                  <a:tcPr/>
                </a:tc>
              </a:tr>
              <a:tr h="755202">
                <a:tc>
                  <a:txBody>
                    <a:bodyPr/>
                    <a:lstStyle/>
                    <a:p>
                      <a:r>
                        <a:rPr lang="id-ID" dirty="0" smtClean="0"/>
                        <a:t>Wanita normal</a:t>
                      </a:r>
                      <a:endParaRPr lang="id-ID" dirty="0"/>
                    </a:p>
                  </a:txBody>
                  <a:tcPr/>
                </a:tc>
                <a:tc>
                  <a:txBody>
                    <a:bodyPr/>
                    <a:lstStyle/>
                    <a:p>
                      <a:r>
                        <a:rPr lang="id-ID" dirty="0" smtClean="0"/>
                        <a:t>Wanita</a:t>
                      </a:r>
                      <a:endParaRPr lang="id-ID" dirty="0"/>
                    </a:p>
                  </a:txBody>
                  <a:tcPr/>
                </a:tc>
                <a:tc>
                  <a:txBody>
                    <a:bodyPr/>
                    <a:lstStyle/>
                    <a:p>
                      <a:r>
                        <a:rPr lang="id-ID" dirty="0" smtClean="0"/>
                        <a:t>XX</a:t>
                      </a:r>
                      <a:endParaRPr lang="id-ID" dirty="0"/>
                    </a:p>
                  </a:txBody>
                  <a:tcPr/>
                </a:tc>
              </a:tr>
              <a:tr h="755202">
                <a:tc>
                  <a:txBody>
                    <a:bodyPr/>
                    <a:lstStyle/>
                    <a:p>
                      <a:r>
                        <a:rPr lang="id-ID" dirty="0" smtClean="0"/>
                        <a:t>Sindroma Turner</a:t>
                      </a:r>
                      <a:endParaRPr lang="id-ID" dirty="0"/>
                    </a:p>
                  </a:txBody>
                  <a:tcPr/>
                </a:tc>
                <a:tc>
                  <a:txBody>
                    <a:bodyPr/>
                    <a:lstStyle/>
                    <a:p>
                      <a:r>
                        <a:rPr lang="id-ID" dirty="0" smtClean="0"/>
                        <a:t>Wanita</a:t>
                      </a:r>
                      <a:endParaRPr lang="id-ID" dirty="0"/>
                    </a:p>
                  </a:txBody>
                  <a:tcPr/>
                </a:tc>
                <a:tc>
                  <a:txBody>
                    <a:bodyPr/>
                    <a:lstStyle/>
                    <a:p>
                      <a:r>
                        <a:rPr lang="id-ID" dirty="0" smtClean="0"/>
                        <a:t>XO</a:t>
                      </a:r>
                      <a:endParaRPr lang="id-ID" dirty="0"/>
                    </a:p>
                  </a:txBody>
                  <a:tcPr/>
                </a:tc>
              </a:tr>
              <a:tr h="755202">
                <a:tc>
                  <a:txBody>
                    <a:bodyPr/>
                    <a:lstStyle/>
                    <a:p>
                      <a:r>
                        <a:rPr lang="id-ID" dirty="0" smtClean="0"/>
                        <a:t>Sindroma Klinefelter</a:t>
                      </a:r>
                      <a:endParaRPr lang="id-ID" dirty="0"/>
                    </a:p>
                  </a:txBody>
                  <a:tcPr/>
                </a:tc>
                <a:tc>
                  <a:txBody>
                    <a:bodyPr/>
                    <a:lstStyle/>
                    <a:p>
                      <a:r>
                        <a:rPr lang="id-ID" dirty="0" smtClean="0"/>
                        <a:t>Pria</a:t>
                      </a:r>
                      <a:endParaRPr lang="id-ID" dirty="0"/>
                    </a:p>
                  </a:txBody>
                  <a:tcPr/>
                </a:tc>
                <a:tc>
                  <a:txBody>
                    <a:bodyPr/>
                    <a:lstStyle/>
                    <a:p>
                      <a:r>
                        <a:rPr lang="id-ID" dirty="0" smtClean="0"/>
                        <a:t>XXY</a:t>
                      </a:r>
                      <a:endParaRPr lang="id-ID" dirty="0"/>
                    </a:p>
                  </a:txBody>
                  <a:tcPr/>
                </a:tc>
              </a:tr>
              <a:tr h="755202">
                <a:tc>
                  <a:txBody>
                    <a:bodyPr/>
                    <a:lstStyle/>
                    <a:p>
                      <a:r>
                        <a:rPr lang="id-ID" dirty="0" smtClean="0"/>
                        <a:t>Sindroma XYY</a:t>
                      </a:r>
                      <a:endParaRPr lang="id-ID" dirty="0"/>
                    </a:p>
                  </a:txBody>
                  <a:tcPr/>
                </a:tc>
                <a:tc>
                  <a:txBody>
                    <a:bodyPr/>
                    <a:lstStyle/>
                    <a:p>
                      <a:r>
                        <a:rPr lang="id-ID" dirty="0" smtClean="0"/>
                        <a:t>Pria</a:t>
                      </a:r>
                      <a:endParaRPr lang="id-ID" dirty="0"/>
                    </a:p>
                  </a:txBody>
                  <a:tcPr/>
                </a:tc>
                <a:tc>
                  <a:txBody>
                    <a:bodyPr/>
                    <a:lstStyle/>
                    <a:p>
                      <a:r>
                        <a:rPr lang="id-ID" dirty="0" smtClean="0"/>
                        <a:t>XYY</a:t>
                      </a:r>
                      <a:endParaRPr lang="id-ID" dirty="0"/>
                    </a:p>
                  </a:txBody>
                  <a:tcPr/>
                </a:tc>
              </a:tr>
              <a:tr h="755202">
                <a:tc>
                  <a:txBody>
                    <a:bodyPr/>
                    <a:lstStyle/>
                    <a:p>
                      <a:r>
                        <a:rPr lang="id-ID" dirty="0" smtClean="0"/>
                        <a:t>Sindroma  tripel X</a:t>
                      </a:r>
                      <a:endParaRPr lang="id-ID" dirty="0"/>
                    </a:p>
                  </a:txBody>
                  <a:tcPr/>
                </a:tc>
                <a:tc>
                  <a:txBody>
                    <a:bodyPr/>
                    <a:lstStyle/>
                    <a:p>
                      <a:r>
                        <a:rPr lang="id-ID" dirty="0" smtClean="0"/>
                        <a:t>Wanita</a:t>
                      </a:r>
                      <a:endParaRPr lang="id-ID" dirty="0"/>
                    </a:p>
                  </a:txBody>
                  <a:tcPr/>
                </a:tc>
                <a:tc>
                  <a:txBody>
                    <a:bodyPr/>
                    <a:lstStyle/>
                    <a:p>
                      <a:r>
                        <a:rPr lang="id-ID" dirty="0" smtClean="0"/>
                        <a:t>XXX</a:t>
                      </a:r>
                      <a:endParaRPr lang="id-ID"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blipFill>
            <a:blip r:embed="rId2"/>
            <a:tile tx="0" ty="0" sx="100000" sy="100000" flip="none" algn="tl"/>
          </a:blipFill>
          <a:ln>
            <a:solidFill>
              <a:srgbClr val="FF0000"/>
            </a:solidFill>
          </a:ln>
        </p:spPr>
        <p:txBody>
          <a:bodyPr/>
          <a:lstStyle/>
          <a:p>
            <a:pPr>
              <a:buNone/>
            </a:pPr>
            <a:r>
              <a:rPr lang="id-ID" dirty="0" smtClean="0">
                <a:solidFill>
                  <a:srgbClr val="FFC000"/>
                </a:solidFill>
              </a:rPr>
              <a:t>2. PERUBAHAN STRUKTUR KROMOSOM</a:t>
            </a:r>
          </a:p>
          <a:p>
            <a:pPr>
              <a:buNone/>
            </a:pPr>
            <a:r>
              <a:rPr lang="id-ID" dirty="0" smtClean="0"/>
              <a:t>	</a:t>
            </a:r>
            <a:r>
              <a:rPr lang="id-ID" dirty="0" smtClean="0">
                <a:solidFill>
                  <a:srgbClr val="FF0000"/>
                </a:solidFill>
              </a:rPr>
              <a:t>A. Delesi</a:t>
            </a:r>
          </a:p>
          <a:p>
            <a:pPr>
              <a:buNone/>
            </a:pPr>
            <a:r>
              <a:rPr lang="id-ID" dirty="0" smtClean="0"/>
              <a:t>	Hilangnya satu atau lebih segmen gen atau kromosom.</a:t>
            </a:r>
          </a:p>
          <a:p>
            <a:pPr>
              <a:buNone/>
            </a:pPr>
            <a:r>
              <a:rPr lang="id-ID" dirty="0" smtClean="0"/>
              <a:t>	</a:t>
            </a:r>
            <a:r>
              <a:rPr lang="id-ID" dirty="0" smtClean="0">
                <a:solidFill>
                  <a:srgbClr val="FF0000"/>
                </a:solidFill>
              </a:rPr>
              <a:t>B. Duplikasi</a:t>
            </a:r>
          </a:p>
          <a:p>
            <a:pPr>
              <a:buNone/>
            </a:pPr>
            <a:r>
              <a:rPr lang="id-ID" dirty="0" smtClean="0"/>
              <a:t>	Terdapat satu atau lebih salinan segmen kromosom pada kromosom itu sendiri atau kromosom lain.</a:t>
            </a:r>
          </a:p>
          <a:p>
            <a:pPr>
              <a:buNone/>
            </a:pPr>
            <a:r>
              <a:rPr lang="id-ID" dirty="0" smtClean="0"/>
              <a:t>Terjadi pada 2 untai DNA homolog saling tumpang tindih, putus pada 2 tempat berbeda</a:t>
            </a:r>
          </a:p>
          <a:p>
            <a:pPr>
              <a:buNone/>
            </a:pPr>
            <a:endParaRPr lang="id-ID" dirty="0" smtClean="0"/>
          </a:p>
          <a:p>
            <a:pPr>
              <a:buNone/>
            </a:pPr>
            <a:endParaRPr lang="id-ID" dirty="0" smtClean="0"/>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a:solidFill>
            <a:srgbClr val="002060"/>
          </a:solidFill>
          <a:ln>
            <a:solidFill>
              <a:schemeClr val="bg1"/>
            </a:solidFill>
          </a:ln>
        </p:spPr>
        <p:txBody>
          <a:bodyPr/>
          <a:lstStyle/>
          <a:p>
            <a:pPr>
              <a:buNone/>
            </a:pPr>
            <a:r>
              <a:rPr lang="id-ID" dirty="0" smtClean="0"/>
              <a:t>	</a:t>
            </a:r>
          </a:p>
          <a:p>
            <a:pPr>
              <a:buNone/>
            </a:pPr>
            <a:r>
              <a:rPr lang="id-ID" dirty="0" smtClean="0">
                <a:solidFill>
                  <a:srgbClr val="FF0000"/>
                </a:solidFill>
              </a:rPr>
              <a:t>C. Inversi</a:t>
            </a:r>
          </a:p>
          <a:p>
            <a:pPr>
              <a:buNone/>
            </a:pPr>
            <a:r>
              <a:rPr lang="id-ID" dirty="0" smtClean="0"/>
              <a:t>	Terjadi perpatahan dalam sebuah kromosom dan segmen tersebut berputar 180 sebelum akhirnya bergabung kembali.</a:t>
            </a:r>
          </a:p>
          <a:p>
            <a:pPr>
              <a:buNone/>
            </a:pPr>
            <a:r>
              <a:rPr lang="id-ID" dirty="0" smtClean="0"/>
              <a:t>	</a:t>
            </a:r>
            <a:r>
              <a:rPr lang="id-ID" dirty="0" smtClean="0">
                <a:solidFill>
                  <a:srgbClr val="FF0000"/>
                </a:solidFill>
              </a:rPr>
              <a:t>D. Translokasi</a:t>
            </a:r>
          </a:p>
          <a:p>
            <a:pPr>
              <a:buNone/>
            </a:pPr>
            <a:r>
              <a:rPr lang="id-ID" dirty="0" smtClean="0"/>
              <a:t>	Terjadi ketika kromosom-kromosom nonhomolog patah dan saling bertukar segmen.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CAN002"/>
          <p:cNvPicPr>
            <a:picLocks noGrp="1" noChangeAspect="1" noChangeArrowheads="1"/>
          </p:cNvPicPr>
          <p:nvPr>
            <p:ph idx="1"/>
          </p:nvPr>
        </p:nvPicPr>
        <p:blipFill>
          <a:blip r:embed="rId2"/>
          <a:srcRect/>
          <a:stretch>
            <a:fillRect/>
          </a:stretch>
        </p:blipFill>
        <p:spPr>
          <a:xfrm>
            <a:off x="500034" y="357166"/>
            <a:ext cx="7941880" cy="6230748"/>
          </a:xfrm>
          <a:noFill/>
          <a:ln>
            <a:solidFill>
              <a:srgbClr val="FF0000"/>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CAN003"/>
          <p:cNvPicPr>
            <a:picLocks noGrp="1" noChangeAspect="1" noChangeArrowheads="1"/>
          </p:cNvPicPr>
          <p:nvPr>
            <p:ph idx="1"/>
          </p:nvPr>
        </p:nvPicPr>
        <p:blipFill>
          <a:blip r:embed="rId2"/>
          <a:srcRect/>
          <a:stretch>
            <a:fillRect/>
          </a:stretch>
        </p:blipFill>
        <p:spPr>
          <a:xfrm>
            <a:off x="1428728" y="107134"/>
            <a:ext cx="6357981" cy="6640558"/>
          </a:xfrm>
          <a:noFill/>
          <a:ln>
            <a:solidFill>
              <a:srgbClr val="FF0000"/>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286412"/>
          </a:xfrm>
          <a:blipFill>
            <a:blip r:embed="rId2"/>
            <a:tile tx="0" ty="0" sx="100000" sy="100000" flip="none" algn="tl"/>
          </a:blipFill>
          <a:ln>
            <a:solidFill>
              <a:srgbClr val="FFC000"/>
            </a:solidFill>
          </a:ln>
        </p:spPr>
        <p:txBody>
          <a:bodyPr/>
          <a:lstStyle/>
          <a:p>
            <a:pPr>
              <a:buNone/>
            </a:pPr>
            <a:endParaRPr lang="id-ID" b="1" u="sng" dirty="0" smtClean="0"/>
          </a:p>
          <a:p>
            <a:pPr>
              <a:buNone/>
            </a:pPr>
            <a:r>
              <a:rPr lang="id-ID" b="1" u="sng" dirty="0" smtClean="0">
                <a:solidFill>
                  <a:srgbClr val="FF0000"/>
                </a:solidFill>
              </a:rPr>
              <a:t>Lingkup Penyakit Genetik</a:t>
            </a:r>
            <a:r>
              <a:rPr lang="id-ID" dirty="0" smtClean="0">
                <a:solidFill>
                  <a:srgbClr val="FF0000"/>
                </a:solidFill>
              </a:rPr>
              <a:t/>
            </a:r>
            <a:br>
              <a:rPr lang="id-ID" dirty="0" smtClean="0">
                <a:solidFill>
                  <a:srgbClr val="FF0000"/>
                </a:solidFill>
              </a:rPr>
            </a:br>
            <a:endParaRPr lang="id-ID" dirty="0" smtClean="0">
              <a:solidFill>
                <a:srgbClr val="FF0000"/>
              </a:solidFill>
            </a:endParaRPr>
          </a:p>
          <a:p>
            <a:pPr>
              <a:buNone/>
            </a:pPr>
            <a:r>
              <a:rPr lang="id-ID" dirty="0" smtClean="0"/>
              <a:t>Penyakit dalam lingkup genetik diklasifikasikan menjadi 4 yaitu :</a:t>
            </a:r>
          </a:p>
          <a:p>
            <a:pPr>
              <a:buNone/>
            </a:pPr>
            <a:r>
              <a:rPr lang="id-ID" dirty="0" smtClean="0"/>
              <a:t>1. </a:t>
            </a:r>
            <a:r>
              <a:rPr lang="id-ID" dirty="0" smtClean="0"/>
              <a:t>K</a:t>
            </a:r>
            <a:r>
              <a:rPr lang="id-ID" dirty="0" smtClean="0"/>
              <a:t>romosomal</a:t>
            </a:r>
            <a:r>
              <a:rPr lang="id-ID" dirty="0" smtClean="0"/>
              <a:t>, </a:t>
            </a:r>
          </a:p>
          <a:p>
            <a:pPr>
              <a:buNone/>
            </a:pPr>
            <a:r>
              <a:rPr lang="id-ID" dirty="0" smtClean="0"/>
              <a:t>2. Single-gene</a:t>
            </a:r>
            <a:r>
              <a:rPr lang="id-ID" dirty="0" smtClean="0"/>
              <a:t>, </a:t>
            </a:r>
          </a:p>
          <a:p>
            <a:pPr>
              <a:buNone/>
            </a:pPr>
            <a:r>
              <a:rPr lang="id-ID" dirty="0" smtClean="0"/>
              <a:t>3. </a:t>
            </a:r>
            <a:r>
              <a:rPr lang="id-ID" dirty="0" smtClean="0"/>
              <a:t>M</a:t>
            </a:r>
            <a:r>
              <a:rPr lang="id-ID" dirty="0" smtClean="0"/>
              <a:t>ultifaktorial</a:t>
            </a:r>
            <a:r>
              <a:rPr lang="id-ID" dirty="0" smtClean="0"/>
              <a:t>, </a:t>
            </a:r>
          </a:p>
          <a:p>
            <a:pPr>
              <a:buNone/>
            </a:pPr>
            <a:r>
              <a:rPr lang="id-ID" dirty="0" smtClean="0"/>
              <a:t>4. Mitokondrial</a:t>
            </a:r>
            <a:r>
              <a:rPr lang="id-ID" dirty="0" smtClean="0"/>
              <a:t>.</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250</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MUTASI KROMOSOMAL (PENYIMPANGAN KROMOSOMAL)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MUTASI KROMOSOMAL</dc:title>
  <dc:creator>Zul Edward</dc:creator>
  <cp:lastModifiedBy>Zul Edward</cp:lastModifiedBy>
  <cp:revision>45</cp:revision>
  <dcterms:created xsi:type="dcterms:W3CDTF">2009-02-16T22:50:02Z</dcterms:created>
  <dcterms:modified xsi:type="dcterms:W3CDTF">2011-09-28T16:03:09Z</dcterms:modified>
</cp:coreProperties>
</file>