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45C17-A365-449F-A207-33B695900A38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5F3AA-2282-4C49-BCD7-82F6BB0AC85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F3AA-2282-4C49-BCD7-82F6BB0AC85A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782B1-8697-4C49-9822-8F1E7C51F6A2}" type="datetimeFigureOut">
              <a:rPr lang="id-ID" smtClean="0"/>
              <a:pPr/>
              <a:t>28/09/2011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4516-C01B-4D26-9D56-705DBDE7B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d.wikipedia.org/wiki/Bahan_genetik" TargetMode="External"/><Relationship Id="rId7" Type="http://schemas.openxmlformats.org/officeDocument/2006/relationships/hyperlink" Target="http://id.wikipedia.org/wiki/Kromos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d.wikipedia.org/wiki/Gen" TargetMode="External"/><Relationship Id="rId5" Type="http://schemas.openxmlformats.org/officeDocument/2006/relationships/hyperlink" Target="http://id.wikipedia.org/wiki/RNA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id.wikipedia.org/wiki/DNA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298" y="1357298"/>
            <a:ext cx="4000528" cy="1000131"/>
          </a:xfr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MUTASI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3286124"/>
            <a:ext cx="5286412" cy="614370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Dr.Zulkarnain Edward. MS. PhD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id-ID" sz="2800" b="1" dirty="0"/>
              <a:t>Mutasi</a:t>
            </a:r>
            <a:r>
              <a:rPr lang="id-ID" sz="2800" dirty="0"/>
              <a:t> adalah perubahan yang terjadi pada </a:t>
            </a:r>
            <a:r>
              <a:rPr lang="en-US" sz="2800" u="sng" dirty="0" err="1">
                <a:hlinkClick r:id="rId3" tooltip="Bahan genetik"/>
              </a:rPr>
              <a:t>bahan</a:t>
            </a:r>
            <a:r>
              <a:rPr lang="en-US" sz="2800" u="sng" dirty="0">
                <a:hlinkClick r:id="rId3" tooltip="Bahan genetik"/>
              </a:rPr>
              <a:t> </a:t>
            </a:r>
            <a:r>
              <a:rPr lang="en-US" sz="2800" u="sng" dirty="0" err="1">
                <a:hlinkClick r:id="rId3" tooltip="Bahan genetik"/>
              </a:rPr>
              <a:t>genetik</a:t>
            </a:r>
            <a:r>
              <a:rPr lang="id-ID" sz="2800" dirty="0"/>
              <a:t> (</a:t>
            </a:r>
            <a:r>
              <a:rPr lang="en-US" sz="2800" u="sng" dirty="0">
                <a:hlinkClick r:id="rId4" tooltip="DNA"/>
              </a:rPr>
              <a:t>DNA</a:t>
            </a:r>
            <a:r>
              <a:rPr lang="id-ID" sz="2800" dirty="0"/>
              <a:t> maupun </a:t>
            </a:r>
            <a:r>
              <a:rPr lang="en-US" sz="2800" u="sng" dirty="0">
                <a:hlinkClick r:id="rId5" tooltip="RNA"/>
              </a:rPr>
              <a:t>RNA</a:t>
            </a:r>
            <a:r>
              <a:rPr lang="id-ID" sz="2800" dirty="0"/>
              <a:t>), baik pada taraf urutan </a:t>
            </a:r>
            <a:r>
              <a:rPr lang="en-US" sz="2800" u="sng" dirty="0">
                <a:hlinkClick r:id="rId6" tooltip="Gen"/>
              </a:rPr>
              <a:t>gen</a:t>
            </a:r>
            <a:r>
              <a:rPr lang="id-ID" sz="2800" dirty="0"/>
              <a:t> </a:t>
            </a:r>
            <a:r>
              <a:rPr lang="id-ID" sz="2800" dirty="0" smtClean="0"/>
              <a:t>(</a:t>
            </a:r>
            <a:r>
              <a:rPr lang="id-ID" sz="2800" b="1" dirty="0" smtClean="0"/>
              <a:t>mutasi </a:t>
            </a:r>
            <a:r>
              <a:rPr lang="id-ID" sz="2800" b="1" dirty="0"/>
              <a:t>titik</a:t>
            </a:r>
            <a:r>
              <a:rPr lang="id-ID" sz="2800" dirty="0"/>
              <a:t>) maupun pada taraf </a:t>
            </a:r>
            <a:r>
              <a:rPr lang="en-US" sz="2800" u="sng" dirty="0" err="1" smtClean="0">
                <a:hlinkClick r:id="rId7" tooltip="Kromosom"/>
              </a:rPr>
              <a:t>kromosom</a:t>
            </a:r>
            <a:r>
              <a:rPr lang="id-ID" sz="2800" u="sng" dirty="0" smtClean="0"/>
              <a:t> (</a:t>
            </a:r>
            <a:r>
              <a:rPr lang="id-ID" sz="2800" b="1" dirty="0" smtClean="0"/>
              <a:t>aberasi)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4040188" cy="500066"/>
          </a:xfrm>
          <a:blipFill>
            <a:blip r:embed="rId8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u="sng" dirty="0" smtClean="0"/>
              <a:t>MUTASI GEN</a:t>
            </a:r>
            <a:endParaRPr lang="id-ID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500306"/>
            <a:ext cx="4040188" cy="4000527"/>
          </a:xfrm>
          <a:blipFill>
            <a:blip r:embed="rId9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bg1"/>
                </a:solidFill>
              </a:rPr>
              <a:t>Substitusi basa </a:t>
            </a:r>
            <a:r>
              <a:rPr lang="id-ID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Silent mutation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Nonsense mutation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Missense mutation</a:t>
            </a:r>
          </a:p>
          <a:p>
            <a:pPr marL="457200" indent="-457200">
              <a:buNone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	 Diterima/sebahagian diterima /tidak diterima</a:t>
            </a:r>
          </a:p>
          <a:p>
            <a:pPr marL="457200" indent="-457200">
              <a:buNone/>
            </a:pPr>
            <a:r>
              <a:rPr lang="id-ID" b="1" dirty="0" smtClean="0">
                <a:solidFill>
                  <a:schemeClr val="bg1"/>
                </a:solidFill>
              </a:rPr>
              <a:t>Perubahan jumlah </a:t>
            </a:r>
            <a:r>
              <a:rPr lang="id-ID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None/>
            </a:pPr>
            <a:r>
              <a:rPr lang="id-ID" dirty="0" smtClean="0">
                <a:solidFill>
                  <a:schemeClr val="bg1"/>
                </a:solidFill>
              </a:rPr>
              <a:t>Frameshift mutation  (mutasi  pergeseran kerangka baca 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4041775" cy="50006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dirty="0" smtClean="0">
                <a:hlinkClick r:id="rId7" tooltip="Kromosom"/>
              </a:rPr>
              <a:t> MUTASI </a:t>
            </a:r>
            <a:r>
              <a:rPr lang="en-US" dirty="0" smtClean="0">
                <a:hlinkClick r:id="rId7" tooltip="Kromosom"/>
              </a:rPr>
              <a:t>KROMOSOM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00306"/>
            <a:ext cx="4041775" cy="4000528"/>
          </a:xfrm>
          <a:blipFill>
            <a:blip r:embed="rId10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bg1"/>
                </a:solidFill>
              </a:rPr>
              <a:t>Perubahan struktur</a:t>
            </a:r>
            <a:r>
              <a:rPr lang="id-ID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Delesi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Duplikasi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Inversi</a:t>
            </a:r>
          </a:p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Translokasi </a:t>
            </a:r>
          </a:p>
          <a:p>
            <a:pPr marL="457200" indent="-457200">
              <a:buNone/>
            </a:pPr>
            <a:r>
              <a:rPr lang="id-ID" b="1" dirty="0" smtClean="0">
                <a:solidFill>
                  <a:schemeClr val="bg1"/>
                </a:solidFill>
              </a:rPr>
              <a:t>Perubahan jumlah</a:t>
            </a:r>
            <a:r>
              <a:rPr lang="id-ID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None/>
            </a:pPr>
            <a:r>
              <a:rPr lang="id-ID" dirty="0" smtClean="0">
                <a:solidFill>
                  <a:schemeClr val="bg1"/>
                </a:solidFill>
              </a:rPr>
              <a:t>1.  Poliploidi</a:t>
            </a:r>
          </a:p>
          <a:p>
            <a:pPr marL="457200" indent="-457200">
              <a:buNone/>
            </a:pPr>
            <a:r>
              <a:rPr lang="id-ID" dirty="0" smtClean="0">
                <a:solidFill>
                  <a:schemeClr val="bg1"/>
                </a:solidFill>
              </a:rPr>
              <a:t>2.  Aneuploidi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1225536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id-ID" sz="3200" dirty="0" smtClean="0"/>
              <a:t>Banyak mutasi terjadi akibat tidak stabilnya basa nukleotida didalam DNA (pergeseran tautomerik)</a:t>
            </a:r>
            <a:endParaRPr lang="id-ID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43051"/>
            <a:ext cx="4038600" cy="2214578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bg1"/>
                </a:solidFill>
              </a:rPr>
              <a:t>TRANSISI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Perubahan basa 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Purin ke Purin atau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Pirimidin ke </a:t>
            </a:r>
            <a:r>
              <a:rPr lang="id-ID" dirty="0" smtClean="0">
                <a:solidFill>
                  <a:schemeClr val="bg1"/>
                </a:solidFill>
              </a:rPr>
              <a:t>Pirimidin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43051"/>
            <a:ext cx="4038600" cy="2214578"/>
          </a:xfrm>
          <a:solidFill>
            <a:srgbClr val="0070C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 smtClean="0"/>
              <a:t>TRANSVERSI</a:t>
            </a:r>
          </a:p>
          <a:p>
            <a:pPr>
              <a:buNone/>
            </a:pPr>
            <a:r>
              <a:rPr lang="id-ID" dirty="0" smtClean="0"/>
              <a:t>Perubahan basa</a:t>
            </a:r>
          </a:p>
          <a:p>
            <a:pPr>
              <a:buNone/>
            </a:pPr>
            <a:r>
              <a:rPr lang="id-ID" dirty="0" smtClean="0"/>
              <a:t>Purin ke Pirimidin atau</a:t>
            </a:r>
          </a:p>
          <a:p>
            <a:pPr>
              <a:buNone/>
            </a:pPr>
            <a:r>
              <a:rPr lang="id-ID" dirty="0" smtClean="0"/>
              <a:t>Pirimidin ke Purin</a:t>
            </a:r>
            <a:endParaRPr lang="id-ID" dirty="0"/>
          </a:p>
        </p:txBody>
      </p:sp>
      <p:sp>
        <p:nvSpPr>
          <p:cNvPr id="11" name="Cross 10"/>
          <p:cNvSpPr/>
          <p:nvPr/>
        </p:nvSpPr>
        <p:spPr>
          <a:xfrm>
            <a:off x="3714744" y="4786322"/>
            <a:ext cx="1214446" cy="1071570"/>
          </a:xfrm>
          <a:prstGeom prst="plu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929058" y="4071942"/>
            <a:ext cx="785818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13" name="Rectangle 12"/>
          <p:cNvSpPr/>
          <p:nvPr/>
        </p:nvSpPr>
        <p:spPr>
          <a:xfrm>
            <a:off x="3929058" y="6000768"/>
            <a:ext cx="785818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G</a:t>
            </a:r>
            <a:endParaRPr lang="id-ID" sz="3200" dirty="0"/>
          </a:p>
        </p:txBody>
      </p:sp>
      <p:sp>
        <p:nvSpPr>
          <p:cNvPr id="14" name="Rectangle 13"/>
          <p:cNvSpPr/>
          <p:nvPr/>
        </p:nvSpPr>
        <p:spPr>
          <a:xfrm>
            <a:off x="5000628" y="5072074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C</a:t>
            </a:r>
            <a:endParaRPr lang="id-ID" sz="3200" dirty="0"/>
          </a:p>
        </p:txBody>
      </p:sp>
      <p:sp>
        <p:nvSpPr>
          <p:cNvPr id="15" name="Rectangle 14"/>
          <p:cNvSpPr/>
          <p:nvPr/>
        </p:nvSpPr>
        <p:spPr>
          <a:xfrm>
            <a:off x="2857488" y="5072074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</a:t>
            </a:r>
            <a:endParaRPr lang="id-ID" sz="3200" dirty="0"/>
          </a:p>
        </p:txBody>
      </p:sp>
      <p:cxnSp>
        <p:nvCxnSpPr>
          <p:cNvPr id="20" name="Straight Arrow Connector 19"/>
          <p:cNvCxnSpPr>
            <a:stCxn id="11" idx="0"/>
            <a:endCxn id="11" idx="2"/>
          </p:cNvCxnSpPr>
          <p:nvPr/>
        </p:nvCxnSpPr>
        <p:spPr>
          <a:xfrm rot="16200000" flipH="1">
            <a:off x="3786182" y="5322107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1"/>
            <a:endCxn id="11" idx="3"/>
          </p:cNvCxnSpPr>
          <p:nvPr/>
        </p:nvCxnSpPr>
        <p:spPr>
          <a:xfrm rot="10800000" flipH="1">
            <a:off x="3714744" y="5322107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786314" y="4357694"/>
            <a:ext cx="642942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4786314" y="5786454"/>
            <a:ext cx="714380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214678" y="4357694"/>
            <a:ext cx="571504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14678" y="5786454"/>
            <a:ext cx="571504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928794" y="285728"/>
            <a:ext cx="5286412" cy="171451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Mutasi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Berdasarkan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Bermutasi</a:t>
            </a:r>
            <a:endParaRPr lang="id-ID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71472" y="2143116"/>
            <a:ext cx="3857652" cy="421484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Mutasi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somatik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mutasi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sel</a:t>
            </a:r>
            <a:r>
              <a:rPr lang="en-US" sz="3200" dirty="0" smtClean="0"/>
              <a:t> </a:t>
            </a:r>
            <a:r>
              <a:rPr lang="en-US" sz="3200" dirty="0" err="1" smtClean="0"/>
              <a:t>somatik</a:t>
            </a:r>
            <a:r>
              <a:rPr lang="en-US" sz="3200" dirty="0" smtClean="0"/>
              <a:t>. </a:t>
            </a:r>
            <a:r>
              <a:rPr lang="en-US" sz="3200" dirty="0" err="1" smtClean="0"/>
              <a:t>mutasi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diwariskan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keturunannya</a:t>
            </a:r>
            <a:r>
              <a:rPr lang="en-US" sz="2800" dirty="0" smtClean="0"/>
              <a:t>. </a:t>
            </a:r>
            <a:endParaRPr lang="id-ID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857752" y="2214554"/>
            <a:ext cx="3857652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2571744"/>
            <a:ext cx="35718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Mutasi Gametik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adalah mutasi yang terjadi pada sel gamet , maka akan diwariskan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keturunannya.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5286412" cy="796908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Mutasi kromosom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472" y="1714488"/>
            <a:ext cx="8001056" cy="3970318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Sindrom Turner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kariotipe (22AA+X0). Jumlah kromosomnya 45 dan kehilangan 1 kromosom kelamin. Penderita Sindrom Turner berjenis kelamin wanita, namun ovumnya tidak berkembang (ovaricular disgenesis).</a:t>
            </a:r>
            <a:endParaRPr kumimoji="0" lang="sv-S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500042"/>
            <a:ext cx="7572364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Sindrom Klinefelter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kariotipe (22 AA+XXY), mengalami trisomik pada kromosom gonosom. Penderita Sindrom Klinefelter berjenis kelamin laki-laki, namun testisnya tidak berkembang (testicular disgenesis)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 bisa menghasilkan sperma (aspermia) dan mandul 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erta payudaranya tumbuh.</a:t>
            </a:r>
            <a:r>
              <a:rPr lang="sv-SE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(gynaecomastis) </a:t>
            </a:r>
            <a:endParaRPr kumimoji="0" lang="sv-S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1928802"/>
            <a:ext cx="8143932" cy="2862322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Sindrom Patau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kariotipe (45A+XX/XY), trisomik pada kromosom autosom. kromosom autosomnya mengalami kelainan pada kromosom nomor 13, 14, atau 15.</a:t>
            </a:r>
            <a:endParaRPr kumimoji="0" lang="sv-S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428736"/>
            <a:ext cx="8501122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Sindrom Edward</a:t>
            </a: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kariotipe (45A+XX/XY), trisomik pada autosom. Autosom mengalami kelainan pada kromosom nomor 16,17, atau 18. Penderita sindrom ini mempunyai tengkorak lonjong, bahu lebar pendek, telinga agak ke bawah dan tidak wajar.</a:t>
            </a:r>
            <a:endParaRPr kumimoji="0" lang="sv-S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85794"/>
            <a:ext cx="8286808" cy="50167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Sindrom Jacobs</a:t>
            </a: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kariotipe (22AA+XYY), trisomik pada kromosom gonosom. Penderita sindrom ini umumnya berwajah kriminal, suka menusuk-nusuk mata dengan benda tajam, seperti pensil,dll dan juga sering berbuat kriminal. Penelitian di luar negeri mengatakan bahwa sebagian besar orang-orang yang masuk penjara adalah orang-orang yang menderita Sindrom Jacobs.</a:t>
            </a: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348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MUTASI</vt:lpstr>
      <vt:lpstr>Mutasi adalah perubahan yang terjadi pada bahan genetik (DNA maupun RNA), baik pada taraf urutan gen (mutasi titik) maupun pada taraf kromosom (aberasi) </vt:lpstr>
      <vt:lpstr>Banyak mutasi terjadi akibat tidak stabilnya basa nukleotida didalam DNA (pergeseran tautomerik)</vt:lpstr>
      <vt:lpstr>Slide 4</vt:lpstr>
      <vt:lpstr>Mutasi kromosom</vt:lpstr>
      <vt:lpstr>Slide 6</vt:lpstr>
      <vt:lpstr>Slide 7</vt:lpstr>
      <vt:lpstr>Slide 8</vt:lpstr>
      <vt:lpstr>Slide 9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Zul Edward</dc:creator>
  <cp:lastModifiedBy>Zul Edward</cp:lastModifiedBy>
  <cp:revision>23</cp:revision>
  <dcterms:created xsi:type="dcterms:W3CDTF">2010-10-19T14:10:35Z</dcterms:created>
  <dcterms:modified xsi:type="dcterms:W3CDTF">2011-09-28T15:50:30Z</dcterms:modified>
</cp:coreProperties>
</file>