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ED1D7-3BE5-49E6-B45D-054FC2CF6A65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0267D-799D-4218-A7A4-1E6A9595BA9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554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5ED0-CD50-41FF-9EE5-5AACBB022E0B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4D782-3339-4394-B7B6-3AF1913F0A7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5ED0-CD50-41FF-9EE5-5AACBB022E0B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D782-3339-4394-B7B6-3AF1913F0A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5ED0-CD50-41FF-9EE5-5AACBB022E0B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D782-3339-4394-B7B6-3AF1913F0A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A25ED0-CD50-41FF-9EE5-5AACBB022E0B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AA4D782-3339-4394-B7B6-3AF1913F0A7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5ED0-CD50-41FF-9EE5-5AACBB022E0B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D782-3339-4394-B7B6-3AF1913F0A7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5ED0-CD50-41FF-9EE5-5AACBB022E0B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D782-3339-4394-B7B6-3AF1913F0A7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D782-3339-4394-B7B6-3AF1913F0A7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5ED0-CD50-41FF-9EE5-5AACBB022E0B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5ED0-CD50-41FF-9EE5-5AACBB022E0B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D782-3339-4394-B7B6-3AF1913F0A7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5ED0-CD50-41FF-9EE5-5AACBB022E0B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4D782-3339-4394-B7B6-3AF1913F0A7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A25ED0-CD50-41FF-9EE5-5AACBB022E0B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A4D782-3339-4394-B7B6-3AF1913F0A7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5ED0-CD50-41FF-9EE5-5AACBB022E0B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4D782-3339-4394-B7B6-3AF1913F0A7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A25ED0-CD50-41FF-9EE5-5AACBB022E0B}" type="datetimeFigureOut">
              <a:rPr lang="id-ID" smtClean="0"/>
              <a:pPr/>
              <a:t>20/11/2012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AA4D782-3339-4394-B7B6-3AF1913F0A7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Asetofenon&amp;action=edit&amp;redlink=1" TargetMode="External"/><Relationship Id="rId2" Type="http://schemas.openxmlformats.org/officeDocument/2006/relationships/hyperlink" Target="http://id.wikipedia.org/w/index.php?title=Benzofenon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d.wikipedia.org/w/index.php?title=Prochiral&amp;action=edit&amp;redlink=1" TargetMode="External"/><Relationship Id="rId4" Type="http://schemas.openxmlformats.org/officeDocument/2006/relationships/hyperlink" Target="http://id.wikipedia.org/w/index.php?title=Stereokimia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Ion_enolat" TargetMode="External"/><Relationship Id="rId2" Type="http://schemas.openxmlformats.org/officeDocument/2006/relationships/hyperlink" Target="http://id.wikipedia.org/wiki/Pk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Spektroskopi_inframerah" TargetMode="External"/><Relationship Id="rId2" Type="http://schemas.openxmlformats.org/officeDocument/2006/relationships/hyperlink" Target="http://id.wikipedia.org/wiki/Spektroskop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/index.php?title=Bilangan_gelombang&amp;action=edit&amp;redlink=1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/index.php?title=Hidrolisi_halida_gem&amp;action=edit&amp;redlink=1" TargetMode="External"/><Relationship Id="rId3" Type="http://schemas.openxmlformats.org/officeDocument/2006/relationships/hyperlink" Target="http://id.wikipedia.org/wiki/Alkohol" TargetMode="External"/><Relationship Id="rId7" Type="http://schemas.openxmlformats.org/officeDocument/2006/relationships/hyperlink" Target="http://id.wikipedia.org/wiki/Kromium" TargetMode="External"/><Relationship Id="rId12" Type="http://schemas.openxmlformats.org/officeDocument/2006/relationships/hyperlink" Target="http://id.wikipedia.org/w/index.php?title=Penataan_ulang_Kornblum%E2%80%93DeLaMare&amp;action=edit&amp;redlink=1" TargetMode="External"/><Relationship Id="rId2" Type="http://schemas.openxmlformats.org/officeDocument/2006/relationships/hyperlink" Target="http://id.wikipedia.org/wiki/Oksidas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/index.php?title=Kalium_dikromat&amp;action=edit&amp;redlink=1" TargetMode="External"/><Relationship Id="rId11" Type="http://schemas.openxmlformats.org/officeDocument/2006/relationships/hyperlink" Target="http://id.wikipedia.org/w/index.php?title=Penataan_ulang_Fries&amp;action=edit&amp;redlink=1" TargetMode="External"/><Relationship Id="rId5" Type="http://schemas.openxmlformats.org/officeDocument/2006/relationships/hyperlink" Target="http://id.wikipedia.org/w/index.php?title=Kalium_permanganat&amp;action=edit&amp;redlink=1" TargetMode="External"/><Relationship Id="rId10" Type="http://schemas.openxmlformats.org/officeDocument/2006/relationships/hyperlink" Target="http://id.wikipedia.org/w/index.php?title=Reaksi_Houben-Hoesch&amp;action=edit&amp;redlink=1" TargetMode="External"/><Relationship Id="rId4" Type="http://schemas.openxmlformats.org/officeDocument/2006/relationships/hyperlink" Target="http://id.wikipedia.org/wiki/Oksidator" TargetMode="External"/><Relationship Id="rId9" Type="http://schemas.openxmlformats.org/officeDocument/2006/relationships/hyperlink" Target="http://id.wikipedia.org/wiki/Reaksi_Friedel-Craft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Reaksi_Nef&amp;action=edit&amp;redlink=1" TargetMode="External"/><Relationship Id="rId7" Type="http://schemas.openxmlformats.org/officeDocument/2006/relationships/hyperlink" Target="http://id.wikipedia.org/w/index.php?title=Senyawa_organotembaga&amp;action=edit&amp;redlink=1" TargetMode="External"/><Relationship Id="rId2" Type="http://schemas.openxmlformats.org/officeDocument/2006/relationships/hyperlink" Target="http://id.wikipedia.org/w/index.php?title=Siklisasi_Ruzick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/index.php?title=Senyawa_organolitium&amp;action=edit&amp;redlink=1" TargetMode="External"/><Relationship Id="rId5" Type="http://schemas.openxmlformats.org/officeDocument/2006/relationships/hyperlink" Target="http://id.wikipedia.org/w/index.php?title=Asil_klorida&amp;action=edit&amp;redlink=1" TargetMode="External"/><Relationship Id="rId4" Type="http://schemas.openxmlformats.org/officeDocument/2006/relationships/hyperlink" Target="http://id.wikipedia.org/w/index.php?title=Penggandengan_Fukuyama&amp;action=edit&amp;redlink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/index.php?title=Tetrasilin&amp;action=edit&amp;redlink=1" TargetMode="External"/><Relationship Id="rId3" Type="http://schemas.openxmlformats.org/officeDocument/2006/relationships/hyperlink" Target="http://id.wikipedia.org/w/index.php?title=Asam_oksaloasetat&amp;action=edit&amp;redlink=1" TargetMode="External"/><Relationship Id="rId7" Type="http://schemas.openxmlformats.org/officeDocument/2006/relationships/hyperlink" Target="http://id.wikipedia.org/w/index.php?title=Muskon&amp;action=edit&amp;redlink=1" TargetMode="External"/><Relationship Id="rId2" Type="http://schemas.openxmlformats.org/officeDocument/2006/relationships/hyperlink" Target="http://id.wikipedia.org/wiki/Aset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/index.php?title=Sikloheksanona&amp;action=edit&amp;redlink=1" TargetMode="External"/><Relationship Id="rId5" Type="http://schemas.openxmlformats.org/officeDocument/2006/relationships/hyperlink" Target="http://id.wikipedia.org/w/index.php?title=Asetilaseton&amp;action=edit&amp;redlink=1" TargetMode="External"/><Relationship Id="rId4" Type="http://schemas.openxmlformats.org/officeDocument/2006/relationships/hyperlink" Target="http://id.wikipedia.org/wiki/Siklus_Kreb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Gugus_fungsi" TargetMode="External"/><Relationship Id="rId2" Type="http://schemas.openxmlformats.org/officeDocument/2006/relationships/hyperlink" Target="http://id.wikipedia.org/wiki/IUPA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144952"/>
          </a:xfrm>
        </p:spPr>
        <p:txBody>
          <a:bodyPr>
            <a:normAutofit/>
          </a:bodyPr>
          <a:lstStyle/>
          <a:p>
            <a:r>
              <a:rPr lang="id-ID" sz="7200" dirty="0" smtClean="0">
                <a:latin typeface="Cooper Black" pitchFamily="18" charset="0"/>
              </a:rPr>
              <a:t>KETON</a:t>
            </a:r>
            <a:endParaRPr lang="id-ID" sz="7200" dirty="0">
              <a:latin typeface="Cooper Black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3-13 atom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en-US" dirty="0" err="1" smtClean="0"/>
              <a:t>sedap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smtClean="0"/>
              <a:t>b.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atom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13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padatan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smtClean="0"/>
              <a:t>c.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air.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smtClean="0"/>
              <a:t>d.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air.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r>
              <a:rPr lang="en-US" b="1" dirty="0" smtClean="0"/>
              <a:t> </a:t>
            </a:r>
            <a:r>
              <a:rPr lang="en-US" b="1" dirty="0" err="1" smtClean="0"/>
              <a:t>Keton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a. </a:t>
            </a:r>
            <a:r>
              <a:rPr lang="id-ID" dirty="0" smtClean="0"/>
              <a:t> </a:t>
            </a:r>
            <a:r>
              <a:rPr lang="en-US" dirty="0" err="1" smtClean="0"/>
              <a:t>Oksidasi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Oksidasi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natrium</a:t>
            </a:r>
            <a:r>
              <a:rPr lang="en-US" dirty="0" smtClean="0"/>
              <a:t> </a:t>
            </a:r>
            <a:r>
              <a:rPr lang="en-US" dirty="0" err="1" smtClean="0"/>
              <a:t>bikarbonat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sulfat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karboksilat</a:t>
            </a:r>
            <a:r>
              <a:rPr lang="en-US" dirty="0" smtClean="0"/>
              <a:t>, air,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karbondioksida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>
              <a:buNone/>
            </a:pPr>
            <a:r>
              <a:rPr lang="en-US" dirty="0" smtClean="0"/>
              <a:t>b. </a:t>
            </a:r>
            <a:r>
              <a:rPr lang="id-ID" dirty="0" smtClean="0"/>
              <a:t> </a:t>
            </a:r>
            <a:r>
              <a:rPr lang="en-US" dirty="0" err="1" smtClean="0"/>
              <a:t>Reduksi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Reduksi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katalis</a:t>
            </a:r>
            <a:r>
              <a:rPr lang="en-US" dirty="0" smtClean="0"/>
              <a:t> </a:t>
            </a:r>
            <a:r>
              <a:rPr lang="en-US" dirty="0" err="1" smtClean="0"/>
              <a:t>litium</a:t>
            </a:r>
            <a:r>
              <a:rPr lang="en-US" dirty="0" smtClean="0"/>
              <a:t> </a:t>
            </a:r>
            <a:r>
              <a:rPr lang="en-US" dirty="0" err="1" smtClean="0"/>
              <a:t>alumunium</a:t>
            </a:r>
            <a:r>
              <a:rPr lang="en-US" dirty="0" smtClean="0"/>
              <a:t> </a:t>
            </a:r>
            <a:r>
              <a:rPr lang="en-US" dirty="0" err="1" smtClean="0"/>
              <a:t>hidrida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Sifat</a:t>
            </a:r>
            <a:r>
              <a:rPr lang="en-US" b="1" dirty="0" smtClean="0"/>
              <a:t> Kimia </a:t>
            </a:r>
            <a:r>
              <a:rPr lang="en-US" b="1" dirty="0" err="1" smtClean="0"/>
              <a:t>Keton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substituen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2 </a:t>
            </a:r>
            <a:r>
              <a:rPr lang="en-US" dirty="0" err="1" smtClean="0"/>
              <a:t>substituen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karbonil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r>
              <a:rPr lang="en-US" dirty="0" smtClean="0"/>
              <a:t> 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Aseton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Benzofenon (halaman belum tersedia)"/>
              </a:rPr>
              <a:t>benzofenon</a:t>
            </a:r>
            <a:r>
              <a:rPr lang="en-US" dirty="0" smtClean="0"/>
              <a:t> (C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C(O)C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)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r>
              <a:rPr lang="en-US" dirty="0" smtClean="0"/>
              <a:t>. </a:t>
            </a:r>
            <a:r>
              <a:rPr lang="en-US" dirty="0" err="1" smtClean="0">
                <a:hlinkClick r:id="rId3" tooltip="Asetofenon (halaman belum tersedia)"/>
              </a:rPr>
              <a:t>Asetofenon</a:t>
            </a:r>
            <a:r>
              <a:rPr lang="en-US" dirty="0" smtClean="0"/>
              <a:t> (C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C(O)CH</a:t>
            </a:r>
            <a:r>
              <a:rPr lang="en-US" baseline="-25000" dirty="0" smtClean="0"/>
              <a:t>3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r>
              <a:rPr lang="en-US" dirty="0" smtClean="0"/>
              <a:t>. Di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Stereokimia (halaman belum tersedia)"/>
              </a:rPr>
              <a:t>stereokimia</a:t>
            </a:r>
            <a:r>
              <a:rPr lang="en-US" dirty="0" smtClean="0"/>
              <a:t>,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>
                <a:hlinkClick r:id="rId5" tooltip="Prochiral (halaman belum tersedia)"/>
              </a:rPr>
              <a:t>prochiral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Pengelompokan</a:t>
            </a:r>
            <a:r>
              <a:rPr lang="en-US" b="1" dirty="0" smtClean="0"/>
              <a:t> </a:t>
            </a:r>
            <a:r>
              <a:rPr lang="en-US" b="1" dirty="0" err="1" smtClean="0"/>
              <a:t>keton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Hidrogen</a:t>
            </a:r>
            <a:r>
              <a:rPr lang="en-US" dirty="0" smtClean="0"/>
              <a:t>-α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(</a:t>
            </a:r>
            <a:r>
              <a:rPr lang="en-US" dirty="0" err="1" smtClean="0">
                <a:hlinkClick r:id="rId2" tooltip="Pka"/>
              </a:rPr>
              <a:t>pKa</a:t>
            </a:r>
            <a:r>
              <a:rPr lang="en-US" dirty="0" smtClean="0"/>
              <a:t> ≈ 20)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hidrogen</a:t>
            </a:r>
            <a:r>
              <a:rPr lang="en-US" dirty="0" smtClean="0"/>
              <a:t> </a:t>
            </a:r>
            <a:r>
              <a:rPr lang="en-US" dirty="0" err="1" smtClean="0"/>
              <a:t>alkana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(</a:t>
            </a:r>
            <a:r>
              <a:rPr lang="en-US" dirty="0" err="1" smtClean="0"/>
              <a:t>pKa</a:t>
            </a:r>
            <a:r>
              <a:rPr lang="en-US" dirty="0" smtClean="0"/>
              <a:t> ≈ 50).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stabilisasi</a:t>
            </a:r>
            <a:r>
              <a:rPr lang="en-US" dirty="0" smtClean="0"/>
              <a:t> </a:t>
            </a:r>
            <a:r>
              <a:rPr lang="en-US" dirty="0" err="1" smtClean="0"/>
              <a:t>resonansi</a:t>
            </a:r>
            <a:r>
              <a:rPr lang="en-US" dirty="0" smtClean="0"/>
              <a:t> </a:t>
            </a:r>
            <a:r>
              <a:rPr lang="en-US" dirty="0" smtClean="0">
                <a:hlinkClick r:id="rId3" tooltip="Ion enolat"/>
              </a:rPr>
              <a:t>ion </a:t>
            </a:r>
            <a:r>
              <a:rPr lang="en-US" dirty="0" err="1" smtClean="0">
                <a:hlinkClick r:id="rId3" tooltip="Ion enolat"/>
              </a:rPr>
              <a:t>enolat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berdisosiasi</a:t>
            </a:r>
            <a:r>
              <a:rPr lang="en-US" dirty="0" smtClean="0"/>
              <a:t>. 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Keasaman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hidrogen</a:t>
            </a:r>
            <a:r>
              <a:rPr lang="en-US" dirty="0" smtClean="0"/>
              <a:t>-α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enolisasi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karbonil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Keasaman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hlinkClick r:id="rId2" tooltip="Spektroskopi"/>
              </a:rPr>
              <a:t>   </a:t>
            </a:r>
            <a:r>
              <a:rPr lang="en-US" dirty="0" err="1" smtClean="0">
                <a:hlinkClick r:id="rId2" tooltip="Spektroskopi"/>
              </a:rPr>
              <a:t>Spektroskopi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aldehida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menunjuukkan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yang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id-ID" dirty="0" smtClean="0"/>
              <a:t> </a:t>
            </a:r>
            <a:r>
              <a:rPr lang="en-US" dirty="0" err="1" smtClean="0">
                <a:hlinkClick r:id="rId3" tooltip="Spektroskopi inframerah"/>
              </a:rPr>
              <a:t>spektroskopi</a:t>
            </a:r>
            <a:r>
              <a:rPr lang="en-US" dirty="0" smtClean="0">
                <a:hlinkClick r:id="rId3" tooltip="Spektroskopi inframerah"/>
              </a:rPr>
              <a:t> </a:t>
            </a:r>
            <a:r>
              <a:rPr lang="en-US" dirty="0" err="1" smtClean="0">
                <a:hlinkClick r:id="rId3" tooltip="Spektroskopi inframerah"/>
              </a:rPr>
              <a:t>inframerah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1700 </a:t>
            </a:r>
            <a:r>
              <a:rPr lang="en-US" dirty="0" smtClean="0">
                <a:hlinkClick r:id="rId4" tooltip="Bilangan gelombang (halaman belum tersedia)"/>
              </a:rPr>
              <a:t>cm</a:t>
            </a:r>
            <a:r>
              <a:rPr lang="en-US" baseline="30000" dirty="0" smtClean="0">
                <a:hlinkClick r:id="rId4" tooltip="Bilangan gelombang (halaman belum tersedia)"/>
              </a:rPr>
              <a:t>−1</a:t>
            </a:r>
            <a:r>
              <a:rPr lang="en-US" dirty="0" smtClean="0"/>
              <a:t> (</a:t>
            </a:r>
            <a:r>
              <a:rPr lang="en-US" dirty="0" err="1" smtClean="0"/>
              <a:t>agak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kimiawi</a:t>
            </a:r>
            <a:r>
              <a:rPr lang="en-US" dirty="0" smtClean="0"/>
              <a:t>)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Sifat-sifat</a:t>
            </a:r>
            <a:r>
              <a:rPr lang="en-US" b="1" dirty="0" smtClean="0"/>
              <a:t> </a:t>
            </a:r>
            <a:r>
              <a:rPr lang="en-US" b="1" dirty="0" err="1" smtClean="0"/>
              <a:t>spektroskopi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Oksidasi"/>
              </a:rPr>
              <a:t>oksidasi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Alkohol"/>
              </a:rPr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Oksidator"/>
              </a:rPr>
              <a:t>oksidator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seperto</a:t>
            </a:r>
            <a:r>
              <a:rPr lang="en-US" dirty="0" smtClean="0"/>
              <a:t> </a:t>
            </a:r>
            <a:r>
              <a:rPr lang="en-US" dirty="0" err="1" smtClean="0">
                <a:hlinkClick r:id="rId5" tooltip="Kalium permanganat (halaman belum tersedia)"/>
              </a:rPr>
              <a:t>kalium</a:t>
            </a:r>
            <a:r>
              <a:rPr lang="en-US" dirty="0" smtClean="0">
                <a:hlinkClick r:id="rId5" tooltip="Kalium permanganat (halaman belum tersedia)"/>
              </a:rPr>
              <a:t> </a:t>
            </a:r>
            <a:r>
              <a:rPr lang="en-US" dirty="0" err="1" smtClean="0">
                <a:hlinkClick r:id="rId5" tooltip="Kalium permanganat (halaman belum tersedia)"/>
              </a:rPr>
              <a:t>permanganat</a:t>
            </a:r>
            <a:r>
              <a:rPr lang="en-US" dirty="0" smtClean="0"/>
              <a:t>, </a:t>
            </a:r>
            <a:r>
              <a:rPr lang="en-US" dirty="0" err="1" smtClean="0">
                <a:hlinkClick r:id="rId6" tooltip="Kalium dikromat (halaman belum tersedia)"/>
              </a:rPr>
              <a:t>kalium</a:t>
            </a:r>
            <a:r>
              <a:rPr lang="en-US" dirty="0" smtClean="0">
                <a:hlinkClick r:id="rId6" tooltip="Kalium dikromat (halaman belum tersedia)"/>
              </a:rPr>
              <a:t> </a:t>
            </a:r>
            <a:r>
              <a:rPr lang="en-US" dirty="0" err="1" smtClean="0">
                <a:hlinkClick r:id="rId6" tooltip="Kalium dikromat (halaman belum tersedia)"/>
              </a:rPr>
              <a:t>dikromat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lain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smtClean="0">
                <a:hlinkClick r:id="rId7" tooltip="Kromium"/>
              </a:rPr>
              <a:t>Cr(VI)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hlinkClick r:id="rId8" tooltip="Hidrolisi halida gem (halaman belum tersedia)"/>
              </a:rPr>
              <a:t>hidrolisi</a:t>
            </a:r>
            <a:r>
              <a:rPr lang="en-US" dirty="0" smtClean="0">
                <a:hlinkClick r:id="rId8" tooltip="Hidrolisi halida gem (halaman belum tersedia)"/>
              </a:rPr>
              <a:t> </a:t>
            </a:r>
            <a:r>
              <a:rPr lang="en-US" dirty="0" err="1" smtClean="0">
                <a:hlinkClick r:id="rId8" tooltip="Hidrolisi halida gem (halaman belum tersedia)"/>
              </a:rPr>
              <a:t>halida</a:t>
            </a:r>
            <a:r>
              <a:rPr lang="en-US" dirty="0" smtClean="0">
                <a:hlinkClick r:id="rId8" tooltip="Hidrolisi halida gem (halaman belum tersedia)"/>
              </a:rPr>
              <a:t> gem</a:t>
            </a:r>
            <a:endParaRPr lang="id-ID" dirty="0" smtClean="0"/>
          </a:p>
          <a:p>
            <a:endParaRPr lang="id-ID" dirty="0" smtClean="0"/>
          </a:p>
          <a:p>
            <a:pPr lvl="0"/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aromatik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hlinkClick r:id="rId9" tooltip="Reaksi Friedel-Crafts"/>
              </a:rPr>
              <a:t>reaksi</a:t>
            </a:r>
            <a:r>
              <a:rPr lang="en-US" dirty="0" smtClean="0">
                <a:hlinkClick r:id="rId9" tooltip="Reaksi Friedel-Crafts"/>
              </a:rPr>
              <a:t> </a:t>
            </a:r>
            <a:r>
              <a:rPr lang="en-US" dirty="0" err="1" smtClean="0">
                <a:hlinkClick r:id="rId9" tooltip="Reaksi Friedel-Crafts"/>
              </a:rPr>
              <a:t>Friedel</a:t>
            </a:r>
            <a:r>
              <a:rPr lang="en-US" dirty="0" smtClean="0">
                <a:hlinkClick r:id="rId9" tooltip="Reaksi Friedel-Crafts"/>
              </a:rPr>
              <a:t>-Crafts</a:t>
            </a:r>
            <a:r>
              <a:rPr lang="en-US" dirty="0" smtClean="0"/>
              <a:t>, </a:t>
            </a:r>
            <a:r>
              <a:rPr lang="en-US" dirty="0" err="1" smtClean="0">
                <a:hlinkClick r:id="rId10" tooltip="Reaksi Houben-Hoesch (halaman belum tersedia)"/>
              </a:rPr>
              <a:t>reaksi</a:t>
            </a:r>
            <a:r>
              <a:rPr lang="en-US" dirty="0" smtClean="0">
                <a:hlinkClick r:id="rId10" tooltip="Reaksi Houben-Hoesch (halaman belum tersedia)"/>
              </a:rPr>
              <a:t> </a:t>
            </a:r>
            <a:r>
              <a:rPr lang="en-US" dirty="0" err="1" smtClean="0">
                <a:hlinkClick r:id="rId10" tooltip="Reaksi Houben-Hoesch (halaman belum tersedia)"/>
              </a:rPr>
              <a:t>Houben-Hoesch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11" tooltip="Penataan ulang Fries (halaman belum tersedia)"/>
              </a:rPr>
              <a:t>penataan</a:t>
            </a:r>
            <a:r>
              <a:rPr lang="en-US" dirty="0" smtClean="0">
                <a:hlinkClick r:id="rId11" tooltip="Penataan ulang Fries (halaman belum tersedia)"/>
              </a:rPr>
              <a:t> </a:t>
            </a:r>
            <a:r>
              <a:rPr lang="en-US" dirty="0" err="1" smtClean="0">
                <a:hlinkClick r:id="rId11" tooltip="Penataan ulang Fries (halaman belum tersedia)"/>
              </a:rPr>
              <a:t>ulang</a:t>
            </a:r>
            <a:r>
              <a:rPr lang="en-US" dirty="0" smtClean="0">
                <a:hlinkClick r:id="rId11" tooltip="Penataan ulang Fries (halaman belum tersedia)"/>
              </a:rPr>
              <a:t> Fries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endParaRPr lang="id-ID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>
                <a:hlinkClick r:id="rId12" tooltip="Penataan ulang Kornblum–DeLaMare (halaman belum &#10;tersedia)"/>
              </a:rPr>
              <a:t>penataan</a:t>
            </a:r>
            <a:r>
              <a:rPr lang="en-US" dirty="0" smtClean="0">
                <a:hlinkClick r:id="rId12" tooltip="Penataan ulang Kornblum–DeLaMare (halaman belum &#10;tersedia)"/>
              </a:rPr>
              <a:t> </a:t>
            </a:r>
            <a:r>
              <a:rPr lang="en-US" dirty="0" err="1" smtClean="0">
                <a:hlinkClick r:id="rId12" tooltip="Penataan ulang Kornblum–DeLaMare (halaman belum &#10;tersedia)"/>
              </a:rPr>
              <a:t>ulang</a:t>
            </a:r>
            <a:r>
              <a:rPr lang="en-US" dirty="0" smtClean="0">
                <a:hlinkClick r:id="rId12" tooltip="Penataan ulang Kornblum–DeLaMare (halaman belum &#10;tersedia)"/>
              </a:rPr>
              <a:t> </a:t>
            </a:r>
            <a:r>
              <a:rPr lang="en-US" dirty="0" err="1" smtClean="0">
                <a:hlinkClick r:id="rId12" tooltip="Penataan ulang Kornblum–DeLaMare (halaman belum &#10;tersedia)"/>
              </a:rPr>
              <a:t>Kornblum–DeLaMare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peroksida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endParaRPr lang="id-ID" dirty="0" smtClean="0"/>
          </a:p>
          <a:p>
            <a:pPr lvl="0"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Sintesis Keton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>
                <a:hlinkClick r:id="rId2" tooltip="Siklisasi Ruzicka (halaman belum tersedia)"/>
              </a:rPr>
              <a:t>siklisasi</a:t>
            </a:r>
            <a:r>
              <a:rPr lang="en-US" dirty="0" smtClean="0">
                <a:hlinkClick r:id="rId2" tooltip="Siklisasi Ruzicka (halaman belum tersedia)"/>
              </a:rPr>
              <a:t> </a:t>
            </a:r>
            <a:r>
              <a:rPr lang="en-US" dirty="0" err="1" smtClean="0">
                <a:hlinkClick r:id="rId2" tooltip="Siklisasi Ruzicka (halaman belum tersedia)"/>
              </a:rPr>
              <a:t>Ruzicka</a:t>
            </a:r>
            <a:r>
              <a:rPr lang="en-US" dirty="0" smtClean="0"/>
              <a:t>,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siklik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dikarboksilat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Reaksi Nef (halaman belum tersedia)"/>
              </a:rPr>
              <a:t>reaksi</a:t>
            </a:r>
            <a:r>
              <a:rPr lang="en-US" dirty="0" smtClean="0">
                <a:hlinkClick r:id="rId3" tooltip="Reaksi Nef (halaman belum tersedia)"/>
              </a:rPr>
              <a:t> </a:t>
            </a:r>
            <a:r>
              <a:rPr lang="en-US" dirty="0" err="1" smtClean="0">
                <a:hlinkClick r:id="rId3" tooltip="Reaksi Nef (halaman belum tersedia)"/>
              </a:rPr>
              <a:t>Nef</a:t>
            </a:r>
            <a:r>
              <a:rPr lang="en-US" dirty="0" smtClean="0"/>
              <a:t>,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hidrolisis</a:t>
            </a:r>
            <a:r>
              <a:rPr lang="en-US" dirty="0" smtClean="0"/>
              <a:t> </a:t>
            </a:r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nitro.</a:t>
            </a:r>
            <a:endParaRPr lang="id-ID" dirty="0" smtClean="0"/>
          </a:p>
          <a:p>
            <a:pPr lvl="0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Penggandengan Fukuyama (halaman belum tersedia)"/>
              </a:rPr>
              <a:t>penggandengan</a:t>
            </a:r>
            <a:r>
              <a:rPr lang="en-US" dirty="0" smtClean="0">
                <a:hlinkClick r:id="rId4" tooltip="Penggandengan Fukuyama (halaman belum tersedia)"/>
              </a:rPr>
              <a:t> Fukuyama</a:t>
            </a:r>
            <a:r>
              <a:rPr lang="en-US" dirty="0" smtClean="0"/>
              <a:t>,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tioester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organoseng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>
                <a:hlinkClick r:id="rId5" tooltip="Asil klorida (halaman belum tersedia)"/>
              </a:rPr>
              <a:t>asil</a:t>
            </a:r>
            <a:r>
              <a:rPr lang="en-US" dirty="0" smtClean="0">
                <a:hlinkClick r:id="rId5" tooltip="Asil klorida (halaman belum tersedia)"/>
              </a:rPr>
              <a:t> </a:t>
            </a:r>
            <a:r>
              <a:rPr lang="en-US" dirty="0" err="1" smtClean="0">
                <a:hlinkClick r:id="rId5" tooltip="Asil klorida (halaman belum tersedia)"/>
              </a:rPr>
              <a:t>klorida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hlinkClick r:id="rId6" tooltip="Senyawa organolitium (halaman belum tersedia)"/>
              </a:rPr>
              <a:t>senyawa</a:t>
            </a:r>
            <a:r>
              <a:rPr lang="en-US" dirty="0" smtClean="0">
                <a:hlinkClick r:id="rId6" tooltip="Senyawa organolitium (halaman belum tersedia)"/>
              </a:rPr>
              <a:t> </a:t>
            </a:r>
            <a:r>
              <a:rPr lang="en-US" dirty="0" err="1" smtClean="0">
                <a:hlinkClick r:id="rId6" tooltip="Senyawa organolitium (halaman belum tersedia)"/>
              </a:rPr>
              <a:t>organolitium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>
                <a:hlinkClick r:id="rId7" tooltip="Senyawa organotembaga (halaman belum tersedia)"/>
              </a:rPr>
              <a:t>senyawa</a:t>
            </a:r>
            <a:r>
              <a:rPr lang="en-US" dirty="0" smtClean="0">
                <a:hlinkClick r:id="rId7" tooltip="Senyawa organotembaga (halaman belum tersedia)"/>
              </a:rPr>
              <a:t> </a:t>
            </a:r>
            <a:r>
              <a:rPr lang="en-US" dirty="0" err="1" smtClean="0">
                <a:hlinkClick r:id="rId7" tooltip="Senyawa organotembaga (halaman belum tersedia)"/>
              </a:rPr>
              <a:t>organotembaga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err="1" smtClean="0"/>
              <a:t>Keton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karbonil</a:t>
            </a:r>
            <a:r>
              <a:rPr lang="en-US" dirty="0" smtClean="0"/>
              <a:t> (C=O)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alkil</a:t>
            </a:r>
            <a:r>
              <a:rPr lang="en-US" dirty="0" smtClean="0"/>
              <a:t>,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aril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alkil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aril.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aldehid</a:t>
            </a:r>
            <a:r>
              <a:rPr lang="en-US" dirty="0" smtClean="0"/>
              <a:t>.</a:t>
            </a:r>
            <a:endParaRPr lang="id-ID" dirty="0" smtClean="0"/>
          </a:p>
          <a:p>
            <a:pPr lvl="0" algn="just"/>
            <a:endParaRPr lang="id-ID" dirty="0" smtClean="0"/>
          </a:p>
          <a:p>
            <a:pPr lvl="0"/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karbonil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alkil</a:t>
            </a:r>
            <a:r>
              <a:rPr lang="en-US" dirty="0" smtClean="0"/>
              <a:t>,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alkil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alkil</a:t>
            </a:r>
            <a:r>
              <a:rPr lang="en-US" dirty="0" smtClean="0"/>
              <a:t>.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yang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karbonilnya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atom </a:t>
            </a:r>
            <a:r>
              <a:rPr lang="en-US" dirty="0" err="1" smtClean="0"/>
              <a:t>hidrogen</a:t>
            </a:r>
            <a:r>
              <a:rPr lang="en-US" dirty="0" smtClean="0"/>
              <a:t> yang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karbonil</a:t>
            </a:r>
            <a:r>
              <a:rPr lang="en-US" dirty="0" smtClean="0"/>
              <a:t> (Wilbraham, 1992).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PENGERTIAN KETON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>
                <a:solidFill>
                  <a:srgbClr val="FF0000"/>
                </a:solidFill>
                <a:hlinkClick r:id="rId2" tooltip="Aseton"/>
              </a:rPr>
              <a:t>aseton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; </a:t>
            </a:r>
            <a:endParaRPr lang="id-ID" dirty="0" smtClean="0"/>
          </a:p>
          <a:p>
            <a:pPr lvl="0"/>
            <a:r>
              <a:rPr lang="en-US" dirty="0" err="1" smtClean="0">
                <a:hlinkClick r:id="rId3" tooltip="Asam oksaloasetat (halaman belum tersedia)"/>
              </a:rPr>
              <a:t>oksaloasetat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Siklus Krebs"/>
              </a:rPr>
              <a:t>metabolisme</a:t>
            </a:r>
            <a:r>
              <a:rPr lang="en-US" dirty="0" smtClean="0">
                <a:hlinkClick r:id="rId4" tooltip="Siklus Krebs"/>
              </a:rPr>
              <a:t> </a:t>
            </a:r>
            <a:r>
              <a:rPr lang="en-US" dirty="0" err="1" smtClean="0">
                <a:hlinkClick r:id="rId4" tooltip="Siklus Krebs"/>
              </a:rPr>
              <a:t>glukosa</a:t>
            </a:r>
            <a:r>
              <a:rPr lang="en-US" dirty="0" smtClean="0"/>
              <a:t>; </a:t>
            </a:r>
            <a:endParaRPr lang="id-ID" dirty="0" smtClean="0"/>
          </a:p>
          <a:p>
            <a:pPr lvl="0"/>
            <a:r>
              <a:rPr lang="en-US" dirty="0" err="1" smtClean="0">
                <a:hlinkClick r:id="rId5" tooltip="Asetilaseton (halaman belum tersedia)"/>
              </a:rPr>
              <a:t>asetilaseton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(mono) </a:t>
            </a:r>
            <a:r>
              <a:rPr lang="en-US" dirty="0" err="1" smtClean="0"/>
              <a:t>enol</a:t>
            </a:r>
            <a:r>
              <a:rPr lang="en-US" dirty="0" smtClean="0"/>
              <a:t> (</a:t>
            </a:r>
            <a:r>
              <a:rPr lang="en-US" dirty="0" err="1" smtClean="0"/>
              <a:t>enol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);</a:t>
            </a:r>
            <a:endParaRPr lang="id-ID" dirty="0" smtClean="0"/>
          </a:p>
          <a:p>
            <a:pPr lvl="0"/>
            <a:r>
              <a:rPr lang="en-US" dirty="0" err="1" smtClean="0">
                <a:hlinkClick r:id="rId6" tooltip="Sikloheksanona (halaman belum tersedia)"/>
              </a:rPr>
              <a:t>sikloheksanona</a:t>
            </a:r>
            <a:r>
              <a:rPr lang="en-US" dirty="0" smtClean="0"/>
              <a:t>,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nilon</a:t>
            </a:r>
            <a:r>
              <a:rPr lang="en-US" dirty="0" smtClean="0"/>
              <a:t>; </a:t>
            </a:r>
            <a:endParaRPr lang="id-ID" dirty="0" smtClean="0"/>
          </a:p>
          <a:p>
            <a:pPr lvl="0"/>
            <a:r>
              <a:rPr lang="en-US" dirty="0" err="1" smtClean="0">
                <a:hlinkClick r:id="rId7" tooltip="Muskon (halaman belum tersedia)"/>
              </a:rPr>
              <a:t>muskon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8" tooltip="Tetrasilin (halaman belum tersedia)"/>
              </a:rPr>
              <a:t>tetrasilin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antibiotik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Contoh keton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Alkanon</a:t>
            </a:r>
            <a:r>
              <a:rPr lang="en-US" dirty="0" smtClean="0"/>
              <a:t>/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karbonil</a:t>
            </a:r>
            <a:r>
              <a:rPr lang="en-US" dirty="0" smtClean="0"/>
              <a:t> (–C=O).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karbonil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, </a:t>
            </a:r>
            <a:r>
              <a:rPr lang="en-US" dirty="0" err="1" smtClean="0"/>
              <a:t>diapit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alkil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alkanon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R-CO-R1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Rumus umum keton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/>
              <a:t>Okso</a:t>
            </a:r>
            <a:r>
              <a:rPr lang="id-ID" dirty="0" smtClean="0"/>
              <a:t> adalah tatanama </a:t>
            </a:r>
            <a:r>
              <a:rPr lang="id-ID" u="sng" dirty="0" smtClean="0">
                <a:hlinkClick r:id="rId2" tooltip="IUPAC"/>
              </a:rPr>
              <a:t>IUPAC</a:t>
            </a:r>
            <a:r>
              <a:rPr lang="id-ID" dirty="0" smtClean="0"/>
              <a:t> resmi untuk </a:t>
            </a:r>
            <a:r>
              <a:rPr lang="id-ID" u="sng" dirty="0" smtClean="0">
                <a:hlinkClick r:id="rId3" tooltip="Gugus fungsi"/>
              </a:rPr>
              <a:t>gugus fungsi</a:t>
            </a:r>
            <a:r>
              <a:rPr lang="id-ID" dirty="0" smtClean="0"/>
              <a:t> keton</a:t>
            </a:r>
          </a:p>
          <a:p>
            <a:pPr>
              <a:buNone/>
            </a:pPr>
            <a:r>
              <a:rPr lang="id-ID" dirty="0" smtClean="0"/>
              <a:t>.</a:t>
            </a:r>
          </a:p>
          <a:p>
            <a:pPr>
              <a:buNone/>
            </a:pPr>
            <a:r>
              <a:rPr lang="id-ID" dirty="0" smtClean="0"/>
              <a:t>   </a:t>
            </a:r>
            <a:r>
              <a:rPr lang="en-US" dirty="0" err="1" smtClean="0"/>
              <a:t>Penamaan</a:t>
            </a:r>
            <a:r>
              <a:rPr lang="en-US" dirty="0" smtClean="0"/>
              <a:t> </a:t>
            </a:r>
            <a:r>
              <a:rPr lang="en-US" dirty="0" err="1" smtClean="0"/>
              <a:t>senyawa-senyawa</a:t>
            </a:r>
            <a:r>
              <a:rPr lang="en-US" dirty="0" smtClean="0"/>
              <a:t> </a:t>
            </a:r>
            <a:r>
              <a:rPr lang="en-US" dirty="0" err="1" smtClean="0"/>
              <a:t>alkanon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</a:t>
            </a:r>
            <a:r>
              <a:rPr lang="en-US" dirty="0" err="1" smtClean="0"/>
              <a:t>Menurut</a:t>
            </a:r>
            <a:r>
              <a:rPr lang="en-US" dirty="0" smtClean="0"/>
              <a:t> IUPAC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alkanannya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akhiran</a:t>
            </a:r>
            <a:r>
              <a:rPr lang="en-US" dirty="0" smtClean="0"/>
              <a:t> “ </a:t>
            </a:r>
            <a:r>
              <a:rPr lang="en-US" dirty="0" err="1" smtClean="0"/>
              <a:t>ana</a:t>
            </a:r>
            <a:r>
              <a:rPr lang="en-US" dirty="0" smtClean="0"/>
              <a:t> “ </a:t>
            </a:r>
            <a:r>
              <a:rPr lang="en-US" dirty="0" err="1" smtClean="0"/>
              <a:t>dalam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alkana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 </a:t>
            </a:r>
            <a:r>
              <a:rPr lang="en-US" dirty="0" err="1" smtClean="0"/>
              <a:t>anom</a:t>
            </a:r>
            <a:r>
              <a:rPr lang="en-US" dirty="0" smtClean="0"/>
              <a:t> “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alkanon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Trivial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gugus</a:t>
            </a:r>
            <a:r>
              <a:rPr lang="en-US" dirty="0" smtClean="0"/>
              <a:t> </a:t>
            </a:r>
            <a:r>
              <a:rPr lang="en-US" dirty="0" err="1" smtClean="0"/>
              <a:t>alkilnya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akhiran</a:t>
            </a:r>
            <a:r>
              <a:rPr lang="en-US" dirty="0" smtClean="0"/>
              <a:t> “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Tata nama keton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id-ID" dirty="0" smtClean="0"/>
              <a:t>Oksidasi alkohol  sekunder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Mengalirkan</a:t>
            </a:r>
            <a:r>
              <a:rPr lang="en-US" dirty="0" smtClean="0"/>
              <a:t> </a:t>
            </a:r>
            <a:r>
              <a:rPr lang="en-US" dirty="0" err="1" smtClean="0"/>
              <a:t>uap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tembaga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Memanaskan</a:t>
            </a:r>
            <a:r>
              <a:rPr lang="en-US" dirty="0" smtClean="0"/>
              <a:t> </a:t>
            </a:r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kalsium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monokarboksilat</a:t>
            </a:r>
            <a:endParaRPr lang="id-ID" dirty="0" smtClean="0"/>
          </a:p>
          <a:p>
            <a:pPr marL="514350" indent="-514350">
              <a:buAutoNum type="alphaLcPeriod"/>
            </a:pPr>
            <a:r>
              <a:rPr lang="en-US" dirty="0" smtClean="0"/>
              <a:t>Aril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asilasi</a:t>
            </a:r>
            <a:r>
              <a:rPr lang="en-US" dirty="0" smtClean="0"/>
              <a:t> </a:t>
            </a:r>
            <a:r>
              <a:rPr lang="en-US" dirty="0" err="1" smtClean="0"/>
              <a:t>Friedel</a:t>
            </a:r>
            <a:r>
              <a:rPr lang="en-US" dirty="0" smtClean="0"/>
              <a:t>-Crafts </a:t>
            </a:r>
            <a:r>
              <a:rPr lang="en-US" dirty="0" err="1" smtClean="0"/>
              <a:t>cincin</a:t>
            </a:r>
            <a:r>
              <a:rPr lang="en-US" dirty="0" smtClean="0"/>
              <a:t> </a:t>
            </a:r>
            <a:r>
              <a:rPr lang="en-US" dirty="0" err="1" smtClean="0"/>
              <a:t>aromatik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klorida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katalis</a:t>
            </a:r>
            <a:r>
              <a:rPr lang="en-US" dirty="0" smtClean="0"/>
              <a:t> AlCl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>
              <a:buFont typeface="Wingdings 2"/>
              <a:buAutoNum type="alphaLcPeriod"/>
            </a:pP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klorida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organologam</a:t>
            </a:r>
            <a:endParaRPr lang="id-ID" dirty="0" smtClean="0"/>
          </a:p>
          <a:p>
            <a:pPr marL="514350" indent="-514350">
              <a:buAutoNum type="alphaLcPeriod"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Pembuatan Keton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 smtClean="0"/>
              <a:t>  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senyawa-senyawa</a:t>
            </a:r>
            <a:r>
              <a:rPr lang="en-US" dirty="0" smtClean="0"/>
              <a:t> </a:t>
            </a:r>
            <a:r>
              <a:rPr lang="en-US" dirty="0" err="1" smtClean="0"/>
              <a:t>Alkanon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</a:t>
            </a:r>
            <a:r>
              <a:rPr lang="en-US" dirty="0" err="1" smtClean="0"/>
              <a:t>Alkanon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C 1 s/d 5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berwarna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larut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3) </a:t>
            </a:r>
            <a:r>
              <a:rPr lang="en-US" dirty="0" err="1" smtClean="0"/>
              <a:t>Alkanon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aldehide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didih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senyawa</a:t>
            </a:r>
            <a:r>
              <a:rPr lang="en-US" dirty="0" smtClean="0"/>
              <a:t> non polar.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4) </a:t>
            </a:r>
            <a:r>
              <a:rPr lang="en-US" dirty="0" err="1" smtClean="0"/>
              <a:t>Alkanon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direduksi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gas H2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 </a:t>
            </a:r>
            <a:r>
              <a:rPr lang="en-US" dirty="0" err="1" smtClean="0"/>
              <a:t>sekundernya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–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Alkanon</a:t>
            </a:r>
            <a:r>
              <a:rPr lang="en-US" dirty="0" smtClean="0"/>
              <a:t>/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  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alkanon</a:t>
            </a:r>
            <a:r>
              <a:rPr lang="en-US" dirty="0" smtClean="0"/>
              <a:t> yang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id-ID" dirty="0" smtClean="0"/>
              <a:t> </a:t>
            </a:r>
            <a:r>
              <a:rPr lang="en-US" dirty="0" err="1" smtClean="0"/>
              <a:t>aseton</a:t>
            </a:r>
            <a:r>
              <a:rPr lang="en-US" dirty="0" smtClean="0"/>
              <a:t> (</a:t>
            </a:r>
            <a:r>
              <a:rPr lang="en-US" dirty="0" err="1" smtClean="0"/>
              <a:t>propanon</a:t>
            </a:r>
            <a:r>
              <a:rPr lang="en-US" dirty="0" smtClean="0"/>
              <a:t>). </a:t>
            </a:r>
            <a:r>
              <a:rPr lang="en-US" dirty="0" err="1" smtClean="0"/>
              <a:t>Aseton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karbon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: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pembersih</a:t>
            </a:r>
            <a:r>
              <a:rPr lang="en-US" dirty="0" smtClean="0"/>
              <a:t> cat kuku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2)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klaroform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id-ID" dirty="0" smtClean="0"/>
              <a:t> bius.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3) </a:t>
            </a:r>
            <a:r>
              <a:rPr lang="id-ID" dirty="0" smtClean="0"/>
              <a:t>aseton sebagai pelarut untuk lilin, plastik, dan sirlak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Alkanon</a:t>
            </a:r>
            <a:r>
              <a:rPr lang="en-US" dirty="0" smtClean="0"/>
              <a:t> /</a:t>
            </a:r>
            <a:r>
              <a:rPr lang="en-US" dirty="0" err="1" smtClean="0"/>
              <a:t>keton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4) </a:t>
            </a:r>
            <a:r>
              <a:rPr lang="id-ID" dirty="0" smtClean="0"/>
              <a:t>seb</a:t>
            </a:r>
            <a:r>
              <a:rPr lang="en-US" dirty="0" smtClean="0"/>
              <a:t>a</a:t>
            </a:r>
            <a:r>
              <a:rPr lang="id-ID" dirty="0" smtClean="0"/>
              <a:t>gai pelarut untuk selulosa asetat dalam memproduksi rayon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dirty="0" smtClean="0"/>
              <a:t>5)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aseton</a:t>
            </a:r>
            <a:r>
              <a:rPr lang="en-US" dirty="0" smtClean="0"/>
              <a:t>,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 </a:t>
            </a:r>
            <a:r>
              <a:rPr lang="en-US" dirty="0" err="1" smtClean="0"/>
              <a:t>alkanon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berbau</a:t>
            </a:r>
            <a:r>
              <a:rPr lang="en-US" dirty="0" smtClean="0"/>
              <a:t> </a:t>
            </a:r>
            <a:r>
              <a:rPr lang="en-US" dirty="0" err="1" smtClean="0"/>
              <a:t>harum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parfum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kosmetika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(</a:t>
            </a:r>
            <a:r>
              <a:rPr lang="id-ID" dirty="0" smtClean="0"/>
              <a:t>Beberapa keton siklik merupakan bahan untuk membuat parfum karena berbau harum.</a:t>
            </a:r>
            <a:r>
              <a:rPr lang="en-US" dirty="0" smtClean="0"/>
              <a:t>)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6) </a:t>
            </a:r>
            <a:r>
              <a:rPr lang="en-US" dirty="0" err="1" smtClean="0"/>
              <a:t>Isobutil</a:t>
            </a:r>
            <a:r>
              <a:rPr lang="en-US" dirty="0" smtClean="0"/>
              <a:t> </a:t>
            </a:r>
            <a:r>
              <a:rPr lang="en-US" dirty="0" err="1" smtClean="0"/>
              <a:t>metil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/ </a:t>
            </a:r>
            <a:r>
              <a:rPr lang="en-US" dirty="0" err="1" smtClean="0"/>
              <a:t>hekson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nitroselulosa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getah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7)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pelarut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106</TotalTime>
  <Words>662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KETON</vt:lpstr>
      <vt:lpstr>PENGERTIAN KETON</vt:lpstr>
      <vt:lpstr>Contoh keton</vt:lpstr>
      <vt:lpstr>Rumus umum keton</vt:lpstr>
      <vt:lpstr>Tata nama keton</vt:lpstr>
      <vt:lpstr>Pembuatan Keton</vt:lpstr>
      <vt:lpstr>Sifat – Sifat Alkanon/keton </vt:lpstr>
      <vt:lpstr>Kegunaan Alkanon /keton</vt:lpstr>
      <vt:lpstr>PowerPoint Presentation</vt:lpstr>
      <vt:lpstr>Sifat Fisik Keton </vt:lpstr>
      <vt:lpstr>Sifat Kimia Keton </vt:lpstr>
      <vt:lpstr>Pengelompokan keton </vt:lpstr>
      <vt:lpstr>Keasaman </vt:lpstr>
      <vt:lpstr>Sifat-sifat spektroskopi </vt:lpstr>
      <vt:lpstr>Sintesis Keton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KETON</dc:title>
  <dc:creator>hp</dc:creator>
  <cp:lastModifiedBy>ICT</cp:lastModifiedBy>
  <cp:revision>13</cp:revision>
  <dcterms:created xsi:type="dcterms:W3CDTF">2011-12-06T15:44:42Z</dcterms:created>
  <dcterms:modified xsi:type="dcterms:W3CDTF">2012-11-20T04:48:43Z</dcterms:modified>
</cp:coreProperties>
</file>