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EFF7ED-9C26-4DB9-825B-43C264764F91}" type="datetimeFigureOut">
              <a:rPr lang="id-ID" smtClean="0"/>
              <a:t>20/03/2012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EBB538-273A-449F-8E95-5712403A80A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DM Dewasa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EVA DECROLI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FF"/>
                </a:solidFill>
              </a:rPr>
              <a:t>Problems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idx="1"/>
          </p:nvPr>
        </p:nvSpPr>
        <p:spPr>
          <a:xfrm>
            <a:off x="1371600" y="2438400"/>
            <a:ext cx="6477000" cy="3048000"/>
          </a:xfrm>
          <a:gradFill rotWithShape="0">
            <a:gsLst>
              <a:gs pos="0">
                <a:srgbClr val="3366FF"/>
              </a:gs>
              <a:gs pos="100000">
                <a:srgbClr val="3366FF">
                  <a:gamma/>
                  <a:shade val="46275"/>
                  <a:invGamma/>
                </a:srgbClr>
              </a:gs>
            </a:gsLst>
            <a:lin ang="2700000" scaled="1"/>
          </a:gradFill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3366FF"/>
            </a:extrusionClr>
          </a:sp3d>
        </p:spPr>
        <p:txBody>
          <a:bodyPr>
            <a:flatTx/>
          </a:bodyPr>
          <a:lstStyle/>
          <a:p>
            <a:r>
              <a:rPr lang="en-US" b="1">
                <a:solidFill>
                  <a:srgbClr val="FF9900"/>
                </a:solidFill>
              </a:rPr>
              <a:t>Increased of prevalence</a:t>
            </a:r>
          </a:p>
          <a:p>
            <a:r>
              <a:rPr lang="en-US" b="1">
                <a:solidFill>
                  <a:srgbClr val="FF9900"/>
                </a:solidFill>
              </a:rPr>
              <a:t>Cronic complications</a:t>
            </a:r>
          </a:p>
          <a:p>
            <a:pPr>
              <a:buFontTx/>
              <a:buNone/>
            </a:pPr>
            <a:r>
              <a:rPr lang="en-US" b="1">
                <a:solidFill>
                  <a:srgbClr val="FF9900"/>
                </a:solidFill>
              </a:rPr>
              <a:t>		</a:t>
            </a:r>
            <a:r>
              <a:rPr lang="en-US" b="1">
                <a:solidFill>
                  <a:srgbClr val="FFFFFF"/>
                </a:solidFill>
              </a:rPr>
              <a:t>ex. </a:t>
            </a:r>
            <a:r>
              <a:rPr lang="en-US" b="1" i="1">
                <a:solidFill>
                  <a:srgbClr val="FFFFFF"/>
                </a:solidFill>
              </a:rPr>
              <a:t>Diabetic Foot Problems</a:t>
            </a:r>
          </a:p>
          <a:p>
            <a:r>
              <a:rPr lang="en-US" b="1">
                <a:solidFill>
                  <a:srgbClr val="FF9900"/>
                </a:solidFill>
              </a:rPr>
              <a:t>Prevention, primer, secunder tertier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6248400" y="4953000"/>
            <a:ext cx="2286000" cy="9144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3429000" y="5029200"/>
            <a:ext cx="2286000" cy="9144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457200" y="4800600"/>
            <a:ext cx="2286000" cy="9144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10" name="Oval 22"/>
          <p:cNvSpPr>
            <a:spLocks noChangeArrowheads="1"/>
          </p:cNvSpPr>
          <p:nvPr/>
        </p:nvSpPr>
        <p:spPr bwMode="auto">
          <a:xfrm>
            <a:off x="6172200" y="1981200"/>
            <a:ext cx="2286000" cy="9144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3352800" y="1905000"/>
            <a:ext cx="2286000" cy="7620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09600" y="1905000"/>
            <a:ext cx="2286000" cy="914400"/>
          </a:xfrm>
          <a:prstGeom prst="ellipse">
            <a:avLst/>
          </a:prstGeom>
          <a:solidFill>
            <a:srgbClr val="00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Etiology of </a:t>
            </a:r>
            <a:r>
              <a:rPr lang="en-US" sz="3200" b="1">
                <a:solidFill>
                  <a:srgbClr val="FFFF00"/>
                </a:solidFill>
                <a:sym typeface="Symbol" pitchFamily="18" charset="2"/>
              </a:rPr>
              <a:t>Insulin Resistence</a:t>
            </a:r>
            <a:endParaRPr lang="en-US" sz="3200" b="1">
              <a:solidFill>
                <a:srgbClr val="FFFF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2188" y="1951038"/>
            <a:ext cx="1601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Weight gain</a:t>
            </a:r>
          </a:p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Obexisity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05200" y="2052638"/>
            <a:ext cx="204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Circulation FFA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557963" y="1973263"/>
            <a:ext cx="1627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Lipoatrophy</a:t>
            </a:r>
          </a:p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adipokines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038475" y="3054350"/>
            <a:ext cx="316388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sym typeface="Symbol" pitchFamily="18" charset="2"/>
              </a:rPr>
              <a:t>Insulin Resistance</a:t>
            </a:r>
          </a:p>
          <a:p>
            <a:pPr algn="ctr"/>
            <a:r>
              <a:rPr lang="en-US" sz="1600" i="1">
                <a:solidFill>
                  <a:srgbClr val="FFFF00"/>
                </a:solidFill>
                <a:sym typeface="Symbol" pitchFamily="18" charset="2"/>
              </a:rPr>
              <a:t>The subnormal biologic response to </a:t>
            </a:r>
          </a:p>
          <a:p>
            <a:pPr algn="ctr"/>
            <a:r>
              <a:rPr lang="en-US" sz="1600" i="1">
                <a:solidFill>
                  <a:srgbClr val="FFFF00"/>
                </a:solidFill>
                <a:sym typeface="Symbol" pitchFamily="18" charset="2"/>
              </a:rPr>
              <a:t>a given concentration of insulin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14400" y="4830763"/>
            <a:ext cx="127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Physical</a:t>
            </a:r>
          </a:p>
          <a:p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inactivity</a:t>
            </a:r>
            <a:endParaRPr lang="en-US" sz="2800" b="1">
              <a:solidFill>
                <a:srgbClr val="FFFFFF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108450" y="5141913"/>
            <a:ext cx="1009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FFFF"/>
                </a:solidFill>
                <a:latin typeface="Arial Narrow" pitchFamily="34" charset="0"/>
                <a:sym typeface="Symbol" pitchFamily="18" charset="2"/>
              </a:rPr>
              <a:t>Aging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34188" y="5105400"/>
            <a:ext cx="1243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Genetica</a:t>
            </a:r>
            <a:endParaRPr lang="en-US" sz="2800" b="1">
              <a:solidFill>
                <a:srgbClr val="FFFFFF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 rot="1586180">
            <a:off x="1714500" y="30861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 rot="7870667">
            <a:off x="6057900" y="31623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 rot="-1959940">
            <a:off x="1905000" y="43434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 rot="13111866">
            <a:off x="6324600" y="4519613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4495800" y="2667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343400" y="43434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2" name="AutoShape 18"/>
          <p:cNvSpPr>
            <a:spLocks noChangeArrowheads="1"/>
          </p:cNvSpPr>
          <p:nvPr/>
        </p:nvSpPr>
        <p:spPr bwMode="auto">
          <a:xfrm rot="-1959940">
            <a:off x="1905000" y="43434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13111866">
            <a:off x="6324600" y="47244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4495800" y="43434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3505200" y="4953000"/>
            <a:ext cx="2286000" cy="106680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chemeClr val="tx2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6400800" y="5105400"/>
            <a:ext cx="2286000" cy="106680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chemeClr val="tx2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33400" y="4724400"/>
            <a:ext cx="2286000" cy="137160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chemeClr val="tx2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4572000" y="25908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6324600" y="1752600"/>
            <a:ext cx="2286000" cy="99060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chemeClr val="tx2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3505200" y="1676400"/>
            <a:ext cx="2286000" cy="99060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chemeClr val="tx2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09600" y="1600200"/>
            <a:ext cx="2286000" cy="1066800"/>
          </a:xfrm>
          <a:prstGeom prst="ellipse">
            <a:avLst/>
          </a:prstGeom>
          <a:gradFill rotWithShape="0">
            <a:gsLst>
              <a:gs pos="0">
                <a:srgbClr val="FF00FF"/>
              </a:gs>
              <a:gs pos="50000">
                <a:schemeClr val="tx2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FFFF"/>
                </a:solidFill>
              </a:rPr>
              <a:t>Etiology of </a:t>
            </a:r>
            <a:r>
              <a:rPr lang="en-US" sz="3200" b="1">
                <a:solidFill>
                  <a:srgbClr val="FFFFFF"/>
                </a:solidFill>
                <a:sym typeface="Symbol" pitchFamily="18" charset="2"/>
              </a:rPr>
              <a:t>-Cell Dysfunction</a:t>
            </a:r>
            <a:endParaRPr lang="en-US" sz="3200" b="1">
              <a:solidFill>
                <a:srgbClr val="FFFFFF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085850" y="1830388"/>
            <a:ext cx="124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Genetics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98900" y="1905000"/>
            <a:ext cx="158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Lipotoxicity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978650" y="1824038"/>
            <a:ext cx="1243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Glucose </a:t>
            </a:r>
          </a:p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toxicity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38475" y="3048000"/>
            <a:ext cx="3154363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FF00"/>
                </a:solidFill>
                <a:sym typeface="Symbol" pitchFamily="18" charset="2"/>
              </a:rPr>
              <a:t>-Cell Failure</a:t>
            </a:r>
          </a:p>
          <a:p>
            <a:pPr algn="ctr"/>
            <a:r>
              <a:rPr lang="en-US" sz="1600" i="1">
                <a:solidFill>
                  <a:srgbClr val="FFFFFF"/>
                </a:solidFill>
                <a:sym typeface="Symbol" pitchFamily="18" charset="2"/>
              </a:rPr>
              <a:t>Inadequate compentation for insulin</a:t>
            </a:r>
          </a:p>
          <a:p>
            <a:pPr algn="ctr"/>
            <a:r>
              <a:rPr lang="en-US" sz="1600" i="1">
                <a:solidFill>
                  <a:srgbClr val="FFFFFF"/>
                </a:solidFill>
                <a:sym typeface="Symbol" pitchFamily="18" charset="2"/>
              </a:rPr>
              <a:t> resistance and selective </a:t>
            </a:r>
          </a:p>
          <a:p>
            <a:pPr algn="ctr"/>
            <a:r>
              <a:rPr lang="en-US" sz="1600" i="1">
                <a:solidFill>
                  <a:srgbClr val="FFFFFF"/>
                </a:solidFill>
                <a:sym typeface="Symbol" pitchFamily="18" charset="2"/>
              </a:rPr>
              <a:t>non-responsivoness to glucose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14400" y="4835525"/>
            <a:ext cx="20558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Loss of </a:t>
            </a:r>
          </a:p>
          <a:p>
            <a:r>
              <a:rPr lang="en-US" sz="2800">
                <a:solidFill>
                  <a:srgbClr val="FFFFFF"/>
                </a:solidFill>
                <a:sym typeface="Symbol" pitchFamily="18" charset="2"/>
              </a:rPr>
              <a:t>-cell …… ?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33800" y="5146675"/>
            <a:ext cx="1870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sym typeface="Symbol" pitchFamily="18" charset="2"/>
              </a:rPr>
              <a:t>Cytokines 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648450" y="5192713"/>
            <a:ext cx="17970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Amyloid</a:t>
            </a:r>
          </a:p>
          <a:p>
            <a:pPr algn="ctr"/>
            <a:r>
              <a:rPr lang="en-US" b="1">
                <a:solidFill>
                  <a:srgbClr val="FFFFFF"/>
                </a:solidFill>
                <a:latin typeface="Arial Narrow" pitchFamily="34" charset="0"/>
              </a:rPr>
              <a:t>accumulation</a:t>
            </a:r>
            <a:endParaRPr lang="en-US" sz="2800" b="1">
              <a:solidFill>
                <a:srgbClr val="FFFFFF"/>
              </a:solidFill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 rot="1586180">
            <a:off x="1752600" y="28194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rot="7870667">
            <a:off x="6057900" y="3162300"/>
            <a:ext cx="1066800" cy="228600"/>
          </a:xfrm>
          <a:prstGeom prst="right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867400" y="3317875"/>
            <a:ext cx="1371600" cy="685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35" name="Oval 23"/>
          <p:cNvSpPr>
            <a:spLocks noChangeArrowheads="1"/>
          </p:cNvSpPr>
          <p:nvPr/>
        </p:nvSpPr>
        <p:spPr bwMode="auto">
          <a:xfrm>
            <a:off x="6477000" y="2590800"/>
            <a:ext cx="2286000" cy="7620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50000">
                <a:schemeClr val="tx2"/>
              </a:gs>
              <a:gs pos="100000">
                <a:schemeClr val="accent2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457200" y="2590800"/>
            <a:ext cx="1600200" cy="762000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50000">
                <a:schemeClr val="tx2"/>
              </a:gs>
              <a:gs pos="100000">
                <a:schemeClr val="accent2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720725" y="381000"/>
            <a:ext cx="7626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  <a:latin typeface="Dutch801 XBd BT" pitchFamily="18" charset="0"/>
              </a:rPr>
              <a:t>The Role of Genes and the Environment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33800" y="1438275"/>
            <a:ext cx="1524000" cy="466725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Normal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1166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GENES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761163" y="2719388"/>
            <a:ext cx="177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Environment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838575" y="2749550"/>
            <a:ext cx="1479550" cy="83185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Insulin</a:t>
            </a:r>
          </a:p>
          <a:p>
            <a:pPr algn="ctr"/>
            <a:r>
              <a:rPr lang="en-US" b="1">
                <a:solidFill>
                  <a:srgbClr val="FFFFFF"/>
                </a:solidFill>
              </a:rPr>
              <a:t>resistance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1000" y="3935413"/>
            <a:ext cx="25765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Diabetes genes </a:t>
            </a:r>
          </a:p>
          <a:p>
            <a:r>
              <a:rPr lang="en-US" sz="2000">
                <a:solidFill>
                  <a:srgbClr val="FFFF00"/>
                </a:solidFill>
              </a:rPr>
              <a:t>insulin resistance genes</a:t>
            </a:r>
          </a:p>
          <a:p>
            <a:r>
              <a:rPr lang="en-US" sz="2000">
                <a:solidFill>
                  <a:srgbClr val="FFFF00"/>
                </a:solidFill>
                <a:sym typeface="Symbol" pitchFamily="18" charset="2"/>
              </a:rPr>
              <a:t>-cel function genes</a:t>
            </a:r>
          </a:p>
          <a:p>
            <a:r>
              <a:rPr lang="en-US" sz="2000">
                <a:solidFill>
                  <a:srgbClr val="FFFF00"/>
                </a:solidFill>
                <a:sym typeface="Symbol" pitchFamily="18" charset="2"/>
              </a:rPr>
              <a:t>Obesity genes</a:t>
            </a:r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279775" y="4197350"/>
            <a:ext cx="2522538" cy="83185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45490"/>
                  <a:invGamma/>
                </a:srgbClr>
              </a:gs>
            </a:gsLst>
            <a:lin ang="54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FFFF"/>
                </a:solidFill>
              </a:rPr>
              <a:t>Decreased Insulin</a:t>
            </a:r>
          </a:p>
          <a:p>
            <a:pPr algn="ctr"/>
            <a:r>
              <a:rPr lang="en-US" b="1">
                <a:solidFill>
                  <a:srgbClr val="FFFFFF"/>
                </a:solidFill>
              </a:rPr>
              <a:t>secretion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032250" y="5959475"/>
            <a:ext cx="1377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Type DM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162800" y="4191000"/>
            <a:ext cx="178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Diet Activity</a:t>
            </a:r>
          </a:p>
          <a:p>
            <a:r>
              <a:rPr lang="en-US">
                <a:solidFill>
                  <a:srgbClr val="FFFF00"/>
                </a:solidFill>
              </a:rPr>
              <a:t> Toxins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1981200" y="1828800"/>
            <a:ext cx="1828800" cy="9144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5181600" y="1828800"/>
            <a:ext cx="2057400" cy="762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4495800" y="2057400"/>
            <a:ext cx="0" cy="6096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4495800" y="3581400"/>
            <a:ext cx="0" cy="6096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057400" y="2971800"/>
            <a:ext cx="17526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5257800" y="2971800"/>
            <a:ext cx="1143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981200" y="3200400"/>
            <a:ext cx="1219200" cy="762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4343400" y="5105400"/>
            <a:ext cx="533400" cy="762000"/>
          </a:xfrm>
          <a:prstGeom prst="downArrow">
            <a:avLst>
              <a:gd name="adj1" fmla="val 50000"/>
              <a:gd name="adj2" fmla="val 35714"/>
            </a:avLst>
          </a:prstGeom>
          <a:gradFill rotWithShape="0">
            <a:gsLst>
              <a:gs pos="0">
                <a:srgbClr val="FF99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409825" y="457200"/>
            <a:ext cx="445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Risk Factors for Type 2 Diabetes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93725" y="1412875"/>
            <a:ext cx="207962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Genetic factors</a:t>
            </a:r>
          </a:p>
          <a:p>
            <a:pPr>
              <a:buFontTx/>
              <a:buChar char="-"/>
            </a:pPr>
            <a:r>
              <a:rPr lang="en-US"/>
              <a:t>Ethnicity</a:t>
            </a:r>
          </a:p>
          <a:p>
            <a:pPr>
              <a:buFontTx/>
              <a:buChar char="-"/>
            </a:pPr>
            <a:r>
              <a:rPr lang="en-US"/>
              <a:t>Family history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0" y="1143000"/>
            <a:ext cx="2662238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Gastational</a:t>
            </a:r>
          </a:p>
          <a:p>
            <a:r>
              <a:rPr lang="en-US"/>
              <a:t>Diabetes polycystic </a:t>
            </a:r>
          </a:p>
          <a:p>
            <a:r>
              <a:rPr lang="en-US"/>
              <a:t>Ovarian syndrome, </a:t>
            </a:r>
          </a:p>
          <a:p>
            <a:r>
              <a:rPr lang="en-US"/>
              <a:t>and party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779838" y="2987675"/>
            <a:ext cx="12493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Type 2</a:t>
            </a:r>
          </a:p>
          <a:p>
            <a:pPr algn="ctr"/>
            <a:r>
              <a:rPr lang="en-US"/>
              <a:t>Diabetes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4953000"/>
            <a:ext cx="1524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Increasing age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733800" y="5416550"/>
            <a:ext cx="1524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Central</a:t>
            </a:r>
          </a:p>
          <a:p>
            <a:pPr algn="ctr"/>
            <a:r>
              <a:rPr lang="en-US"/>
              <a:t>obesity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010400" y="4953000"/>
            <a:ext cx="1524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Physical</a:t>
            </a:r>
          </a:p>
          <a:p>
            <a:pPr algn="ctr"/>
            <a:r>
              <a:rPr lang="en-US"/>
              <a:t>inactivity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086600" y="3276600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/>
              <a:t>Diet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3352800" y="2895600"/>
            <a:ext cx="20574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667000" y="2590800"/>
            <a:ext cx="11430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1752600" y="3886200"/>
            <a:ext cx="19050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495800" y="40386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181600" y="3810000"/>
            <a:ext cx="26670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410200" y="35052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110163" y="2500313"/>
            <a:ext cx="9906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11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Pathophysiology of DM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2994025"/>
            <a:ext cx="2309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Hepatic glucose</a:t>
            </a:r>
          </a:p>
          <a:p>
            <a:r>
              <a:rPr lang="en-US"/>
              <a:t>Production (HGP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691188" y="2971800"/>
            <a:ext cx="25098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Peripheral Glucose</a:t>
            </a:r>
          </a:p>
          <a:p>
            <a:pPr algn="ctr"/>
            <a:r>
              <a:rPr lang="en-US"/>
              <a:t>Uptake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10000" y="4953000"/>
            <a:ext cx="200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Blood Glucose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3048000"/>
            <a:ext cx="152400" cy="685800"/>
          </a:xfrm>
          <a:prstGeom prst="up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791200" y="4800600"/>
            <a:ext cx="152400" cy="533400"/>
          </a:xfrm>
          <a:prstGeom prst="up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5486400" y="2895600"/>
            <a:ext cx="152400" cy="6096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69" name="Arc 9"/>
          <p:cNvSpPr>
            <a:spLocks/>
          </p:cNvSpPr>
          <p:nvPr/>
        </p:nvSpPr>
        <p:spPr bwMode="auto">
          <a:xfrm>
            <a:off x="3200400" y="3505200"/>
            <a:ext cx="1524000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5370" name="Arc 10"/>
          <p:cNvSpPr>
            <a:spLocks/>
          </p:cNvSpPr>
          <p:nvPr/>
        </p:nvSpPr>
        <p:spPr bwMode="auto">
          <a:xfrm flipH="1">
            <a:off x="4724400" y="3505200"/>
            <a:ext cx="1219200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/>
              <a:t>Macrovascular Complication of </a:t>
            </a:r>
            <a:br>
              <a:rPr lang="en-US" sz="3200"/>
            </a:br>
            <a:r>
              <a:rPr lang="en-US" sz="3200"/>
              <a:t>Type 2 Diabetes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80% of people with type 2 diabetes thr from CVD</a:t>
            </a:r>
          </a:p>
          <a:p>
            <a:pPr>
              <a:buFontTx/>
              <a:buNone/>
            </a:pPr>
            <a:r>
              <a:rPr lang="en-US" sz="2400"/>
              <a:t>	~ Coronary heart disease (CHD)</a:t>
            </a:r>
          </a:p>
          <a:p>
            <a:pPr>
              <a:buFontTx/>
              <a:buNone/>
            </a:pPr>
            <a:r>
              <a:rPr lang="en-US" sz="2400"/>
              <a:t>		- eg, angina, heart attack, heart failure</a:t>
            </a:r>
          </a:p>
          <a:p>
            <a:pPr>
              <a:buFontTx/>
              <a:buNone/>
            </a:pPr>
            <a:r>
              <a:rPr lang="en-US" sz="2400"/>
              <a:t>		- 2-to 4-fold increased risk</a:t>
            </a:r>
          </a:p>
          <a:p>
            <a:pPr>
              <a:buFontTx/>
              <a:buNone/>
            </a:pPr>
            <a:r>
              <a:rPr lang="en-US" sz="2400"/>
              <a:t>	~ Cerebrovascular disease</a:t>
            </a:r>
          </a:p>
          <a:p>
            <a:pPr>
              <a:buFontTx/>
              <a:buNone/>
            </a:pPr>
            <a:r>
              <a:rPr lang="en-US" sz="2400"/>
              <a:t>		- eg, stroke, transient ischemic attacks</a:t>
            </a:r>
          </a:p>
          <a:p>
            <a:pPr>
              <a:buFontTx/>
              <a:buNone/>
            </a:pPr>
            <a:r>
              <a:rPr lang="en-US" sz="2400"/>
              <a:t>		- 2-to  4-foid increased risk</a:t>
            </a:r>
          </a:p>
          <a:p>
            <a:pPr>
              <a:buFontTx/>
              <a:buNone/>
            </a:pPr>
            <a:r>
              <a:rPr lang="en-US" sz="2400"/>
              <a:t>	~ Peripheral vascular disease</a:t>
            </a:r>
          </a:p>
          <a:p>
            <a:pPr>
              <a:buFontTx/>
              <a:buNone/>
            </a:pPr>
            <a:r>
              <a:rPr lang="en-US" sz="2400"/>
              <a:t>		- eg. Intermittent claudication, gangrene, amputations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162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DM Dewasa</vt:lpstr>
      <vt:lpstr>Problems</vt:lpstr>
      <vt:lpstr>Slide 3</vt:lpstr>
      <vt:lpstr>Etiology of -Cell Dysfunction</vt:lpstr>
      <vt:lpstr>Slide 5</vt:lpstr>
      <vt:lpstr>Slide 6</vt:lpstr>
      <vt:lpstr>Slide 7</vt:lpstr>
      <vt:lpstr>Macrovascular Complication of  Type 2 Diabetes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 Dewasa</dc:title>
  <dc:creator>hp</dc:creator>
  <cp:lastModifiedBy>hp</cp:lastModifiedBy>
  <cp:revision>2</cp:revision>
  <dcterms:created xsi:type="dcterms:W3CDTF">2012-03-20T15:28:43Z</dcterms:created>
  <dcterms:modified xsi:type="dcterms:W3CDTF">2012-03-20T15:40:46Z</dcterms:modified>
</cp:coreProperties>
</file>