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8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EF79E-B4B4-4FE0-A1BB-BA26FD055647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80C1B-9270-4E12-94A2-1BA79B6C1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E2E8-4767-4779-A90E-A13CED2CFA17}" type="datetime1">
              <a:rPr lang="id-ID" smtClean="0"/>
              <a:t>03/04/2012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8345-CD75-43C7-B4F6-BB3B5A111497}" type="datetime1">
              <a:rPr lang="id-ID" smtClean="0"/>
              <a:t>03/04/2012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D529-7CD3-47E2-9107-E375922DE530}" type="datetime1">
              <a:rPr lang="id-ID" smtClean="0"/>
              <a:t>03/04/2012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C331-178F-4377-8806-021F3F492F8B}" type="datetime1">
              <a:rPr lang="id-ID" smtClean="0"/>
              <a:t>03/04/2012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42C13-318B-4EF8-A657-96CFFC73C145}" type="datetime1">
              <a:rPr lang="id-ID" smtClean="0"/>
              <a:t>03/04/2012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05004-4350-44C4-91D3-C7376ED308C6}" type="datetime1">
              <a:rPr lang="id-ID" smtClean="0"/>
              <a:t>03/04/2012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6D361-53C3-4075-A877-07BF05B0C4A4}" type="datetime1">
              <a:rPr lang="id-ID" smtClean="0"/>
              <a:t>03/04/2012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868D5-F4D0-4285-856C-6DFE6BF5AAC7}" type="datetime1">
              <a:rPr lang="id-ID" smtClean="0"/>
              <a:t>03/04/2012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E961-68FB-4B62-8C12-439CD3533639}" type="datetime1">
              <a:rPr lang="id-ID" smtClean="0"/>
              <a:t>03/04/2012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57FB5-A7D4-4B57-8BAE-BC3F520C06FA}" type="datetime1">
              <a:rPr lang="id-ID" smtClean="0"/>
              <a:t>03/04/2012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95B6A-FFE2-4E76-AB13-EF3C374A693C}" type="datetime1">
              <a:rPr lang="id-ID" smtClean="0"/>
              <a:t>03/04/2012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BEB5D9-AF2A-4F65-B126-8B984D919F23}" type="datetime1">
              <a:rPr lang="id-ID" smtClean="0"/>
              <a:t>03/04/2012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B0C697B-DFCB-4906-9B10-77C8E1B021D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404" y="1066800"/>
            <a:ext cx="7597396" cy="1793167"/>
          </a:xfrm>
        </p:spPr>
        <p:txBody>
          <a:bodyPr/>
          <a:lstStyle/>
          <a:p>
            <a:pPr marL="182880" indent="0" algn="r">
              <a:buNone/>
            </a:pPr>
            <a:r>
              <a:rPr lang="id-ID" dirty="0" smtClean="0"/>
              <a:t>PREVENTIF DAN PROMOTIF </a:t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PADA OBESITAS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4114800"/>
            <a:ext cx="8077200" cy="2514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+mj-lt"/>
              </a:rPr>
              <a:t>Dr. H. Eva </a:t>
            </a:r>
            <a:r>
              <a:rPr lang="en-US" sz="2800" b="1" dirty="0" err="1" smtClean="0">
                <a:latin typeface="+mj-lt"/>
              </a:rPr>
              <a:t>Decroli</a:t>
            </a:r>
            <a:r>
              <a:rPr lang="en-US" sz="2800" b="1" dirty="0" smtClean="0">
                <a:latin typeface="+mj-lt"/>
              </a:rPr>
              <a:t>, </a:t>
            </a:r>
            <a:r>
              <a:rPr lang="en-US" sz="2800" b="1" dirty="0" err="1" smtClean="0">
                <a:latin typeface="+mj-lt"/>
              </a:rPr>
              <a:t>SpPD</a:t>
            </a:r>
            <a:r>
              <a:rPr lang="en-US" sz="2800" b="1" dirty="0" smtClean="0">
                <a:latin typeface="+mj-lt"/>
              </a:rPr>
              <a:t>-KEMD, FINASIM</a:t>
            </a:r>
          </a:p>
          <a:p>
            <a:endParaRPr lang="en-US" sz="2000" b="1" dirty="0" smtClean="0"/>
          </a:p>
          <a:p>
            <a:r>
              <a:rPr lang="en-US" sz="2400" b="1" dirty="0" err="1" smtClean="0"/>
              <a:t>Subbagian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Endokrin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Metabolik</a:t>
            </a:r>
            <a:endParaRPr lang="en-US" sz="2400" b="1" dirty="0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t-IT" sz="2400" b="1" dirty="0" smtClean="0"/>
              <a:t>B</a:t>
            </a:r>
            <a:r>
              <a:rPr lang="en-US" sz="2400" b="1" dirty="0" err="1" smtClean="0"/>
              <a:t>agian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Penyakit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endParaRPr lang="id-ID" sz="2400" b="1" dirty="0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d-ID" sz="2400" b="1" dirty="0" smtClean="0"/>
              <a:t>F</a:t>
            </a:r>
            <a:r>
              <a:rPr lang="en-US" sz="2400" b="1" dirty="0" err="1" smtClean="0"/>
              <a:t>akultas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Kedokteran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Universitas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Andalas</a:t>
            </a:r>
            <a:endParaRPr lang="id-ID" sz="2400" b="1" dirty="0" smtClean="0"/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d-ID" sz="2400" b="1" dirty="0" smtClean="0"/>
              <a:t>RSUP </a:t>
            </a:r>
            <a:r>
              <a:rPr lang="en-US" sz="2400" b="1" dirty="0" err="1" smtClean="0"/>
              <a:t>dr</a:t>
            </a:r>
            <a:r>
              <a:rPr lang="id-ID" sz="2400" b="1" dirty="0" smtClean="0"/>
              <a:t>. </a:t>
            </a:r>
            <a:r>
              <a:rPr lang="id-ID" sz="2400" b="1" dirty="0" smtClean="0"/>
              <a:t>M. </a:t>
            </a:r>
            <a:r>
              <a:rPr lang="id-ID" sz="2400" b="1" dirty="0" smtClean="0"/>
              <a:t>D</a:t>
            </a:r>
            <a:r>
              <a:rPr lang="en-US" sz="2400" b="1" dirty="0" err="1" smtClean="0"/>
              <a:t>jamil</a:t>
            </a:r>
            <a:r>
              <a:rPr lang="en-US" sz="2400" b="1" dirty="0" smtClean="0"/>
              <a:t>,</a:t>
            </a:r>
            <a:r>
              <a:rPr lang="id-ID" sz="2400" b="1" dirty="0" smtClean="0"/>
              <a:t> P</a:t>
            </a:r>
            <a:r>
              <a:rPr lang="en-US" sz="2400" b="1" dirty="0" err="1" smtClean="0"/>
              <a:t>adang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0349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8000" dirty="0" smtClean="0"/>
          </a:p>
          <a:p>
            <a:pPr algn="ctr">
              <a:buNone/>
            </a:pPr>
            <a:r>
              <a:rPr lang="en-US" sz="8000" dirty="0" smtClean="0"/>
              <a:t>TERIMAKASIH</a:t>
            </a:r>
            <a:endParaRPr lang="id-ID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97486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PREVENTIF 	:  UPAYA PENCEGAHAN TERHADAP SUATU 			   PENYAKIT</a:t>
            </a:r>
          </a:p>
          <a:p>
            <a:endParaRPr lang="en-US" dirty="0" smtClean="0"/>
          </a:p>
          <a:p>
            <a:r>
              <a:rPr lang="en-US" dirty="0" smtClean="0"/>
              <a:t>PROMOTIF	:   UPAYA PENINGKATAN KESEHATAN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31520"/>
            <a:ext cx="8280920" cy="5649808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endParaRPr lang="id-ID" dirty="0"/>
          </a:p>
          <a:p>
            <a:pPr marL="0" indent="0">
              <a:buNone/>
            </a:pPr>
            <a:r>
              <a:rPr lang="id-ID" sz="3200" dirty="0" smtClean="0"/>
              <a:t>PENCEGAHAN OBESITAS TERDIRI ATAS 3 TAHAPAN :</a:t>
            </a:r>
          </a:p>
          <a:p>
            <a:pPr marL="0" indent="0">
              <a:buNone/>
            </a:pPr>
            <a:endParaRPr lang="id-ID" sz="3200" dirty="0"/>
          </a:p>
          <a:p>
            <a:pPr marL="2103120" lvl="6" indent="-457200">
              <a:buAutoNum type="arabicPeriod"/>
            </a:pPr>
            <a:r>
              <a:rPr lang="id-ID" sz="3200" dirty="0" smtClean="0"/>
              <a:t>PENCEGAHAN PRIMER</a:t>
            </a:r>
          </a:p>
          <a:p>
            <a:pPr marL="2103120" lvl="6" indent="-457200">
              <a:buAutoNum type="arabicPeriod"/>
            </a:pPr>
            <a:r>
              <a:rPr lang="id-ID" sz="3200" dirty="0" smtClean="0"/>
              <a:t>PENCEGAHAN SEKUNDER</a:t>
            </a:r>
          </a:p>
          <a:p>
            <a:pPr marL="2103120" lvl="6" indent="-457200">
              <a:buAutoNum type="arabicPeriod"/>
            </a:pPr>
            <a:r>
              <a:rPr lang="id-ID" sz="3200" dirty="0" smtClean="0"/>
              <a:t>PENCEGAHAN TERSIER</a:t>
            </a:r>
            <a:endParaRPr lang="id-ID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042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31520"/>
            <a:ext cx="8064896" cy="5577800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PENCEGAHAN PRIMER :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en-US" dirty="0" smtClean="0"/>
              <a:t>  </a:t>
            </a:r>
            <a:r>
              <a:rPr lang="id-ID" dirty="0" smtClean="0"/>
              <a:t>PENDEKATAN KOMUNITAS </a:t>
            </a:r>
            <a:r>
              <a:rPr lang="id-ID" dirty="0" smtClean="0">
                <a:sym typeface="Wingdings" pitchFamily="2" charset="2"/>
              </a:rPr>
              <a:t> CARA HIDUP SEHAT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id-ID" dirty="0">
                <a:sym typeface="Wingdings" pitchFamily="2" charset="2"/>
              </a:rPr>
              <a:t>	</a:t>
            </a:r>
            <a:r>
              <a:rPr lang="id-ID" dirty="0" smtClean="0">
                <a:sym typeface="Wingdings" pitchFamily="2" charset="2"/>
              </a:rPr>
              <a:t>KELUARGA, SEKOLAH, TEMPAT KERJA, PUSKESMAS</a:t>
            </a:r>
          </a:p>
          <a:p>
            <a:pPr marL="0" indent="0">
              <a:buNone/>
            </a:pPr>
            <a:endParaRPr lang="id-ID" dirty="0">
              <a:sym typeface="Wingdings" pitchFamily="2" charset="2"/>
            </a:endParaRPr>
          </a:p>
          <a:p>
            <a:pPr marL="0" indent="0">
              <a:buNone/>
            </a:pPr>
            <a:r>
              <a:rPr lang="id-ID" dirty="0"/>
              <a:t>PENCEGAHAN </a:t>
            </a:r>
            <a:r>
              <a:rPr lang="id-ID" dirty="0" smtClean="0"/>
              <a:t>SEKUNDER :</a:t>
            </a:r>
          </a:p>
          <a:p>
            <a:pPr marL="0" indent="0">
              <a:buNone/>
            </a:pPr>
            <a:r>
              <a:rPr lang="id-ID" dirty="0" smtClean="0"/>
              <a:t>	MENURUNKAN PREVALENSI OBESITAS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PENCEGAHAN TERSIER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MENGURANGI OBESITAS DAN KOMPLIKASI PENYAKIT 	YANG DITIMBULKANNYA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4370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31520"/>
            <a:ext cx="8352928" cy="5721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id-ID" sz="2900" dirty="0" smtClean="0"/>
          </a:p>
          <a:p>
            <a:pPr marL="45720" indent="0">
              <a:buNone/>
            </a:pPr>
            <a:r>
              <a:rPr lang="id-ID" sz="2900" dirty="0" smtClean="0"/>
              <a:t>PRINSIP PENCEGAHAN DAN PENATALAKSANAAN OBESITAS :</a:t>
            </a:r>
            <a:endParaRPr lang="id-ID" sz="3200" dirty="0" smtClean="0"/>
          </a:p>
          <a:p>
            <a:pPr marL="365760" lvl="1" indent="0" algn="ctr">
              <a:buNone/>
            </a:pPr>
            <a:endParaRPr lang="id-ID" sz="2900" dirty="0"/>
          </a:p>
          <a:p>
            <a:pPr marL="365760" lvl="1" indent="0">
              <a:buNone/>
            </a:pPr>
            <a:r>
              <a:rPr lang="id-ID" sz="2900" dirty="0" smtClean="0"/>
              <a:t>MENGURANGI ASUPAN ENERGI</a:t>
            </a:r>
          </a:p>
          <a:p>
            <a:pPr marL="365760" lvl="1" indent="0">
              <a:buNone/>
            </a:pPr>
            <a:endParaRPr lang="id-ID" sz="2900" dirty="0" smtClean="0"/>
          </a:p>
          <a:p>
            <a:pPr marL="365760" lvl="1" indent="0">
              <a:buNone/>
            </a:pPr>
            <a:r>
              <a:rPr lang="id-ID" sz="2900" dirty="0" smtClean="0"/>
              <a:t>MENINGKATKAN  KELUARAN ENERGI		</a:t>
            </a:r>
            <a:endParaRPr lang="id-ID" sz="3200" dirty="0" smtClean="0"/>
          </a:p>
          <a:p>
            <a:pPr marL="365760" lvl="1" indent="0">
              <a:buNone/>
            </a:pPr>
            <a:r>
              <a:rPr lang="id-ID" sz="3200" dirty="0" smtClean="0"/>
              <a:t>		</a:t>
            </a:r>
          </a:p>
          <a:p>
            <a:pPr marL="365760" lvl="1" indent="0">
              <a:buNone/>
            </a:pPr>
            <a:endParaRPr lang="id-ID" dirty="0"/>
          </a:p>
          <a:p>
            <a:pPr marL="365760" lvl="1" indent="0">
              <a:buNone/>
            </a:pPr>
            <a:endParaRPr lang="id-ID" dirty="0"/>
          </a:p>
          <a:p>
            <a:pPr marL="502920" indent="-457200">
              <a:buAutoNum type="arabicPeriod"/>
            </a:pPr>
            <a:endParaRPr lang="id-ID" dirty="0" smtClean="0"/>
          </a:p>
          <a:p>
            <a:pPr marL="502920" indent="-457200">
              <a:buAutoNum type="arabicPeriod"/>
            </a:pPr>
            <a:endParaRPr lang="id-ID" dirty="0"/>
          </a:p>
          <a:p>
            <a:pPr marL="502920" indent="-457200">
              <a:buAutoNum type="arabicPeriod"/>
            </a:pP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2463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31520"/>
            <a:ext cx="8136904" cy="5505792"/>
          </a:xfrm>
        </p:spPr>
        <p:txBody>
          <a:bodyPr/>
          <a:lstStyle/>
          <a:p>
            <a:pPr marL="45720" indent="0">
              <a:buNone/>
            </a:pPr>
            <a:r>
              <a:rPr lang="id-ID" dirty="0" smtClean="0"/>
              <a:t>PRINSIP </a:t>
            </a:r>
            <a:r>
              <a:rPr lang="en-US" dirty="0" smtClean="0"/>
              <a:t>PREVENTIF DAN PROMOTIF PADA OBESITAS</a:t>
            </a:r>
            <a:r>
              <a:rPr lang="id-ID" dirty="0" smtClean="0"/>
              <a:t> </a:t>
            </a:r>
            <a:r>
              <a:rPr lang="id-ID" dirty="0" smtClean="0"/>
              <a:t>DAPAT DILAKUKAN DENGAN CARA :</a:t>
            </a:r>
          </a:p>
          <a:p>
            <a:pPr marL="45720" indent="0">
              <a:buNone/>
            </a:pPr>
            <a:endParaRPr lang="id-ID" dirty="0"/>
          </a:p>
          <a:p>
            <a:pPr marL="45720" indent="0">
              <a:buNone/>
            </a:pPr>
            <a:endParaRPr lang="id-ID" dirty="0" smtClean="0"/>
          </a:p>
          <a:p>
            <a:pPr marL="502920" indent="-457200">
              <a:buAutoNum type="arabicPeriod"/>
            </a:pPr>
            <a:r>
              <a:rPr lang="id-ID" dirty="0" smtClean="0"/>
              <a:t>PENGATURAN NUTRISI DAN POLA MAKAN</a:t>
            </a:r>
          </a:p>
          <a:p>
            <a:pPr marL="502920" indent="-457200">
              <a:buAutoNum type="arabicPeriod"/>
            </a:pPr>
            <a:endParaRPr lang="id-ID" dirty="0"/>
          </a:p>
          <a:p>
            <a:pPr marL="502920" indent="-457200">
              <a:buAutoNum type="arabicPeriod"/>
            </a:pPr>
            <a:r>
              <a:rPr lang="id-ID" dirty="0" smtClean="0"/>
              <a:t>PERBANYAK AKTIVITAS FISIK</a:t>
            </a:r>
          </a:p>
          <a:p>
            <a:pPr marL="502920" indent="-457200">
              <a:buAutoNum type="arabicPeriod"/>
            </a:pPr>
            <a:endParaRPr lang="id-ID" dirty="0"/>
          </a:p>
          <a:p>
            <a:pPr marL="502920" indent="-457200">
              <a:buAutoNum type="arabicPeriod"/>
            </a:pPr>
            <a:r>
              <a:rPr lang="id-ID" dirty="0" smtClean="0"/>
              <a:t>MODIFIKASI POLA HIDUP DAN PERILAKU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3106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id-ID" dirty="0" smtClean="0"/>
              <a:t>PENGATURAN NUTRISI DAN POLA MAKAN</a:t>
            </a:r>
          </a:p>
          <a:p>
            <a:pPr marL="0" indent="0">
              <a:buNone/>
            </a:pPr>
            <a:r>
              <a:rPr lang="id-ID" dirty="0" smtClean="0"/>
              <a:t>	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Tujuan </a:t>
            </a:r>
            <a:r>
              <a:rPr lang="id-ID" dirty="0"/>
              <a:t>utama </a:t>
            </a:r>
            <a:r>
              <a:rPr lang="id-ID" dirty="0" smtClean="0"/>
              <a:t>: </a:t>
            </a:r>
          </a:p>
          <a:p>
            <a:pPr lvl="2">
              <a:buFont typeface="Wingdings" pitchFamily="2" charset="2"/>
              <a:buChar char="q"/>
            </a:pPr>
            <a:r>
              <a:rPr lang="id-ID" sz="2600" dirty="0" smtClean="0"/>
              <a:t>menurunkan </a:t>
            </a:r>
            <a:r>
              <a:rPr lang="id-ID" sz="2600" dirty="0"/>
              <a:t>berat </a:t>
            </a:r>
            <a:r>
              <a:rPr lang="id-ID" sz="2600" dirty="0" smtClean="0"/>
              <a:t>badan</a:t>
            </a:r>
          </a:p>
          <a:p>
            <a:pPr lvl="2">
              <a:buFont typeface="Wingdings" pitchFamily="2" charset="2"/>
              <a:buChar char="q"/>
            </a:pPr>
            <a:r>
              <a:rPr lang="id-ID" sz="2600" dirty="0" smtClean="0"/>
              <a:t>mempertahankan </a:t>
            </a:r>
            <a:r>
              <a:rPr lang="id-ID" sz="2600" dirty="0"/>
              <a:t>berat badan agar tetap </a:t>
            </a:r>
            <a:r>
              <a:rPr lang="id-ID" sz="2600" dirty="0" smtClean="0"/>
              <a:t>stabil</a:t>
            </a:r>
          </a:p>
          <a:p>
            <a:pPr lvl="2">
              <a:buFont typeface="Wingdings" pitchFamily="2" charset="2"/>
              <a:buChar char="q"/>
            </a:pPr>
            <a:r>
              <a:rPr lang="id-ID" sz="2600" dirty="0" smtClean="0"/>
              <a:t>mencegah </a:t>
            </a:r>
            <a:r>
              <a:rPr lang="id-ID" sz="2600" dirty="0"/>
              <a:t>peningkatan kembali </a:t>
            </a:r>
            <a:r>
              <a:rPr lang="en-US" sz="2600" dirty="0" err="1" smtClean="0"/>
              <a:t>berat</a:t>
            </a:r>
            <a:r>
              <a:rPr lang="en-US" sz="2600" dirty="0" smtClean="0"/>
              <a:t> </a:t>
            </a:r>
            <a:r>
              <a:rPr lang="en-US" sz="2600" dirty="0" err="1" smtClean="0"/>
              <a:t>badan</a:t>
            </a:r>
            <a:endParaRPr lang="id-ID" sz="2600" dirty="0" smtClean="0"/>
          </a:p>
          <a:p>
            <a:pPr marL="0" indent="0"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id-ID" dirty="0" smtClean="0"/>
              <a:t>Konsumsi </a:t>
            </a:r>
            <a:r>
              <a:rPr lang="id-ID" dirty="0" smtClean="0"/>
              <a:t>sedikit </a:t>
            </a:r>
            <a:r>
              <a:rPr lang="id-ID" dirty="0"/>
              <a:t>lemak </a:t>
            </a:r>
            <a:r>
              <a:rPr lang="id-ID" dirty="0" smtClean="0"/>
              <a:t>(</a:t>
            </a:r>
            <a:r>
              <a:rPr lang="en-US" dirty="0" smtClean="0"/>
              <a:t>25-</a:t>
            </a:r>
            <a:r>
              <a:rPr lang="id-ID" dirty="0" smtClean="0"/>
              <a:t>30 </a:t>
            </a:r>
            <a:r>
              <a:rPr lang="id-ID" dirty="0"/>
              <a:t>% </a:t>
            </a:r>
            <a:r>
              <a:rPr lang="id-ID" dirty="0" smtClean="0"/>
              <a:t>x total kalori).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id-ID" dirty="0" smtClean="0"/>
              <a:t>Kurangi </a:t>
            </a:r>
            <a:r>
              <a:rPr lang="id-ID" dirty="0"/>
              <a:t>konsumsi </a:t>
            </a:r>
            <a:r>
              <a:rPr lang="id-ID" dirty="0" smtClean="0"/>
              <a:t>tinggi </a:t>
            </a:r>
            <a:r>
              <a:rPr lang="id-ID" dirty="0" smtClean="0"/>
              <a:t>karbohidrat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id-ID" dirty="0"/>
              <a:t>perbanyak </a:t>
            </a:r>
            <a:r>
              <a:rPr lang="id-ID" dirty="0" smtClean="0"/>
              <a:t>serat</a:t>
            </a:r>
            <a:r>
              <a:rPr lang="id-ID" dirty="0"/>
              <a:t>. </a:t>
            </a: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id-ID" dirty="0" smtClean="0"/>
              <a:t>Pilih </a:t>
            </a:r>
            <a:r>
              <a:rPr lang="id-ID" dirty="0"/>
              <a:t>makanan dan minuman secara berhati-hati agar tetap dapat mengontrol kalori, lemak, gula dan garam yang dikonsumsi. </a:t>
            </a: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id-ID" dirty="0" smtClean="0"/>
              <a:t>Konsumsi </a:t>
            </a:r>
            <a:r>
              <a:rPr lang="id-ID" dirty="0"/>
              <a:t>makanan yang dilakukan harus tetap dapat memenuhi kecukupan </a:t>
            </a:r>
            <a:r>
              <a:rPr lang="id-ID" dirty="0" smtClean="0"/>
              <a:t>gizi sesuai </a:t>
            </a:r>
            <a:r>
              <a:rPr lang="id-ID" dirty="0"/>
              <a:t>dengan kebutuhan.</a:t>
            </a:r>
          </a:p>
          <a:p>
            <a:pPr marL="0" indent="0">
              <a:buNone/>
            </a:pPr>
            <a:endParaRPr lang="id-ID" dirty="0"/>
          </a:p>
          <a:p>
            <a:pPr marL="457200" indent="-457200">
              <a:buAutoNum type="arabicPeriod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627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2. AKTIVITAS FISIK / OLAHRAGA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TUJUAN :</a:t>
            </a:r>
            <a:endParaRPr lang="id-ID" dirty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MEMBAKAR KALORI DAN LEMAK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MENINGKATKAN MASSA OTOT TUBUH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MANFAAT PSIKOLOGIS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3. MODIFIKASI POLA HIDUP DAN PERILAKU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TUJUAN : </a:t>
            </a:r>
            <a:r>
              <a:rPr lang="id-ID" dirty="0"/>
              <a:t>mengatasi hambatan-hambatan terhadap kepatuhan individu pada pola makan sehat dan olahraga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50765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3</a:t>
            </a:r>
            <a:r>
              <a:rPr lang="id-ID" dirty="0"/>
              <a:t>. MODIFIKASI POLA HIDUP DAN PERILAKU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/>
              <a:t>TUJUAN : 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MENGATASI HAMBATAN-HAMBATAN TERHADAP 	KEPATUHAN INDIVIDU PADA POLA MAKAN SEHAT DAN 	OLAHRAGA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STRATEGI :</a:t>
            </a:r>
          </a:p>
          <a:p>
            <a:r>
              <a:rPr lang="id-ID" dirty="0" smtClean="0"/>
              <a:t>PENGAWASAN SENDIRI TERHADAP BB </a:t>
            </a:r>
          </a:p>
          <a:p>
            <a:r>
              <a:rPr lang="id-ID" dirty="0" smtClean="0"/>
              <a:t>ASUPAN MAKANAN DAN AKTIVITAS FISIK </a:t>
            </a:r>
          </a:p>
          <a:p>
            <a:r>
              <a:rPr lang="id-ID" dirty="0" smtClean="0"/>
              <a:t>MENGONTROL KEINGINAN UNTUK MAKAN</a:t>
            </a:r>
          </a:p>
          <a:p>
            <a:r>
              <a:rPr lang="id-ID" dirty="0" smtClean="0"/>
              <a:t>MENGUBAH PERILAKU MAKAN DENGAN MENGONTROL PORSI DAN JENIS MAKANAN  </a:t>
            </a:r>
          </a:p>
          <a:p>
            <a:r>
              <a:rPr lang="id-ID" dirty="0" smtClean="0"/>
              <a:t>DUKUNGAN SOSIAL (KELUARGA DAN LINGKUNGAN )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C697B-DFCB-4906-9B10-77C8E1B021D4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33849447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298</TotalTime>
  <Words>153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Thatch</vt:lpstr>
      <vt:lpstr>PREVENTIF DAN PROMOTIF   PADA OBESITAS</vt:lpstr>
      <vt:lpstr>PENGERTIAN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Terapi Komprehensif Obesitas</dc:title>
  <dc:creator>ismail - [2010]</dc:creator>
  <cp:lastModifiedBy>user</cp:lastModifiedBy>
  <cp:revision>24</cp:revision>
  <dcterms:created xsi:type="dcterms:W3CDTF">2012-04-02T04:20:54Z</dcterms:created>
  <dcterms:modified xsi:type="dcterms:W3CDTF">2012-04-03T12:19:18Z</dcterms:modified>
</cp:coreProperties>
</file>