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9313863" cy="6858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6007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5701" y="0"/>
            <a:ext cx="4036007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79E34-C170-4123-BF6E-545E8EAE8DA9}" type="datetimeFigureOut">
              <a:rPr lang="id-ID" smtClean="0"/>
              <a:pPr/>
              <a:t>02/04/2012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036007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5701" y="6513910"/>
            <a:ext cx="4036007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E7298A-838B-49C3-BB27-57373044D53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5425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5263" y="0"/>
            <a:ext cx="4037012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3BD6A-69F0-4511-AFE3-A57B3BA58635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41638" y="514350"/>
            <a:ext cx="3430587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1863" y="3257550"/>
            <a:ext cx="7450137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035425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5263" y="6513513"/>
            <a:ext cx="4037012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C3B3F-1359-48C9-8DB0-8ECA4BADF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73A1-6C81-4DF9-BF6F-B813BA008D93}" type="datetime1">
              <a:rPr lang="id-ID" smtClean="0"/>
              <a:pPr/>
              <a:t>02/04/2012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AD759-7CE1-4094-AF91-AEDFD29CCBA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B7582-E5B9-4276-9FF5-764761170E63}" type="datetime1">
              <a:rPr lang="id-ID" smtClean="0"/>
              <a:pPr/>
              <a:t>02/04/2012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AD759-7CE1-4094-AF91-AEDFD29CCBA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8711-D743-4F5A-AA83-38C8CA0A5077}" type="datetime1">
              <a:rPr lang="id-ID" smtClean="0"/>
              <a:pPr/>
              <a:t>02/04/2012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AD759-7CE1-4094-AF91-AEDFD29CCBA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0FE14-001B-42B3-A4B8-8E67DB05CEE1}" type="datetime1">
              <a:rPr lang="id-ID" smtClean="0"/>
              <a:pPr/>
              <a:t>02/04/2012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AD759-7CE1-4094-AF91-AEDFD29CCBA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9A9FE-20C0-4306-8405-5FC2CFCB0B95}" type="datetime1">
              <a:rPr lang="id-ID" smtClean="0"/>
              <a:pPr/>
              <a:t>02/04/2012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AD759-7CE1-4094-AF91-AEDFD29CCBA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88FF8-FBEA-4D9A-9BEB-33CC33D939D3}" type="datetime1">
              <a:rPr lang="id-ID" smtClean="0"/>
              <a:pPr/>
              <a:t>02/04/2012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AD759-7CE1-4094-AF91-AEDFD29CCBA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1F36-D362-45A1-9FA8-A5557F51751E}" type="datetime1">
              <a:rPr lang="id-ID" smtClean="0"/>
              <a:pPr/>
              <a:t>02/04/2012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AD759-7CE1-4094-AF91-AEDFD29CCBA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05644-22BB-413B-AE2F-6D4FA19AD492}" type="datetime1">
              <a:rPr lang="id-ID" smtClean="0"/>
              <a:pPr/>
              <a:t>02/04/2012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AD759-7CE1-4094-AF91-AEDFD29CCBA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D969C-A0AD-4763-8C35-9DC255D246B6}" type="datetime1">
              <a:rPr lang="id-ID" smtClean="0"/>
              <a:pPr/>
              <a:t>02/04/2012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AD759-7CE1-4094-AF91-AEDFD29CCBA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C7EB-7069-4FE4-A87B-2CFBAACC958D}" type="datetime1">
              <a:rPr lang="id-ID" smtClean="0"/>
              <a:pPr/>
              <a:t>02/04/2012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AD759-7CE1-4094-AF91-AEDFD29CCBA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564F9-BA77-4210-8632-AE8F6BE90548}" type="datetime1">
              <a:rPr lang="id-ID" smtClean="0"/>
              <a:pPr/>
              <a:t>02/04/2012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AD759-7CE1-4094-AF91-AEDFD29CCBA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73422-D435-414E-964A-D74D06E03A67}" type="datetime1">
              <a:rPr lang="id-ID" smtClean="0"/>
              <a:pPr/>
              <a:t>02/04/2012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AD759-7CE1-4094-AF91-AEDFD29CCBA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33400"/>
            <a:ext cx="8458200" cy="1470025"/>
          </a:xfrm>
          <a:solidFill>
            <a:srgbClr val="0070C0"/>
          </a:solidFill>
          <a:ln w="38100"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sz="4200" b="1" dirty="0" smtClean="0">
                <a:solidFill>
                  <a:schemeClr val="bg1"/>
                </a:solidFill>
              </a:rPr>
              <a:t>OBESITAS DAN PERMASALAHANNYA</a:t>
            </a:r>
            <a:endParaRPr lang="id-ID" sz="42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286000"/>
            <a:ext cx="7315200" cy="1752600"/>
          </a:xfrm>
          <a:solidFill>
            <a:srgbClr val="0070C0"/>
          </a:solidFill>
          <a:ln w="38100">
            <a:solidFill>
              <a:srgbClr val="FFFF00"/>
            </a:solidFill>
          </a:ln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id-ID" sz="4100" b="1" dirty="0" smtClean="0">
                <a:solidFill>
                  <a:srgbClr val="FFFF00"/>
                </a:solidFill>
              </a:rPr>
              <a:t>Dr. H. EVA DECROLI, SpPD-KEMD, FINASIM</a:t>
            </a:r>
            <a:r>
              <a:rPr lang="id-ID" dirty="0" smtClean="0">
                <a:solidFill>
                  <a:schemeClr val="bg1"/>
                </a:solidFill>
              </a:rPr>
              <a:t/>
            </a:r>
            <a:br>
              <a:rPr lang="id-ID" dirty="0" smtClean="0">
                <a:solidFill>
                  <a:schemeClr val="bg1"/>
                </a:solidFill>
              </a:rPr>
            </a:br>
            <a:r>
              <a:rPr lang="id-ID" sz="3400" b="1" i="1" dirty="0" smtClean="0">
                <a:solidFill>
                  <a:schemeClr val="bg1"/>
                </a:solidFill>
              </a:rPr>
              <a:t>Subbagian Metabolik dan Endokrinologi</a:t>
            </a:r>
          </a:p>
          <a:p>
            <a:pPr>
              <a:lnSpc>
                <a:spcPct val="120000"/>
              </a:lnSpc>
            </a:pPr>
            <a:r>
              <a:rPr lang="id-ID" sz="3400" b="1" i="1" dirty="0" smtClean="0">
                <a:solidFill>
                  <a:schemeClr val="bg1"/>
                </a:solidFill>
              </a:rPr>
              <a:t>Bagian Ilmu Penyakit Dalam FK Unand/RS Dr. M. Djamil Padang</a:t>
            </a:r>
            <a:endParaRPr lang="id-ID" sz="3400" b="1" i="1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AD759-7CE1-4094-AF91-AEDFD29CCBAF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524000"/>
          </a:xfrm>
          <a:solidFill>
            <a:srgbClr val="0070C0"/>
          </a:solidFill>
          <a:ln w="38100"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OBESITAS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TERKAIT GANGGUAN HORMONAL</a:t>
            </a:r>
            <a:endParaRPr lang="id-ID" sz="3600" b="1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1905000"/>
          </a:xfrm>
          <a:solidFill>
            <a:srgbClr val="0070C0"/>
          </a:solidFill>
          <a:ln w="38100"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TESTOSTERON MENURUN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AD759-7CE1-4094-AF91-AEDFD29CCBAF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9"/>
            <a:ext cx="8229600" cy="1143000"/>
          </a:xfrm>
          <a:solidFill>
            <a:srgbClr val="0070C0"/>
          </a:solidFill>
          <a:ln w="38100">
            <a:solidFill>
              <a:srgbClr val="FFFF00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EPIDEMIOLOGI</a:t>
            </a:r>
            <a:endParaRPr lang="id-ID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4114799"/>
          </a:xfrm>
          <a:solidFill>
            <a:srgbClr val="0070C0"/>
          </a:solidFill>
          <a:ln w="38100"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marL="1312863" indent="-457200"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1312863" indent="-457200">
              <a:buNone/>
            </a:pPr>
            <a:r>
              <a:rPr lang="en-US" b="1" dirty="0" smtClean="0">
                <a:solidFill>
                  <a:schemeClr val="bg1"/>
                </a:solidFill>
              </a:rPr>
              <a:t>INSIDEN MENINGKAT</a:t>
            </a:r>
          </a:p>
          <a:p>
            <a:pPr marL="1312863" indent="-457200"/>
            <a:r>
              <a:rPr lang="en-US" b="1" dirty="0" smtClean="0">
                <a:solidFill>
                  <a:schemeClr val="bg1"/>
                </a:solidFill>
              </a:rPr>
              <a:t>PADA ANAK – ANAK</a:t>
            </a:r>
          </a:p>
          <a:p>
            <a:pPr marL="1312863" indent="-457200"/>
            <a:r>
              <a:rPr lang="en-US" b="1" dirty="0" smtClean="0">
                <a:solidFill>
                  <a:schemeClr val="bg1"/>
                </a:solidFill>
              </a:rPr>
              <a:t>REMAJA / DEWASA MUDA</a:t>
            </a:r>
          </a:p>
          <a:p>
            <a:pPr marL="1312863" indent="-457200"/>
            <a:r>
              <a:rPr lang="en-US" b="1" dirty="0" smtClean="0">
                <a:solidFill>
                  <a:schemeClr val="bg1"/>
                </a:solidFill>
              </a:rPr>
              <a:t>ORANG TUA</a:t>
            </a:r>
          </a:p>
          <a:p>
            <a:pPr marL="1312863" indent="-457200"/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AD759-7CE1-4094-AF91-AEDFD29CCBAF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9438"/>
            <a:ext cx="8229600" cy="1143000"/>
          </a:xfrm>
          <a:solidFill>
            <a:srgbClr val="0070C0"/>
          </a:solidFill>
          <a:ln w="38100">
            <a:solidFill>
              <a:srgbClr val="FFFF00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KRITERIA</a:t>
            </a:r>
            <a:endParaRPr lang="id-ID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91000"/>
          </a:xfrm>
          <a:solidFill>
            <a:srgbClr val="0070C0"/>
          </a:solidFill>
          <a:ln w="38100">
            <a:solidFill>
              <a:srgbClr val="FFFF00"/>
            </a:solidFill>
          </a:ln>
        </p:spPr>
        <p:txBody>
          <a:bodyPr>
            <a:normAutofit/>
          </a:bodyPr>
          <a:lstStyle/>
          <a:p>
            <a:endParaRPr lang="en-US" b="1" dirty="0" smtClean="0">
              <a:solidFill>
                <a:schemeClr val="bg1"/>
              </a:solidFill>
            </a:endParaRPr>
          </a:p>
          <a:p>
            <a:pPr marL="1254125" indent="-515938"/>
            <a:r>
              <a:rPr lang="en-US" b="1" dirty="0" smtClean="0">
                <a:solidFill>
                  <a:schemeClr val="bg1"/>
                </a:solidFill>
              </a:rPr>
              <a:t>BMI &gt; 25 kg/m2</a:t>
            </a:r>
          </a:p>
          <a:p>
            <a:pPr marL="1254125" indent="-515938"/>
            <a:r>
              <a:rPr lang="en-US" b="1" dirty="0" smtClean="0">
                <a:solidFill>
                  <a:schemeClr val="bg1"/>
                </a:solidFill>
              </a:rPr>
              <a:t>OBESITAS I</a:t>
            </a:r>
          </a:p>
          <a:p>
            <a:pPr marL="1254125" indent="-515938"/>
            <a:r>
              <a:rPr lang="en-US" b="1" dirty="0" smtClean="0">
                <a:solidFill>
                  <a:schemeClr val="bg1"/>
                </a:solidFill>
              </a:rPr>
              <a:t>OBESITAS II</a:t>
            </a:r>
          </a:p>
          <a:p>
            <a:pPr marL="1254125" indent="-515938"/>
            <a:r>
              <a:rPr lang="en-US" b="1" dirty="0" smtClean="0">
                <a:solidFill>
                  <a:schemeClr val="bg1"/>
                </a:solidFill>
              </a:rPr>
              <a:t>OBESITAS MORBID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AD759-7CE1-4094-AF91-AEDFD29CCBAF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  <a:ln w="38100">
            <a:solidFill>
              <a:srgbClr val="FFFF00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DIAGNOSIS</a:t>
            </a:r>
            <a:endParaRPr lang="id-ID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  <a:solidFill>
            <a:srgbClr val="0070C0"/>
          </a:solidFill>
          <a:ln w="38100">
            <a:solidFill>
              <a:srgbClr val="FFFF00"/>
            </a:solidFill>
          </a:ln>
        </p:spPr>
        <p:txBody>
          <a:bodyPr>
            <a:normAutofit/>
          </a:bodyPr>
          <a:lstStyle/>
          <a:p>
            <a:endParaRPr lang="en-US" b="1" dirty="0" smtClean="0">
              <a:solidFill>
                <a:schemeClr val="bg1"/>
              </a:solidFill>
            </a:endParaRPr>
          </a:p>
          <a:p>
            <a:pPr lvl="1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BMI :</a:t>
            </a:r>
          </a:p>
          <a:p>
            <a:pPr lvl="1"/>
            <a:r>
              <a:rPr lang="en-US" sz="3600" b="1" dirty="0" smtClean="0">
                <a:solidFill>
                  <a:schemeClr val="bg1"/>
                </a:solidFill>
              </a:rPr>
              <a:t>LINGKARAN PINGGANG </a:t>
            </a:r>
          </a:p>
          <a:p>
            <a:pPr lvl="1">
              <a:buNone/>
            </a:pPr>
            <a:r>
              <a:rPr lang="en-US" sz="3600" b="1" dirty="0">
                <a:solidFill>
                  <a:schemeClr val="bg1"/>
                </a:solidFill>
              </a:rPr>
              <a:t>	</a:t>
            </a:r>
            <a:r>
              <a:rPr lang="en-US" sz="36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½ ( SIAS + ARCUS KOSTARUM )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lvl="1"/>
            <a:r>
              <a:rPr lang="en-US" sz="3600" b="1" dirty="0" smtClean="0">
                <a:solidFill>
                  <a:schemeClr val="bg1"/>
                </a:solidFill>
              </a:rPr>
              <a:t>CT SCAN </a:t>
            </a:r>
          </a:p>
          <a:p>
            <a:pPr lvl="1">
              <a:buNone/>
            </a:pPr>
            <a:r>
              <a:rPr lang="en-US" sz="3600" b="1" dirty="0">
                <a:solidFill>
                  <a:schemeClr val="bg1"/>
                </a:solidFill>
              </a:rPr>
              <a:t>	</a:t>
            </a:r>
            <a:r>
              <a:rPr lang="en-US" sz="3600" b="1" dirty="0" smtClean="0">
                <a:solidFill>
                  <a:schemeClr val="bg1"/>
                </a:solidFill>
              </a:rPr>
              <a:t>( TEBAL LEMAK VISCERAL 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AD759-7CE1-4094-AF91-AEDFD29CCBAF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  <a:solidFill>
            <a:srgbClr val="0070C0"/>
          </a:solidFill>
          <a:ln w="38100">
            <a:solidFill>
              <a:srgbClr val="FFFF00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KLASIFIKASI</a:t>
            </a:r>
            <a:endParaRPr lang="id-ID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2895600"/>
          </a:xfrm>
          <a:solidFill>
            <a:srgbClr val="0070C0"/>
          </a:solidFill>
          <a:ln w="38100"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OBESITAS CENTRAL</a:t>
            </a:r>
          </a:p>
          <a:p>
            <a:pPr algn="ctr"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OBESITAS PERIFER</a:t>
            </a:r>
          </a:p>
          <a:p>
            <a:pPr algn="ctr">
              <a:buNone/>
            </a:pPr>
            <a:endParaRPr lang="en-US" sz="4800" b="1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AD759-7CE1-4094-AF91-AEDFD29CCBAF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  <a:ln w="38100"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KELAINAN YANG MEMPENGARUHI PEMERIKSAAN OBESITAS</a:t>
            </a:r>
            <a:endParaRPr lang="id-ID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  <a:solidFill>
            <a:srgbClr val="0070C0"/>
          </a:solidFill>
          <a:ln w="38100"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lvl="1"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UDEM ASITES :</a:t>
            </a:r>
          </a:p>
          <a:p>
            <a:pPr lvl="1">
              <a:buFontTx/>
              <a:buChar char="-"/>
            </a:pPr>
            <a:r>
              <a:rPr lang="en-US" sz="3200" b="1" dirty="0" smtClean="0">
                <a:solidFill>
                  <a:schemeClr val="bg1"/>
                </a:solidFill>
              </a:rPr>
              <a:t>CARA PEMERIKSAAN FISIK</a:t>
            </a:r>
          </a:p>
          <a:p>
            <a:pPr marL="1314450" lvl="2" indent="-514350" defTabSz="117475">
              <a:buFont typeface="+mj-lt"/>
              <a:buAutoNum type="arabicPeriod"/>
            </a:pPr>
            <a:r>
              <a:rPr lang="en-US" sz="3200" b="1" dirty="0" smtClean="0">
                <a:solidFill>
                  <a:schemeClr val="bg1"/>
                </a:solidFill>
              </a:rPr>
              <a:t>BATAS TIMPANI-PEKAK</a:t>
            </a:r>
          </a:p>
          <a:p>
            <a:pPr marL="1314450" lvl="2" indent="-514350" defTabSz="117475">
              <a:buFont typeface="+mj-lt"/>
              <a:buAutoNum type="arabicPeriod"/>
            </a:pPr>
            <a:r>
              <a:rPr lang="en-US" sz="3200" b="1" i="1" dirty="0" smtClean="0">
                <a:solidFill>
                  <a:schemeClr val="bg1"/>
                </a:solidFill>
              </a:rPr>
              <a:t>SHIFTING DULLNESS</a:t>
            </a:r>
          </a:p>
          <a:p>
            <a:pPr marL="1314450" lvl="2" indent="-514350" defTabSz="117475">
              <a:buFont typeface="+mj-lt"/>
              <a:buAutoNum type="arabicPeriod"/>
            </a:pPr>
            <a:r>
              <a:rPr lang="en-US" sz="3200" b="1" dirty="0" smtClean="0">
                <a:solidFill>
                  <a:schemeClr val="bg1"/>
                </a:solidFill>
              </a:rPr>
              <a:t>UNDULASI</a:t>
            </a:r>
          </a:p>
          <a:p>
            <a:pPr marL="1314450" lvl="2" indent="-514350" defTabSz="117475">
              <a:buFont typeface="+mj-lt"/>
              <a:buAutoNum type="arabicPeriod"/>
            </a:pPr>
            <a:r>
              <a:rPr lang="en-US" sz="3200" b="1" dirty="0" smtClean="0">
                <a:solidFill>
                  <a:schemeClr val="bg1"/>
                </a:solidFill>
              </a:rPr>
              <a:t>KNEE CHEST POSITION</a:t>
            </a:r>
          </a:p>
          <a:p>
            <a:pPr>
              <a:buNone/>
            </a:pP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AD759-7CE1-4094-AF91-AEDFD29CCBAF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  <a:ln w="38100"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ETIOPATHOGENESIS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UDEM - ASITES</a:t>
            </a:r>
            <a:endParaRPr lang="id-ID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  <a:solidFill>
            <a:srgbClr val="0070C0"/>
          </a:solidFill>
          <a:ln w="38100">
            <a:solidFill>
              <a:srgbClr val="FFFF00"/>
            </a:solidFill>
          </a:ln>
        </p:spPr>
        <p:txBody>
          <a:bodyPr>
            <a:normAutofit fontScale="92500" lnSpcReduction="20000"/>
          </a:bodyPr>
          <a:lstStyle/>
          <a:p>
            <a:endParaRPr lang="en-US" b="1" dirty="0" smtClean="0">
              <a:solidFill>
                <a:schemeClr val="bg1"/>
              </a:solidFill>
            </a:endParaRPr>
          </a:p>
          <a:p>
            <a:pPr lvl="1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UDEM / ASITES :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b="1" dirty="0" smtClean="0">
                <a:solidFill>
                  <a:schemeClr val="bg1"/>
                </a:solidFill>
              </a:rPr>
              <a:t>PENINGKATAN TEKANAN HIDROSTATIK KAPILER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b="1" dirty="0" smtClean="0">
                <a:solidFill>
                  <a:schemeClr val="bg1"/>
                </a:solidFill>
              </a:rPr>
              <a:t>PENURUNAN TEKANAN KOLOID OSMOTIK KAPILER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b="1" dirty="0" smtClean="0">
                <a:solidFill>
                  <a:schemeClr val="bg1"/>
                </a:solidFill>
              </a:rPr>
              <a:t>PENINGKATAN TEKANAN KOLOID OSMOTIK INTERTISIAL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b="1" dirty="0" smtClean="0">
                <a:solidFill>
                  <a:schemeClr val="bg1"/>
                </a:solidFill>
              </a:rPr>
              <a:t>PENURUNAN TEKANAN HIDRSATISTIK INTERTISIAL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AD759-7CE1-4094-AF91-AEDFD29CCBAF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31838"/>
            <a:ext cx="8458200" cy="1143000"/>
          </a:xfrm>
          <a:solidFill>
            <a:srgbClr val="0070C0"/>
          </a:solidFill>
          <a:ln w="38100">
            <a:solidFill>
              <a:srgbClr val="FFFF00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CONTOH</a:t>
            </a:r>
            <a:endParaRPr lang="id-ID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458200" cy="3276600"/>
          </a:xfrm>
          <a:solidFill>
            <a:srgbClr val="0070C0"/>
          </a:solidFill>
          <a:ln w="38100">
            <a:solidFill>
              <a:srgbClr val="FFFF00"/>
            </a:solidFill>
          </a:ln>
        </p:spPr>
        <p:txBody>
          <a:bodyPr>
            <a:normAutofit/>
          </a:bodyPr>
          <a:lstStyle/>
          <a:p>
            <a:endParaRPr lang="en-US" sz="2800" b="1" dirty="0" smtClean="0">
              <a:solidFill>
                <a:schemeClr val="bg1"/>
              </a:solidFill>
            </a:endParaRPr>
          </a:p>
          <a:p>
            <a:pPr marL="115888" indent="-279400"/>
            <a:r>
              <a:rPr lang="en-US" b="1" dirty="0" smtClean="0">
                <a:solidFill>
                  <a:schemeClr val="bg1"/>
                </a:solidFill>
              </a:rPr>
              <a:t>SIROSIS HEPATIS		: UDEM, ASITES</a:t>
            </a:r>
          </a:p>
          <a:p>
            <a:pPr marL="115888" indent="-279400"/>
            <a:r>
              <a:rPr lang="en-US" b="1" dirty="0" smtClean="0">
                <a:solidFill>
                  <a:schemeClr val="bg1"/>
                </a:solidFill>
              </a:rPr>
              <a:t>SINDROMA NEFROTIK	: UDEM ANASARKA</a:t>
            </a:r>
          </a:p>
          <a:p>
            <a:pPr marL="115888" indent="-279400"/>
            <a:r>
              <a:rPr lang="en-US" b="1" dirty="0" smtClean="0">
                <a:solidFill>
                  <a:schemeClr val="bg1"/>
                </a:solidFill>
              </a:rPr>
              <a:t>GRAVES				: PRETIBIAL MIXEDEM</a:t>
            </a:r>
          </a:p>
          <a:p>
            <a:pPr marL="115888" indent="-279400"/>
            <a:r>
              <a:rPr lang="en-US" b="1" dirty="0" smtClean="0">
                <a:solidFill>
                  <a:schemeClr val="bg1"/>
                </a:solidFill>
              </a:rPr>
              <a:t>ORANG TUA			: UDEM ORTOSTATIK</a:t>
            </a:r>
          </a:p>
          <a:p>
            <a:pPr lvl="1">
              <a:buFont typeface="Arial" pitchFamily="34" charset="0"/>
              <a:buChar char="•"/>
            </a:pPr>
            <a:endParaRPr 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AD759-7CE1-4094-AF91-AEDFD29CCBAF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5638"/>
            <a:ext cx="8229600" cy="1143000"/>
          </a:xfrm>
          <a:solidFill>
            <a:srgbClr val="0070C0"/>
          </a:solidFill>
          <a:ln w="38100">
            <a:solidFill>
              <a:srgbClr val="FFFF00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OBESITAS TERKAIT PENYAKIT</a:t>
            </a:r>
            <a:endParaRPr lang="id-ID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581400"/>
          </a:xfrm>
          <a:solidFill>
            <a:srgbClr val="0070C0"/>
          </a:solidFill>
          <a:ln w="38100">
            <a:solidFill>
              <a:srgbClr val="FFFF00"/>
            </a:solidFill>
          </a:ln>
        </p:spPr>
        <p:txBody>
          <a:bodyPr>
            <a:normAutofit/>
          </a:bodyPr>
          <a:lstStyle/>
          <a:p>
            <a:endParaRPr lang="en-US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TERKAIT PENYAKIT :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TERUTAMA ORANG TUA </a:t>
            </a:r>
            <a:r>
              <a:rPr lang="en-US" sz="2800" b="1" dirty="0" smtClean="0">
                <a:solidFill>
                  <a:schemeClr val="bg1"/>
                </a:solidFill>
                <a:latin typeface="Franklin Gothic Book"/>
              </a:rPr>
              <a:t>→ OA</a:t>
            </a:r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SINDROMA METABOLIK 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HIPERTENSI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DIABETES MELITUS</a:t>
            </a:r>
          </a:p>
        </p:txBody>
      </p:sp>
      <p:sp>
        <p:nvSpPr>
          <p:cNvPr id="4" name="Right Brace 3"/>
          <p:cNvSpPr/>
          <p:nvPr/>
        </p:nvSpPr>
        <p:spPr>
          <a:xfrm>
            <a:off x="4572000" y="3886200"/>
            <a:ext cx="609600" cy="1143000"/>
          </a:xfrm>
          <a:prstGeom prst="rightBrace">
            <a:avLst>
              <a:gd name="adj1" fmla="val 8333"/>
              <a:gd name="adj2" fmla="val 50000"/>
            </a:avLst>
          </a:prstGeom>
          <a:ln w="5715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05400" y="40386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C000"/>
                </a:solidFill>
              </a:rPr>
              <a:t>DISFUNGSI</a:t>
            </a:r>
          </a:p>
          <a:p>
            <a:pPr algn="ctr"/>
            <a:r>
              <a:rPr lang="en-US" sz="2400" b="1" dirty="0" smtClean="0">
                <a:solidFill>
                  <a:srgbClr val="FFC000"/>
                </a:solidFill>
              </a:rPr>
              <a:t>ENDOTEL</a:t>
            </a:r>
            <a:endParaRPr lang="id-ID" sz="2400" b="1" dirty="0">
              <a:solidFill>
                <a:srgbClr val="FFC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629400" y="4495800"/>
            <a:ext cx="5334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010400" y="3962400"/>
            <a:ext cx="1447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STROKE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I M A</a:t>
            </a:r>
            <a:endParaRPr lang="id-ID" sz="2800" b="1" dirty="0">
              <a:solidFill>
                <a:srgbClr val="FFFF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AD759-7CE1-4094-AF91-AEDFD29CCBAF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130</Words>
  <Application>Microsoft Office PowerPoint</Application>
  <PresentationFormat>On-screen Show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OBESITAS DAN PERMASALAHANNYA</vt:lpstr>
      <vt:lpstr>EPIDEMIOLOGI</vt:lpstr>
      <vt:lpstr>KRITERIA</vt:lpstr>
      <vt:lpstr>DIAGNOSIS</vt:lpstr>
      <vt:lpstr>KLASIFIKASI</vt:lpstr>
      <vt:lpstr>KELAINAN YANG MEMPENGARUHI PEMERIKSAAN OBESITAS</vt:lpstr>
      <vt:lpstr>ETIOPATHOGENESIS UDEM - ASITES</vt:lpstr>
      <vt:lpstr>CONTOH</vt:lpstr>
      <vt:lpstr>OBESITAS TERKAIT PENYAKIT</vt:lpstr>
      <vt:lpstr>OBESITAS TERKAIT GANGGUAN HORMONAL</vt:lpstr>
    </vt:vector>
  </TitlesOfParts>
  <Company>IPD FK UNAND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OBESITAS DAN PERMASALAHANNYA</dc:title>
  <dc:creator>Perpustakaan</dc:creator>
  <cp:lastModifiedBy>user</cp:lastModifiedBy>
  <cp:revision>16</cp:revision>
  <dcterms:created xsi:type="dcterms:W3CDTF">2012-04-02T03:39:18Z</dcterms:created>
  <dcterms:modified xsi:type="dcterms:W3CDTF">2012-04-02T10:24:47Z</dcterms:modified>
</cp:coreProperties>
</file>