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76" r:id="rId4"/>
    <p:sldId id="263" r:id="rId5"/>
    <p:sldId id="265" r:id="rId6"/>
    <p:sldId id="277" r:id="rId7"/>
    <p:sldId id="269" r:id="rId8"/>
    <p:sldId id="262" r:id="rId9"/>
    <p:sldId id="257" r:id="rId10"/>
    <p:sldId id="258" r:id="rId11"/>
    <p:sldId id="285" r:id="rId12"/>
    <p:sldId id="278" r:id="rId13"/>
    <p:sldId id="284" r:id="rId14"/>
    <p:sldId id="261" r:id="rId15"/>
    <p:sldId id="259" r:id="rId16"/>
    <p:sldId id="260" r:id="rId17"/>
    <p:sldId id="267" r:id="rId18"/>
    <p:sldId id="268" r:id="rId19"/>
    <p:sldId id="283" r:id="rId20"/>
    <p:sldId id="270" r:id="rId21"/>
    <p:sldId id="273" r:id="rId22"/>
    <p:sldId id="271" r:id="rId23"/>
    <p:sldId id="26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7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C302-45F2-4939-B869-04D2DBD2B9D2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F08CA-6560-4853-BBD2-1F13FAC7E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08CA-6560-4853-BBD2-1F13FAC7EA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08CA-6560-4853-BBD2-1F13FAC7EA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0913-9E5B-4D7C-A4A8-29E19CF0D711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90D0-0468-4CE1-8A38-4EF8889A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buluh</a:t>
            </a:r>
            <a:r>
              <a:rPr lang="en-US" sz="3600" dirty="0" smtClean="0"/>
              <a:t> </a:t>
            </a:r>
            <a:r>
              <a:rPr lang="en-US" sz="3600" dirty="0" err="1" smtClean="0"/>
              <a:t>endokard</a:t>
            </a:r>
            <a:r>
              <a:rPr lang="en-US" sz="3600" dirty="0" smtClean="0"/>
              <a:t>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bagian-bagian</a:t>
            </a:r>
            <a:r>
              <a:rPr lang="en-US" sz="3600" dirty="0" smtClean="0"/>
              <a:t> </a:t>
            </a:r>
            <a:r>
              <a:rPr lang="en-US" sz="3600" dirty="0" err="1" smtClean="0"/>
              <a:t>jantung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3410" y="1600200"/>
            <a:ext cx="2366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r>
              <a:rPr lang="en-US" dirty="0" smtClean="0"/>
              <a:t> </a:t>
            </a:r>
            <a:r>
              <a:rPr lang="en-US" dirty="0" err="1" smtClean="0"/>
              <a:t>bermuara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atrium </a:t>
            </a:r>
            <a:r>
              <a:rPr lang="en-US" dirty="0" err="1" smtClean="0"/>
              <a:t>buluh</a:t>
            </a:r>
            <a:r>
              <a:rPr lang="en-US" dirty="0" smtClean="0"/>
              <a:t> </a:t>
            </a:r>
            <a:r>
              <a:rPr lang="en-US" dirty="0" err="1" smtClean="0"/>
              <a:t>endokard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sinus </a:t>
            </a:r>
            <a:r>
              <a:rPr lang="en-US" dirty="0" err="1" smtClean="0"/>
              <a:t>venosus</a:t>
            </a:r>
            <a:r>
              <a:rPr lang="en-US" dirty="0" smtClean="0"/>
              <a:t> </a:t>
            </a:r>
            <a:r>
              <a:rPr lang="en-US" dirty="0" err="1" smtClean="0"/>
              <a:t>bermuara</a:t>
            </a:r>
            <a:r>
              <a:rPr lang="en-US" dirty="0" smtClean="0"/>
              <a:t> </a:t>
            </a:r>
            <a:r>
              <a:rPr lang="en-US" dirty="0" err="1" smtClean="0"/>
              <a:t>v.vitelina</a:t>
            </a:r>
            <a:r>
              <a:rPr lang="en-US" dirty="0" smtClean="0"/>
              <a:t>, </a:t>
            </a:r>
            <a:r>
              <a:rPr lang="en-US" dirty="0" err="1" smtClean="0"/>
              <a:t>v.umbilikalis,dan</a:t>
            </a:r>
            <a:r>
              <a:rPr lang="en-US" dirty="0" smtClean="0"/>
              <a:t> vena </a:t>
            </a:r>
            <a:r>
              <a:rPr lang="en-US" dirty="0" err="1" smtClean="0"/>
              <a:t>kardinal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buluh</a:t>
            </a:r>
            <a:r>
              <a:rPr lang="en-US" dirty="0" smtClean="0"/>
              <a:t> </a:t>
            </a:r>
            <a:r>
              <a:rPr lang="en-US" dirty="0" err="1" smtClean="0"/>
              <a:t>endokard</a:t>
            </a:r>
            <a:r>
              <a:rPr lang="en-US" dirty="0" smtClean="0"/>
              <a:t>,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konus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r>
              <a:rPr lang="en-US" dirty="0" smtClean="0"/>
              <a:t>Atrium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atrium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atrium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r>
              <a:rPr lang="en-US" dirty="0" err="1" smtClean="0"/>
              <a:t>Konus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aorta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a.pulmonalis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Trunkus</a:t>
            </a:r>
            <a:r>
              <a:rPr lang="en-US" dirty="0" smtClean="0"/>
              <a:t> </a:t>
            </a:r>
            <a:r>
              <a:rPr lang="en-US" dirty="0" err="1" smtClean="0"/>
              <a:t>aortikus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6 </a:t>
            </a:r>
            <a:r>
              <a:rPr lang="en-US" dirty="0" err="1" smtClean="0"/>
              <a:t>lengkung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aorta </a:t>
            </a:r>
            <a:r>
              <a:rPr lang="en-US" dirty="0" err="1" smtClean="0"/>
              <a:t>dengan</a:t>
            </a:r>
            <a:r>
              <a:rPr lang="en-US" dirty="0" smtClean="0"/>
              <a:t> aorta </a:t>
            </a:r>
            <a:r>
              <a:rPr lang="en-US" dirty="0" err="1" smtClean="0"/>
              <a:t>dorsalis</a:t>
            </a:r>
            <a:endParaRPr lang="en-US" dirty="0" smtClean="0"/>
          </a:p>
          <a:p>
            <a:r>
              <a:rPr lang="en-US" dirty="0" err="1" smtClean="0"/>
              <a:t>Lengkung-lengkung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perobahan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dada,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1236" t="21970" r="23213" b="47920"/>
          <a:stretch>
            <a:fillRect/>
          </a:stretch>
        </p:blipFill>
        <p:spPr bwMode="auto">
          <a:xfrm>
            <a:off x="152400" y="1981200"/>
            <a:ext cx="6009948" cy="24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4200" y="990600"/>
            <a:ext cx="19050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Arteri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2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janin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86600" y="3200400"/>
            <a:ext cx="18288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Aorta </a:t>
            </a:r>
            <a:r>
              <a:rPr lang="en-US" sz="2400" dirty="0" err="1" smtClean="0"/>
              <a:t>dan</a:t>
            </a:r>
            <a:r>
              <a:rPr lang="en-US" sz="2400" dirty="0" smtClean="0"/>
              <a:t> aorta </a:t>
            </a:r>
            <a:r>
              <a:rPr lang="en-US" sz="2400" dirty="0" err="1" smtClean="0"/>
              <a:t>dorsalis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Lengkung</a:t>
            </a:r>
            <a:r>
              <a:rPr lang="en-US" sz="2400" dirty="0" smtClean="0"/>
              <a:t> aorta 1-6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1236" t="21970" r="23213" b="8499"/>
          <a:stretch>
            <a:fillRect/>
          </a:stretch>
        </p:blipFill>
        <p:spPr bwMode="auto">
          <a:xfrm>
            <a:off x="152400" y="381000"/>
            <a:ext cx="6629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Vena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Vena </a:t>
            </a:r>
            <a:r>
              <a:rPr lang="en-US" dirty="0" err="1" smtClean="0"/>
              <a:t>kardinalis</a:t>
            </a:r>
            <a:r>
              <a:rPr lang="en-US" dirty="0" smtClean="0"/>
              <a:t> anterior </a:t>
            </a:r>
            <a:r>
              <a:rPr lang="en-US" dirty="0" err="1" smtClean="0"/>
              <a:t>dan</a:t>
            </a:r>
            <a:r>
              <a:rPr lang="en-US" dirty="0" smtClean="0"/>
              <a:t> posterior </a:t>
            </a:r>
            <a:r>
              <a:rPr lang="en-US" dirty="0" err="1" smtClean="0"/>
              <a:t>menerima</a:t>
            </a:r>
            <a:r>
              <a:rPr lang="en-US" dirty="0" smtClean="0"/>
              <a:t> vena </a:t>
            </a:r>
            <a:r>
              <a:rPr lang="en-US" dirty="0" err="1" smtClean="0"/>
              <a:t>sistemik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Vena </a:t>
            </a:r>
            <a:r>
              <a:rPr lang="en-US" dirty="0" err="1" smtClean="0"/>
              <a:t>vitelina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vena-vena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Vena </a:t>
            </a:r>
            <a:r>
              <a:rPr lang="en-US" dirty="0" err="1" smtClean="0"/>
              <a:t>umbilikalis</a:t>
            </a:r>
            <a:r>
              <a:rPr lang="en-US" dirty="0" smtClean="0"/>
              <a:t> </a:t>
            </a:r>
            <a:r>
              <a:rPr lang="en-US" dirty="0" err="1" smtClean="0"/>
              <a:t>bermuara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v.kava</a:t>
            </a:r>
            <a:r>
              <a:rPr lang="en-US" dirty="0" smtClean="0"/>
              <a:t> inferior,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venosum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</a:t>
            </a:r>
            <a:r>
              <a:rPr lang="en-US" dirty="0" err="1" smtClean="0"/>
              <a:t>hepatis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4375" t="19000" r="23125" b="29000"/>
          <a:stretch>
            <a:fillRect/>
          </a:stretch>
        </p:blipFill>
        <p:spPr bwMode="auto">
          <a:xfrm>
            <a:off x="533400" y="152400"/>
            <a:ext cx="4495800" cy="64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trunkus</a:t>
            </a:r>
            <a:r>
              <a:rPr lang="en-US" dirty="0" smtClean="0"/>
              <a:t> </a:t>
            </a:r>
            <a:r>
              <a:rPr lang="en-US" dirty="0" err="1" smtClean="0"/>
              <a:t>aortikus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8213"/>
            <a:ext cx="4038600" cy="41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Aorta </a:t>
            </a:r>
          </a:p>
          <a:p>
            <a:r>
              <a:rPr lang="en-US" dirty="0" err="1" smtClean="0"/>
              <a:t>Trunkus</a:t>
            </a:r>
            <a:r>
              <a:rPr lang="en-US" dirty="0" smtClean="0"/>
              <a:t> </a:t>
            </a:r>
            <a:r>
              <a:rPr lang="en-US" dirty="0" err="1" smtClean="0"/>
              <a:t>pulmonalis</a:t>
            </a:r>
            <a:endParaRPr lang="en-US" dirty="0" smtClean="0"/>
          </a:p>
          <a:p>
            <a:r>
              <a:rPr lang="en-US" dirty="0" smtClean="0"/>
              <a:t>Aorta </a:t>
            </a:r>
            <a:r>
              <a:rPr lang="en-US" dirty="0" err="1" smtClean="0"/>
              <a:t>dorsalis</a:t>
            </a:r>
            <a:endParaRPr lang="en-US" dirty="0" smtClean="0"/>
          </a:p>
          <a:p>
            <a:r>
              <a:rPr lang="en-US" dirty="0" err="1" smtClean="0"/>
              <a:t>Lengkung</a:t>
            </a:r>
            <a:r>
              <a:rPr lang="en-US" dirty="0" smtClean="0"/>
              <a:t> aorta</a:t>
            </a:r>
          </a:p>
          <a:p>
            <a:r>
              <a:rPr lang="en-US" dirty="0" err="1" smtClean="0"/>
              <a:t>Duktus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Kelainan</a:t>
            </a:r>
            <a:r>
              <a:rPr lang="en-US" sz="3600" dirty="0" smtClean="0"/>
              <a:t>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err="1" smtClean="0"/>
              <a:t>Tetralogi</a:t>
            </a:r>
            <a:r>
              <a:rPr lang="en-US" sz="3600" dirty="0" smtClean="0"/>
              <a:t> </a:t>
            </a:r>
            <a:r>
              <a:rPr lang="en-US" sz="3600" dirty="0" err="1" smtClean="0"/>
              <a:t>fallot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91940"/>
            <a:ext cx="3824676" cy="39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err="1" smtClean="0"/>
              <a:t>VSD</a:t>
            </a:r>
            <a:r>
              <a:rPr lang="en-US" i="1" dirty="0" smtClean="0"/>
              <a:t> (ventricular </a:t>
            </a:r>
            <a:r>
              <a:rPr lang="en-US" i="1" dirty="0" err="1" smtClean="0"/>
              <a:t>septal</a:t>
            </a:r>
            <a:r>
              <a:rPr lang="en-US" i="1" dirty="0" smtClean="0"/>
              <a:t> defect)</a:t>
            </a:r>
          </a:p>
          <a:p>
            <a:r>
              <a:rPr lang="en-US" dirty="0" err="1" smtClean="0"/>
              <a:t>Hipertrofi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 smtClean="0"/>
          </a:p>
          <a:p>
            <a:r>
              <a:rPr lang="en-US" i="1" dirty="0" smtClean="0"/>
              <a:t>Overriding</a:t>
            </a:r>
            <a:r>
              <a:rPr lang="en-US" dirty="0" smtClean="0"/>
              <a:t>  aorta</a:t>
            </a:r>
          </a:p>
          <a:p>
            <a:r>
              <a:rPr lang="en-US" dirty="0" err="1" smtClean="0"/>
              <a:t>Stenosis</a:t>
            </a:r>
            <a:r>
              <a:rPr lang="en-US" dirty="0" smtClean="0"/>
              <a:t> </a:t>
            </a:r>
            <a:r>
              <a:rPr lang="en-US" dirty="0" err="1" smtClean="0"/>
              <a:t>subpulmonal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kebiruan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Bentuk</a:t>
            </a:r>
            <a:r>
              <a:rPr lang="en-US" sz="2800" dirty="0" smtClean="0"/>
              <a:t>, </a:t>
            </a:r>
            <a:r>
              <a:rPr lang="en-US" sz="2800" dirty="0" err="1" smtClean="0"/>
              <a:t>gejala</a:t>
            </a:r>
            <a:r>
              <a:rPr lang="en-US" sz="2800" dirty="0" smtClean="0"/>
              <a:t>,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,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, </a:t>
            </a:r>
            <a:r>
              <a:rPr lang="en-US" sz="2800" dirty="0" err="1" smtClean="0"/>
              <a:t>mengatasi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887"/>
          <a:stretch>
            <a:fillRect/>
          </a:stretch>
        </p:blipFill>
        <p:spPr bwMode="auto">
          <a:xfrm>
            <a:off x="457200" y="2720599"/>
            <a:ext cx="3962400" cy="2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 smtClean="0"/>
          </a:p>
          <a:p>
            <a:r>
              <a:rPr lang="en-US" dirty="0" smtClean="0"/>
              <a:t>PDA</a:t>
            </a:r>
          </a:p>
          <a:p>
            <a:r>
              <a:rPr lang="en-US" dirty="0" err="1" smtClean="0"/>
              <a:t>VSD</a:t>
            </a:r>
            <a:endParaRPr lang="en-US" dirty="0" smtClean="0"/>
          </a:p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Penyempitan</a:t>
            </a:r>
            <a:r>
              <a:rPr lang="en-US" dirty="0" smtClean="0"/>
              <a:t> </a:t>
            </a:r>
            <a:r>
              <a:rPr lang="en-US" dirty="0" err="1" smtClean="0"/>
              <a:t>katup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(fetus).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Vena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bermuara</a:t>
            </a:r>
            <a:endParaRPr lang="en-US" dirty="0" smtClean="0"/>
          </a:p>
          <a:p>
            <a:r>
              <a:rPr lang="en-US" dirty="0" err="1" smtClean="0"/>
              <a:t>Duktus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endParaRPr lang="en-US" dirty="0" smtClean="0"/>
          </a:p>
          <a:p>
            <a:r>
              <a:rPr lang="en-US" dirty="0" smtClean="0"/>
              <a:t>Vena kava inferior</a:t>
            </a:r>
          </a:p>
          <a:p>
            <a:r>
              <a:rPr lang="en-US" dirty="0" smtClean="0"/>
              <a:t>Atrium </a:t>
            </a:r>
            <a:r>
              <a:rPr lang="en-US" dirty="0" err="1" smtClean="0"/>
              <a:t>kanan</a:t>
            </a:r>
            <a:endParaRPr lang="en-US" dirty="0" smtClean="0"/>
          </a:p>
          <a:p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r>
              <a:rPr lang="en-US" dirty="0" smtClean="0"/>
              <a:t>Aorta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smtClean="0"/>
              <a:t>Aorta </a:t>
            </a:r>
            <a:r>
              <a:rPr lang="en-US" dirty="0" err="1" smtClean="0"/>
              <a:t>abdominalis</a:t>
            </a:r>
            <a:endParaRPr lang="en-US" dirty="0" smtClean="0"/>
          </a:p>
          <a:p>
            <a:r>
              <a:rPr lang="en-US" dirty="0" err="1" smtClean="0"/>
              <a:t>A.iliaka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r>
              <a:rPr lang="en-US" dirty="0" err="1" smtClean="0"/>
              <a:t>A.umbilikalis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7736"/>
            <a:ext cx="4038600" cy="377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63" y="1600200"/>
            <a:ext cx="3945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6397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Derivat</a:t>
            </a:r>
            <a:r>
              <a:rPr lang="en-US" sz="3200" dirty="0" smtClean="0"/>
              <a:t> </a:t>
            </a:r>
            <a:r>
              <a:rPr lang="en-US" sz="3200" dirty="0" err="1" smtClean="0"/>
              <a:t>jantung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pembuluh</a:t>
            </a:r>
            <a:r>
              <a:rPr lang="en-US" sz="3200" dirty="0" smtClean="0"/>
              <a:t> </a:t>
            </a:r>
            <a:r>
              <a:rPr lang="en-US" sz="3200" dirty="0" err="1" smtClean="0"/>
              <a:t>darah</a:t>
            </a:r>
            <a:r>
              <a:rPr lang="en-US" sz="3200" dirty="0" smtClean="0"/>
              <a:t> </a:t>
            </a:r>
            <a:r>
              <a:rPr lang="en-US" sz="3200" dirty="0" err="1" smtClean="0"/>
              <a:t>awal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Derivat</a:t>
            </a:r>
            <a:r>
              <a:rPr lang="en-US" sz="2400" dirty="0" smtClean="0"/>
              <a:t> </a:t>
            </a:r>
            <a:r>
              <a:rPr lang="en-US" sz="2400" dirty="0" err="1" smtClean="0"/>
              <a:t>arkus</a:t>
            </a:r>
            <a:r>
              <a:rPr lang="en-US" sz="2400" dirty="0" smtClean="0"/>
              <a:t> aorta</a:t>
            </a:r>
          </a:p>
          <a:p>
            <a:r>
              <a:rPr lang="en-US" sz="1600" dirty="0" smtClean="0"/>
              <a:t>First pair no derivative</a:t>
            </a:r>
          </a:p>
          <a:p>
            <a:r>
              <a:rPr lang="en-US" sz="1600" dirty="0" smtClean="0"/>
              <a:t>Second pair no derivative</a:t>
            </a:r>
          </a:p>
          <a:p>
            <a:r>
              <a:rPr lang="en-US" sz="1600" dirty="0" smtClean="0"/>
              <a:t>Third pair: proximal portions form the common carotid arteries.</a:t>
            </a:r>
          </a:p>
          <a:p>
            <a:r>
              <a:rPr lang="en-US" sz="1600" dirty="0" smtClean="0"/>
              <a:t>Distal portions form the external carotid arteries.</a:t>
            </a:r>
          </a:p>
          <a:p>
            <a:r>
              <a:rPr lang="en-US" sz="1600" dirty="0" smtClean="0"/>
              <a:t>Fourth pair: right arch forms the base of the right </a:t>
            </a:r>
            <a:r>
              <a:rPr lang="en-US" sz="1600" dirty="0" err="1" smtClean="0"/>
              <a:t>subclavian</a:t>
            </a:r>
            <a:r>
              <a:rPr lang="en-US" sz="1600" dirty="0" smtClean="0"/>
              <a:t> artery.</a:t>
            </a:r>
          </a:p>
          <a:p>
            <a:r>
              <a:rPr lang="en-US" sz="1600" dirty="0" smtClean="0"/>
              <a:t>Fifth pair: left arch forms a portion of the aortic arch.</a:t>
            </a:r>
          </a:p>
          <a:p>
            <a:r>
              <a:rPr lang="en-US" sz="1600" dirty="0" smtClean="0"/>
              <a:t>Sixth pair right arch: proximal portion persists as proximal part of the right pulmonary artery; distal portion degenerates.</a:t>
            </a:r>
          </a:p>
          <a:p>
            <a:r>
              <a:rPr lang="en-US" sz="1600" dirty="0" smtClean="0"/>
              <a:t>No derivative left arch: proximal portion forms the proximal part of the left pulmonary artery; distal part persists as the </a:t>
            </a:r>
            <a:r>
              <a:rPr lang="en-US" sz="1600" dirty="0" err="1" smtClean="0"/>
              <a:t>ductus</a:t>
            </a:r>
            <a:r>
              <a:rPr lang="en-US" sz="1600" dirty="0" smtClean="0"/>
              <a:t> </a:t>
            </a:r>
            <a:r>
              <a:rPr lang="en-US" sz="1600" dirty="0" err="1" smtClean="0"/>
              <a:t>arteriosus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5334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Structural Changes in the Development of the Heart Primitive</a:t>
            </a:r>
            <a:endParaRPr lang="en-US" sz="1400" dirty="0" smtClean="0"/>
          </a:p>
          <a:p>
            <a:pPr>
              <a:buNone/>
            </a:pPr>
            <a:r>
              <a:rPr lang="en-US" sz="1600" b="1" dirty="0" smtClean="0"/>
              <a:t>Cardiac dilation developmental fate</a:t>
            </a:r>
          </a:p>
          <a:p>
            <a:r>
              <a:rPr lang="en-US" sz="1600" dirty="0" err="1" smtClean="0"/>
              <a:t>Truncus</a:t>
            </a:r>
            <a:r>
              <a:rPr lang="en-US" sz="1600" dirty="0" smtClean="0"/>
              <a:t> </a:t>
            </a:r>
            <a:r>
              <a:rPr lang="en-US" sz="1600" dirty="0" err="1" smtClean="0"/>
              <a:t>arteriosus</a:t>
            </a:r>
            <a:r>
              <a:rPr lang="en-US" sz="1600" dirty="0" smtClean="0"/>
              <a:t> differentiates to form the </a:t>
            </a:r>
            <a:r>
              <a:rPr lang="en-US" sz="1600" dirty="0" err="1" smtClean="0"/>
              <a:t>aorticopulmonary</a:t>
            </a:r>
            <a:r>
              <a:rPr lang="en-US" sz="1600" dirty="0" smtClean="0"/>
              <a:t> septum, which partitions the ascending  aorta and the pulmonary trunk </a:t>
            </a:r>
          </a:p>
          <a:p>
            <a:r>
              <a:rPr lang="en-US" sz="1600" dirty="0" err="1" smtClean="0"/>
              <a:t>Bulbus</a:t>
            </a:r>
            <a:r>
              <a:rPr lang="en-US" sz="1600" dirty="0" smtClean="0"/>
              <a:t> </a:t>
            </a:r>
            <a:r>
              <a:rPr lang="en-US" sz="1600" dirty="0" err="1" smtClean="0"/>
              <a:t>cordis</a:t>
            </a:r>
            <a:r>
              <a:rPr lang="en-US" sz="1600" dirty="0" smtClean="0"/>
              <a:t> incorporated into the walls of the ventricles</a:t>
            </a:r>
          </a:p>
          <a:p>
            <a:r>
              <a:rPr lang="en-US" sz="1600" dirty="0" smtClean="0"/>
              <a:t>Sinus </a:t>
            </a:r>
            <a:r>
              <a:rPr lang="en-US" sz="1600" dirty="0" err="1" smtClean="0"/>
              <a:t>venosus</a:t>
            </a:r>
            <a:r>
              <a:rPr lang="en-US" sz="1600" dirty="0" smtClean="0"/>
              <a:t> differentiates to form the coronary sinus and a portion of the wall of the right atrium</a:t>
            </a:r>
          </a:p>
          <a:p>
            <a:r>
              <a:rPr lang="en-US" sz="1600" dirty="0" smtClean="0"/>
              <a:t>Ventricle divided into right and left chambers by growth of the </a:t>
            </a:r>
            <a:r>
              <a:rPr lang="en-US" sz="1600" dirty="0" err="1" smtClean="0"/>
              <a:t>interventricular</a:t>
            </a:r>
            <a:r>
              <a:rPr lang="en-US" sz="1600" dirty="0" smtClean="0"/>
              <a:t> septum</a:t>
            </a:r>
          </a:p>
          <a:p>
            <a:r>
              <a:rPr lang="en-US" sz="1600" dirty="0" smtClean="0"/>
              <a:t>Atrium partially partitioned into right and left chambers by the septum </a:t>
            </a:r>
            <a:r>
              <a:rPr lang="en-US" sz="1600" dirty="0" err="1" smtClean="0"/>
              <a:t>secundum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opening in the partition, called the foramen </a:t>
            </a:r>
            <a:r>
              <a:rPr lang="en-US" sz="1600" dirty="0" err="1" smtClean="0"/>
              <a:t>ovale</a:t>
            </a:r>
            <a:r>
              <a:rPr lang="en-US" sz="1600" dirty="0" smtClean="0"/>
              <a:t>, persists throughout prenatal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sz="3100" dirty="0" err="1" smtClean="0"/>
              <a:t>adalah</a:t>
            </a:r>
            <a:r>
              <a:rPr lang="en-US" sz="3100" dirty="0" smtClean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kasat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(</a:t>
            </a:r>
            <a:r>
              <a:rPr lang="en-US" dirty="0" err="1" smtClean="0"/>
              <a:t>gros</a:t>
            </a:r>
            <a:r>
              <a:rPr lang="en-US" dirty="0" smtClean="0"/>
              <a:t>)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faali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484601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A.karotis</a:t>
            </a:r>
            <a:r>
              <a:rPr lang="en-US" dirty="0" smtClean="0"/>
              <a:t> </a:t>
            </a:r>
            <a:r>
              <a:rPr lang="en-US" dirty="0" err="1" smtClean="0"/>
              <a:t>komunis</a:t>
            </a:r>
            <a:endParaRPr lang="en-US" dirty="0" smtClean="0"/>
          </a:p>
          <a:p>
            <a:r>
              <a:rPr lang="en-US" dirty="0" err="1" smtClean="0"/>
              <a:t>A.subklavia</a:t>
            </a:r>
            <a:endParaRPr lang="en-US" dirty="0" smtClean="0"/>
          </a:p>
          <a:p>
            <a:r>
              <a:rPr lang="en-US" dirty="0" err="1" smtClean="0"/>
              <a:t>A.aksilaris</a:t>
            </a:r>
            <a:endParaRPr lang="en-US" dirty="0" smtClean="0"/>
          </a:p>
          <a:p>
            <a:r>
              <a:rPr lang="en-US" dirty="0" err="1" smtClean="0"/>
              <a:t>A.interkostalis</a:t>
            </a:r>
            <a:endParaRPr lang="en-US" dirty="0" smtClean="0"/>
          </a:p>
          <a:p>
            <a:r>
              <a:rPr lang="en-US" dirty="0" err="1" smtClean="0"/>
              <a:t>A.mesenterika</a:t>
            </a:r>
            <a:endParaRPr lang="en-US" dirty="0" smtClean="0"/>
          </a:p>
          <a:p>
            <a:r>
              <a:rPr lang="en-US" dirty="0" err="1" smtClean="0"/>
              <a:t>A.iliaka</a:t>
            </a:r>
            <a:r>
              <a:rPr lang="en-US" dirty="0" smtClean="0"/>
              <a:t> </a:t>
            </a:r>
            <a:r>
              <a:rPr lang="en-US" dirty="0" err="1" smtClean="0"/>
              <a:t>komunis</a:t>
            </a:r>
            <a:endParaRPr lang="en-US" dirty="0" smtClean="0"/>
          </a:p>
          <a:p>
            <a:r>
              <a:rPr lang="en-US" dirty="0" err="1" smtClean="0"/>
              <a:t>A.iliaka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r>
              <a:rPr lang="en-US" dirty="0" err="1" smtClean="0"/>
              <a:t>A.iliaka</a:t>
            </a:r>
            <a:r>
              <a:rPr lang="en-US" dirty="0" smtClean="0"/>
              <a:t> </a:t>
            </a:r>
            <a:r>
              <a:rPr lang="en-US" dirty="0" err="1" smtClean="0"/>
              <a:t>eksterna</a:t>
            </a:r>
            <a:endParaRPr lang="en-US" dirty="0" smtClean="0"/>
          </a:p>
          <a:p>
            <a:r>
              <a:rPr lang="en-US" dirty="0" err="1" smtClean="0"/>
              <a:t>A.femoralis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702" y="1600200"/>
            <a:ext cx="2843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Vena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vena </a:t>
            </a:r>
            <a:r>
              <a:rPr lang="en-US" dirty="0" err="1" smtClean="0"/>
              <a:t>porta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962" y="1600200"/>
            <a:ext cx="2853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85454"/>
            <a:ext cx="4038600" cy="335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0407" r="62061"/>
          <a:stretch>
            <a:fillRect/>
          </a:stretch>
        </p:blipFill>
        <p:spPr bwMode="auto">
          <a:xfrm>
            <a:off x="2286000" y="4160837"/>
            <a:ext cx="1143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1264" t="43774" r="680"/>
          <a:stretch>
            <a:fillRect/>
          </a:stretch>
        </p:blipFill>
        <p:spPr bwMode="auto">
          <a:xfrm>
            <a:off x="6096000" y="3886200"/>
            <a:ext cx="14478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44545" b="65734"/>
          <a:stretch>
            <a:fillRect/>
          </a:stretch>
        </p:blipFill>
        <p:spPr bwMode="auto">
          <a:xfrm>
            <a:off x="5867400" y="1447800"/>
            <a:ext cx="23241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b="65734"/>
          <a:stretch>
            <a:fillRect/>
          </a:stretch>
        </p:blipFill>
        <p:spPr bwMode="auto">
          <a:xfrm>
            <a:off x="609600" y="1676400"/>
            <a:ext cx="41910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Pembenaran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keilmiahan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038600" cy="304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Pembenaran</a:t>
            </a:r>
            <a:r>
              <a:rPr lang="en-US" dirty="0" smtClean="0"/>
              <a:t> </a:t>
            </a:r>
            <a:r>
              <a:rPr lang="en-US" dirty="0" err="1" smtClean="0"/>
              <a:t>positif-kognitivist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Humanis</a:t>
            </a:r>
            <a:endParaRPr lang="en-US" dirty="0" smtClean="0"/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Gender </a:t>
            </a:r>
            <a:r>
              <a:rPr lang="en-US" dirty="0" err="1" smtClean="0"/>
              <a:t>setara</a:t>
            </a:r>
            <a:endParaRPr lang="en-US" dirty="0" smtClean="0"/>
          </a:p>
          <a:p>
            <a:r>
              <a:rPr lang="en-US" dirty="0" err="1" smtClean="0"/>
              <a:t>Empirik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Materialis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Motif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kontingensi</a:t>
            </a:r>
            <a:r>
              <a:rPr lang="en-US" dirty="0" smtClean="0"/>
              <a:t> </a:t>
            </a:r>
            <a:r>
              <a:rPr lang="en-US" dirty="0" err="1" smtClean="0"/>
              <a:t>justifikasi</a:t>
            </a:r>
            <a:r>
              <a:rPr lang="en-US" dirty="0" smtClean="0"/>
              <a:t> moral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Pembenaran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Yang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Kuasa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albab</a:t>
            </a:r>
            <a:endParaRPr lang="en-US" dirty="0" smtClean="0"/>
          </a:p>
          <a:p>
            <a:r>
              <a:rPr lang="en-US" dirty="0" err="1" smtClean="0"/>
              <a:t>khalifah</a:t>
            </a:r>
            <a:endParaRPr lang="en-US" dirty="0" smtClean="0"/>
          </a:p>
          <a:p>
            <a:r>
              <a:rPr lang="en-US" dirty="0" smtClean="0"/>
              <a:t>gender </a:t>
            </a:r>
            <a:r>
              <a:rPr lang="en-US" dirty="0" err="1" smtClean="0"/>
              <a:t>komplementer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nun </a:t>
            </a:r>
            <a:r>
              <a:rPr lang="en-US" dirty="0" err="1" smtClean="0"/>
              <a:t>ba</a:t>
            </a:r>
            <a:endParaRPr lang="en-US" dirty="0" smtClean="0"/>
          </a:p>
          <a:p>
            <a:r>
              <a:rPr lang="en-US" dirty="0" err="1" smtClean="0"/>
              <a:t>Empirik</a:t>
            </a:r>
            <a:endParaRPr lang="en-US" dirty="0" smtClean="0"/>
          </a:p>
          <a:p>
            <a:r>
              <a:rPr lang="en-US" dirty="0" err="1" smtClean="0"/>
              <a:t>Qa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Innate </a:t>
            </a:r>
            <a:r>
              <a:rPr lang="en-US" dirty="0" err="1" smtClean="0"/>
              <a:t>naluri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 smtClean="0"/>
          </a:p>
          <a:p>
            <a:r>
              <a:rPr lang="en-US" dirty="0" err="1" smtClean="0"/>
              <a:t>Laqudanalahum</a:t>
            </a:r>
            <a:r>
              <a:rPr lang="en-US" dirty="0" smtClean="0"/>
              <a:t> </a:t>
            </a:r>
            <a:r>
              <a:rPr lang="en-US" dirty="0" err="1" smtClean="0"/>
              <a:t>ila</a:t>
            </a:r>
            <a:r>
              <a:rPr lang="en-US" dirty="0" smtClean="0"/>
              <a:t> </a:t>
            </a:r>
            <a:r>
              <a:rPr lang="en-US" dirty="0" err="1" smtClean="0"/>
              <a:t>minibadakalmukhlasin</a:t>
            </a:r>
            <a:endParaRPr lang="en-US" dirty="0" smtClean="0"/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7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sedetik</a:t>
            </a:r>
            <a:endParaRPr lang="en-US" dirty="0" smtClean="0"/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janin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err="1" smtClean="0"/>
              <a:t>Materi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pembentukan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janin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perobahan</a:t>
            </a:r>
            <a:r>
              <a:rPr lang="en-US" sz="1800" dirty="0" smtClean="0"/>
              <a:t> </a:t>
            </a:r>
            <a:r>
              <a:rPr lang="en-US" sz="1800" dirty="0" err="1" smtClean="0"/>
              <a:t>bertingkat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terarah</a:t>
            </a:r>
            <a:r>
              <a:rPr lang="en-US" sz="1800" dirty="0" smtClean="0"/>
              <a:t> </a:t>
            </a:r>
            <a:r>
              <a:rPr lang="en-US" sz="1800" dirty="0" err="1" smtClean="0"/>
              <a:t>kepenyempurnaan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faali</a:t>
            </a:r>
            <a:r>
              <a:rPr lang="en-US" sz="1800" dirty="0" smtClean="0"/>
              <a:t> </a:t>
            </a:r>
            <a:r>
              <a:rPr lang="en-US" sz="1800" dirty="0" err="1" smtClean="0"/>
              <a:t>alat-alat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perobahan</a:t>
            </a:r>
            <a:r>
              <a:rPr lang="en-US" sz="1800" dirty="0" smtClean="0"/>
              <a:t> </a:t>
            </a:r>
            <a:r>
              <a:rPr lang="en-US" sz="1800" i="1" dirty="0" smtClean="0"/>
              <a:t>zygote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: </a:t>
            </a:r>
          </a:p>
          <a:p>
            <a:r>
              <a:rPr lang="en-US" sz="1800" dirty="0" err="1" smtClean="0"/>
              <a:t>Lintasan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</a:t>
            </a:r>
            <a:endParaRPr lang="en-US" sz="1800" dirty="0" smtClean="0"/>
          </a:p>
          <a:p>
            <a:r>
              <a:rPr lang="en-US" sz="1800" dirty="0" smtClean="0"/>
              <a:t>Proton</a:t>
            </a:r>
          </a:p>
          <a:p>
            <a:r>
              <a:rPr lang="en-US" sz="1800" dirty="0" smtClean="0"/>
              <a:t>Atom</a:t>
            </a:r>
          </a:p>
          <a:p>
            <a:r>
              <a:rPr lang="en-US" sz="1800" dirty="0" err="1" smtClean="0"/>
              <a:t>Molekul</a:t>
            </a:r>
            <a:endParaRPr lang="en-US" sz="1800" dirty="0" smtClean="0"/>
          </a:p>
          <a:p>
            <a:r>
              <a:rPr lang="en-US" sz="1800" dirty="0" err="1" smtClean="0"/>
              <a:t>Senyawa</a:t>
            </a:r>
            <a:endParaRPr lang="en-US" sz="1800" dirty="0" smtClean="0"/>
          </a:p>
          <a:p>
            <a:r>
              <a:rPr lang="en-US" sz="1800" dirty="0" smtClean="0"/>
              <a:t>DNA </a:t>
            </a:r>
            <a:r>
              <a:rPr lang="en-US" sz="1800" dirty="0" err="1" smtClean="0"/>
              <a:t>telur</a:t>
            </a:r>
            <a:endParaRPr lang="en-US" sz="1800" dirty="0" smtClean="0"/>
          </a:p>
          <a:p>
            <a:r>
              <a:rPr lang="en-US" sz="1800" dirty="0" smtClean="0"/>
              <a:t>Protein </a:t>
            </a:r>
            <a:r>
              <a:rPr lang="en-US" sz="1800" dirty="0" err="1" smtClean="0"/>
              <a:t>ayam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Faal</a:t>
            </a:r>
            <a:r>
              <a:rPr lang="en-US" sz="1800" dirty="0" smtClean="0"/>
              <a:t> protein</a:t>
            </a:r>
          </a:p>
          <a:p>
            <a:r>
              <a:rPr lang="en-US" sz="1800" dirty="0" err="1" smtClean="0"/>
              <a:t>Pembentuk</a:t>
            </a:r>
            <a:endParaRPr lang="en-US" sz="1800" dirty="0" smtClean="0"/>
          </a:p>
          <a:p>
            <a:r>
              <a:rPr lang="en-US" sz="1800" dirty="0" err="1" smtClean="0"/>
              <a:t>Hormon</a:t>
            </a:r>
            <a:endParaRPr lang="en-US" sz="1800" dirty="0" smtClean="0"/>
          </a:p>
          <a:p>
            <a:r>
              <a:rPr lang="en-US" sz="1800" dirty="0" err="1" smtClean="0"/>
              <a:t>Enzim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i="1" dirty="0" smtClean="0"/>
              <a:t>zygote</a:t>
            </a:r>
          </a:p>
          <a:p>
            <a:r>
              <a:rPr lang="en-US" sz="1800" dirty="0" err="1" smtClean="0"/>
              <a:t>Diferensiasi</a:t>
            </a:r>
            <a:r>
              <a:rPr lang="en-US" sz="1800" dirty="0" smtClean="0"/>
              <a:t> </a:t>
            </a:r>
            <a:r>
              <a:rPr lang="en-US" sz="1800" dirty="0" err="1" smtClean="0"/>
              <a:t>zigote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Pengaturan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kesombongan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mengakui</a:t>
            </a:r>
            <a:r>
              <a:rPr lang="en-US" sz="2400" dirty="0" smtClean="0"/>
              <a:t> </a:t>
            </a:r>
            <a:r>
              <a:rPr lang="en-US" sz="2400" dirty="0" err="1" smtClean="0"/>
              <a:t>pencipta</a:t>
            </a:r>
            <a:endParaRPr lang="en-US" sz="2400" dirty="0" smtClean="0"/>
          </a:p>
          <a:p>
            <a:r>
              <a:rPr lang="en-US" sz="2400" dirty="0" smtClean="0"/>
              <a:t>mother nature</a:t>
            </a:r>
          </a:p>
          <a:p>
            <a:r>
              <a:rPr lang="en-US" sz="2400" dirty="0" err="1" smtClean="0"/>
              <a:t>kebodohan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penyekutuan</a:t>
            </a:r>
            <a:endParaRPr lang="en-US" sz="2400" dirty="0" smtClean="0"/>
          </a:p>
          <a:p>
            <a:r>
              <a:rPr lang="en-US" sz="2400" dirty="0" err="1" smtClean="0"/>
              <a:t>persaksian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innate </a:t>
            </a:r>
            <a:r>
              <a:rPr lang="en-US" sz="2400" dirty="0" err="1" smtClean="0"/>
              <a:t>fithrah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>
                <a:latin typeface=" f"/>
                <a:cs typeface="Andalus" pitchFamily="18" charset="-78"/>
              </a:rPr>
              <a:t>fa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  <a:r>
              <a:rPr lang="en-US" sz="2400" dirty="0" err="1" smtClean="0">
                <a:latin typeface=" f"/>
                <a:cs typeface="Andalus" pitchFamily="18" charset="-78"/>
              </a:rPr>
              <a:t>tha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  <a:r>
              <a:rPr lang="en-US" sz="2400" dirty="0" err="1" smtClean="0">
                <a:latin typeface=" f"/>
                <a:cs typeface="Andalus" pitchFamily="18" charset="-78"/>
              </a:rPr>
              <a:t>ra</a:t>
            </a:r>
            <a:endParaRPr lang="en-US" sz="2400" dirty="0" smtClean="0">
              <a:latin typeface=" f"/>
              <a:cs typeface="Andalus" pitchFamily="18" charset="-78"/>
            </a:endParaRPr>
          </a:p>
          <a:p>
            <a:r>
              <a:rPr lang="en-US" sz="2400" dirty="0" err="1" smtClean="0">
                <a:latin typeface=" f"/>
                <a:cs typeface="Andalus" pitchFamily="18" charset="-78"/>
              </a:rPr>
              <a:t>Mim</a:t>
            </a:r>
            <a:r>
              <a:rPr lang="en-US" sz="2400" dirty="0" smtClean="0">
                <a:latin typeface=" f"/>
                <a:cs typeface="Andalus" pitchFamily="18" charset="-78"/>
              </a:rPr>
              <a:t> shad </a:t>
            </a:r>
            <a:r>
              <a:rPr lang="en-US" sz="2400" dirty="0" err="1" smtClean="0">
                <a:latin typeface=" f"/>
                <a:cs typeface="Andalus" pitchFamily="18" charset="-78"/>
              </a:rPr>
              <a:t>wa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  <a:r>
              <a:rPr lang="en-US" sz="2400" dirty="0" err="1" smtClean="0">
                <a:latin typeface=" f"/>
                <a:cs typeface="Andalus" pitchFamily="18" charset="-78"/>
              </a:rPr>
              <a:t>ra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</a:p>
          <a:p>
            <a:r>
              <a:rPr lang="en-US" sz="2400" dirty="0" err="1" smtClean="0">
                <a:latin typeface=" f"/>
                <a:cs typeface="Andalus" pitchFamily="18" charset="-78"/>
              </a:rPr>
              <a:t>Luas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  <a:r>
              <a:rPr lang="en-US" sz="2400" dirty="0" err="1" smtClean="0">
                <a:latin typeface=" f"/>
                <a:cs typeface="Andalus" pitchFamily="18" charset="-78"/>
              </a:rPr>
              <a:t>jim</a:t>
            </a:r>
            <a:r>
              <a:rPr lang="en-US" sz="2400" dirty="0" smtClean="0">
                <a:latin typeface=" f"/>
                <a:cs typeface="Andalus" pitchFamily="18" charset="-78"/>
              </a:rPr>
              <a:t> nun</a:t>
            </a:r>
          </a:p>
          <a:p>
            <a:r>
              <a:rPr lang="en-US" sz="2400" dirty="0" err="1" smtClean="0">
                <a:latin typeface=" f"/>
                <a:cs typeface="Andalus" pitchFamily="18" charset="-78"/>
              </a:rPr>
              <a:t>pelaksanaan</a:t>
            </a:r>
            <a:r>
              <a:rPr lang="en-US" sz="2400" dirty="0" smtClean="0">
                <a:latin typeface=" f"/>
                <a:cs typeface="Andalus" pitchFamily="18" charset="-78"/>
              </a:rPr>
              <a:t> </a:t>
            </a:r>
            <a:r>
              <a:rPr lang="en-US" sz="2400" dirty="0" err="1" smtClean="0">
                <a:latin typeface=" f"/>
                <a:cs typeface="Andalus" pitchFamily="18" charset="-78"/>
              </a:rPr>
              <a:t>kontrak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Masaalah</a:t>
            </a:r>
            <a:r>
              <a:rPr lang="en-US" dirty="0" smtClean="0"/>
              <a:t>: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err="1" smtClean="0"/>
              <a:t>Penanganan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endParaRPr lang="en-US" sz="2000" dirty="0" smtClean="0"/>
          </a:p>
          <a:p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pengatasan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ketrampilan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seimbang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Penyegaran</a:t>
            </a:r>
            <a:r>
              <a:rPr lang="en-US" sz="2000" dirty="0" smtClean="0"/>
              <a:t> </a:t>
            </a:r>
            <a:r>
              <a:rPr lang="en-US" sz="2000" dirty="0" err="1" smtClean="0"/>
              <a:t>ketrampilan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konformis</a:t>
            </a:r>
            <a:r>
              <a:rPr lang="en-US" sz="2000" dirty="0" smtClean="0"/>
              <a:t>, </a:t>
            </a:r>
            <a:r>
              <a:rPr lang="en-US" sz="2000" dirty="0" err="1" smtClean="0"/>
              <a:t>pertemuan</a:t>
            </a:r>
            <a:r>
              <a:rPr lang="en-US" sz="2000" dirty="0" smtClean="0"/>
              <a:t> </a:t>
            </a:r>
            <a:r>
              <a:rPr lang="en-US" sz="2000" dirty="0" err="1" smtClean="0"/>
              <a:t>berencana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(</a:t>
            </a:r>
            <a:r>
              <a:rPr lang="en-US" sz="2000" i="1" dirty="0" smtClean="0"/>
              <a:t>strategic interaction</a:t>
            </a:r>
            <a:r>
              <a:rPr lang="en-US" sz="2000" dirty="0" smtClean="0"/>
              <a:t>),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pertemuan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penyegaran</a:t>
            </a:r>
            <a:r>
              <a:rPr lang="en-US" sz="2000" dirty="0" smtClean="0"/>
              <a:t>:  </a:t>
            </a:r>
            <a:r>
              <a:rPr lang="en-US" sz="2000" dirty="0" err="1" smtClean="0"/>
              <a:t>amal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pembenaran</a:t>
            </a:r>
            <a:r>
              <a:rPr lang="en-US" sz="2000" dirty="0" smtClean="0"/>
              <a:t> (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digunakan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endParaRPr lang="en-US" sz="2000" dirty="0" smtClean="0"/>
          </a:p>
          <a:p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; </a:t>
            </a:r>
            <a:r>
              <a:rPr lang="en-US" sz="2000" dirty="0" err="1" smtClean="0"/>
              <a:t>obat-obat</a:t>
            </a:r>
            <a:endParaRPr lang="en-US" sz="2000" dirty="0" smtClean="0"/>
          </a:p>
          <a:p>
            <a:r>
              <a:rPr lang="en-US" sz="2000" dirty="0" err="1" smtClean="0"/>
              <a:t>Konsultasi</a:t>
            </a:r>
            <a:r>
              <a:rPr lang="en-US" sz="2000" dirty="0" smtClean="0"/>
              <a:t> </a:t>
            </a:r>
            <a:r>
              <a:rPr lang="en-US" sz="2000" dirty="0" err="1" smtClean="0"/>
              <a:t>bedah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gejala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Kebiruan</a:t>
            </a:r>
            <a:endParaRPr lang="en-US" sz="2000" dirty="0" smtClean="0"/>
          </a:p>
          <a:p>
            <a:r>
              <a:rPr lang="en-US" sz="2000" dirty="0" err="1" smtClean="0"/>
              <a:t>Sianosis</a:t>
            </a:r>
            <a:endParaRPr lang="en-US" sz="2000" dirty="0" smtClean="0"/>
          </a:p>
          <a:p>
            <a:r>
              <a:rPr lang="en-US" sz="2000" dirty="0" err="1" smtClean="0"/>
              <a:t>Nonsianosis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Letih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Bunyi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 1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bunyi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 2</a:t>
            </a:r>
          </a:p>
          <a:p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sistolik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diastolik</a:t>
            </a:r>
            <a:endParaRPr lang="en-US" sz="2000" dirty="0" smtClean="0"/>
          </a:p>
          <a:p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endParaRPr lang="en-US" sz="2000" dirty="0" smtClean="0"/>
          </a:p>
          <a:p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terdengar</a:t>
            </a:r>
            <a:r>
              <a:rPr lang="en-US" sz="2000" dirty="0" smtClean="0"/>
              <a:t> </a:t>
            </a:r>
            <a:r>
              <a:rPr lang="en-US" sz="2000" dirty="0" err="1" smtClean="0"/>
              <a:t>bising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990600"/>
            <a:ext cx="33528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Jaringan</a:t>
            </a:r>
            <a:r>
              <a:rPr lang="en-US" sz="3600" dirty="0" smtClean="0"/>
              <a:t> </a:t>
            </a:r>
            <a:r>
              <a:rPr lang="en-US" sz="3600" dirty="0" err="1" smtClean="0"/>
              <a:t>asal</a:t>
            </a:r>
            <a:r>
              <a:rPr lang="en-US" sz="3600" dirty="0" smtClean="0"/>
              <a:t> </a:t>
            </a:r>
            <a:r>
              <a:rPr lang="en-US" sz="3600" dirty="0" err="1" smtClean="0"/>
              <a:t>jantung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pembuluh</a:t>
            </a:r>
            <a:r>
              <a:rPr lang="en-US" sz="3600" dirty="0" smtClean="0"/>
              <a:t> </a:t>
            </a:r>
            <a:r>
              <a:rPr lang="en-US" sz="3600" dirty="0" err="1" smtClean="0"/>
              <a:t>darah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743200"/>
            <a:ext cx="4800600" cy="3276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berdiferensiasi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mesoderm intra </a:t>
            </a:r>
            <a:r>
              <a:rPr lang="en-US" sz="2400" dirty="0" err="1" smtClean="0"/>
              <a:t>embrional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endParaRPr lang="en-US" sz="2400" dirty="0" smtClean="0"/>
          </a:p>
          <a:p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buluh</a:t>
            </a:r>
            <a:r>
              <a:rPr lang="en-US" sz="2400" dirty="0" smtClean="0"/>
              <a:t> </a:t>
            </a:r>
            <a:r>
              <a:rPr lang="en-US" sz="2400" dirty="0" err="1" smtClean="0"/>
              <a:t>endokard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3340784" cy="27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2667000" cy="344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Kondensasi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mesoderm </a:t>
            </a:r>
            <a:r>
              <a:rPr lang="en-US" dirty="0" err="1" smtClean="0"/>
              <a:t>intraembrional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pulau-pulau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 </a:t>
            </a:r>
            <a:r>
              <a:rPr lang="en-US" dirty="0" err="1" smtClean="0"/>
              <a:t>zigot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trofoblast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vena, sinus </a:t>
            </a:r>
            <a:r>
              <a:rPr lang="en-US" dirty="0" err="1" smtClean="0"/>
              <a:t>venosus</a:t>
            </a:r>
            <a:r>
              <a:rPr lang="en-US" dirty="0" smtClean="0"/>
              <a:t>,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buluh</a:t>
            </a:r>
            <a:r>
              <a:rPr lang="en-US" dirty="0" smtClean="0"/>
              <a:t> </a:t>
            </a:r>
            <a:r>
              <a:rPr lang="en-US" dirty="0" err="1" smtClean="0"/>
              <a:t>endokard</a:t>
            </a:r>
            <a:r>
              <a:rPr lang="en-US" dirty="0" smtClean="0"/>
              <a:t>: atrium, </a:t>
            </a:r>
            <a:r>
              <a:rPr lang="en-US" dirty="0" err="1" smtClean="0"/>
              <a:t>bulbus</a:t>
            </a:r>
            <a:r>
              <a:rPr lang="en-US" dirty="0" smtClean="0"/>
              <a:t> </a:t>
            </a:r>
            <a:r>
              <a:rPr lang="en-US" dirty="0" err="1" smtClean="0"/>
              <a:t>kordis</a:t>
            </a:r>
            <a:r>
              <a:rPr lang="en-US" dirty="0" smtClean="0"/>
              <a:t>, </a:t>
            </a:r>
            <a:r>
              <a:rPr lang="en-US" dirty="0" err="1" smtClean="0"/>
              <a:t>ventrikel</a:t>
            </a:r>
            <a:r>
              <a:rPr lang="en-US" dirty="0" smtClean="0"/>
              <a:t>, </a:t>
            </a:r>
            <a:r>
              <a:rPr lang="en-US" dirty="0" err="1" smtClean="0"/>
              <a:t>konus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429001" cy="28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675730" cy="27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48400" y="762000"/>
            <a:ext cx="23622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Derivat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 primer </a:t>
            </a:r>
            <a:r>
              <a:rPr lang="en-US" sz="3200" dirty="0" err="1" smtClean="0"/>
              <a:t>awal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53200" y="2590800"/>
            <a:ext cx="1905000" cy="3535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Ektoderm</a:t>
            </a:r>
            <a:endParaRPr lang="en-US" sz="2400" dirty="0" smtClean="0"/>
          </a:p>
          <a:p>
            <a:r>
              <a:rPr lang="en-US" sz="2400" dirty="0" smtClean="0"/>
              <a:t>Mesoderm</a:t>
            </a:r>
          </a:p>
          <a:p>
            <a:r>
              <a:rPr lang="en-US" sz="2400" dirty="0" err="1" smtClean="0"/>
              <a:t>Entoderm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alat-alat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836" t="23158" r="23595" b="5062"/>
          <a:stretch>
            <a:fillRect/>
          </a:stretch>
        </p:blipFill>
        <p:spPr bwMode="auto">
          <a:xfrm>
            <a:off x="0" y="229565"/>
            <a:ext cx="6289536" cy="66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Mesoderm </a:t>
            </a:r>
            <a:r>
              <a:rPr lang="en-US" dirty="0" err="1" smtClean="0"/>
              <a:t>berdiferensiasi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dirty="0" smtClean="0"/>
              <a:t>Aorta </a:t>
            </a:r>
            <a:r>
              <a:rPr lang="en-US" dirty="0" err="1" smtClean="0"/>
              <a:t>dorsalis</a:t>
            </a:r>
            <a:endParaRPr lang="en-US" dirty="0" smtClean="0"/>
          </a:p>
          <a:p>
            <a:r>
              <a:rPr lang="en-US" dirty="0" err="1" smtClean="0"/>
              <a:t>Buluh</a:t>
            </a:r>
            <a:r>
              <a:rPr lang="en-US" dirty="0" smtClean="0"/>
              <a:t> </a:t>
            </a:r>
            <a:r>
              <a:rPr lang="en-US" dirty="0" err="1" smtClean="0"/>
              <a:t>endokard</a:t>
            </a:r>
            <a:endParaRPr lang="en-US" dirty="0" smtClean="0"/>
          </a:p>
          <a:p>
            <a:r>
              <a:rPr lang="en-US" dirty="0" err="1" smtClean="0"/>
              <a:t>Somit</a:t>
            </a:r>
            <a:endParaRPr lang="en-US" dirty="0" smtClean="0"/>
          </a:p>
          <a:p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Selom</a:t>
            </a:r>
            <a:endParaRPr lang="en-US" dirty="0" smtClean="0"/>
          </a:p>
          <a:p>
            <a:r>
              <a:rPr lang="en-US" dirty="0" err="1" smtClean="0"/>
              <a:t>yolksak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9515"/>
            <a:ext cx="4038600" cy="44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1066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53200" y="990600"/>
            <a:ext cx="2438400" cy="49530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Pembentukan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jerat</a:t>
            </a:r>
            <a:r>
              <a:rPr lang="en-US" sz="1600" dirty="0" smtClean="0"/>
              <a:t> </a:t>
            </a:r>
            <a:r>
              <a:rPr lang="en-US" sz="1600" dirty="0" err="1" smtClean="0"/>
              <a:t>jantung</a:t>
            </a:r>
            <a:r>
              <a:rPr lang="en-US" sz="1600" dirty="0" smtClean="0"/>
              <a:t> : </a:t>
            </a:r>
            <a:r>
              <a:rPr lang="en-US" sz="1600" dirty="0" err="1" smtClean="0"/>
              <a:t>pemutaran</a:t>
            </a:r>
            <a:r>
              <a:rPr lang="en-US" sz="1600" dirty="0" smtClean="0"/>
              <a:t> </a:t>
            </a:r>
            <a:r>
              <a:rPr lang="en-US" sz="1600" dirty="0" err="1" smtClean="0"/>
              <a:t>jerat</a:t>
            </a:r>
            <a:r>
              <a:rPr lang="en-US" sz="1600" dirty="0" smtClean="0"/>
              <a:t> </a:t>
            </a:r>
            <a:r>
              <a:rPr lang="en-US" sz="1600" dirty="0" err="1" smtClean="0"/>
              <a:t>berlawanan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jarum</a:t>
            </a:r>
            <a:r>
              <a:rPr lang="en-US" sz="1600" dirty="0" smtClean="0"/>
              <a:t> jam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ruang</a:t>
            </a:r>
            <a:r>
              <a:rPr lang="en-US" sz="1600" dirty="0" smtClean="0"/>
              <a:t> </a:t>
            </a:r>
            <a:r>
              <a:rPr lang="en-US" sz="1600" dirty="0" err="1" smtClean="0"/>
              <a:t>perikardium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mesoderm septum </a:t>
            </a:r>
            <a:r>
              <a:rPr lang="en-US" sz="1600" dirty="0" err="1" smtClean="0"/>
              <a:t>transversum</a:t>
            </a:r>
            <a:endParaRPr lang="en-US" sz="1600" dirty="0" smtClean="0"/>
          </a:p>
          <a:p>
            <a:r>
              <a:rPr lang="en-US" sz="1600" dirty="0" err="1" smtClean="0"/>
              <a:t>Pembentukaan</a:t>
            </a:r>
            <a:r>
              <a:rPr lang="en-US" sz="1600" dirty="0" smtClean="0"/>
              <a:t> sinus </a:t>
            </a:r>
            <a:r>
              <a:rPr lang="en-US" sz="1600" dirty="0" err="1" smtClean="0"/>
              <a:t>venosus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konus</a:t>
            </a:r>
            <a:r>
              <a:rPr lang="en-US" sz="1600" dirty="0" smtClean="0"/>
              <a:t> </a:t>
            </a:r>
            <a:r>
              <a:rPr lang="en-US" sz="1600" dirty="0" err="1" smtClean="0"/>
              <a:t>arteriosus</a:t>
            </a:r>
            <a:endParaRPr lang="en-US" sz="1600" dirty="0" smtClean="0"/>
          </a:p>
          <a:p>
            <a:r>
              <a:rPr lang="en-US" sz="1600" dirty="0" err="1" smtClean="0"/>
              <a:t>Pembentukan</a:t>
            </a:r>
            <a:r>
              <a:rPr lang="en-US" sz="1600" dirty="0" smtClean="0"/>
              <a:t> vena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jantung</a:t>
            </a:r>
            <a:r>
              <a:rPr lang="en-US" sz="1600" dirty="0" smtClean="0"/>
              <a:t>, atrium, </a:t>
            </a:r>
            <a:r>
              <a:rPr lang="en-US" sz="1600" dirty="0" err="1" smtClean="0"/>
              <a:t>ventrikel</a:t>
            </a:r>
            <a:r>
              <a:rPr lang="en-US" sz="1600" dirty="0" smtClean="0"/>
              <a:t>, </a:t>
            </a:r>
            <a:r>
              <a:rPr lang="en-US" sz="1600" dirty="0" err="1" smtClean="0"/>
              <a:t>arteri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jantung</a:t>
            </a:r>
            <a:endParaRPr lang="en-US" sz="1600" dirty="0" smtClean="0"/>
          </a:p>
          <a:p>
            <a:r>
              <a:rPr lang="en-US" sz="1600" dirty="0" err="1" smtClean="0"/>
              <a:t>Kondensasi</a:t>
            </a:r>
            <a:r>
              <a:rPr lang="en-US" sz="1600" dirty="0" smtClean="0"/>
              <a:t>, </a:t>
            </a:r>
            <a:r>
              <a:rPr lang="en-US" sz="1600" dirty="0" err="1" smtClean="0"/>
              <a:t>perpindahan</a:t>
            </a:r>
            <a:r>
              <a:rPr lang="en-US" sz="1600" dirty="0" smtClean="0"/>
              <a:t> </a:t>
            </a:r>
            <a:r>
              <a:rPr lang="en-US" sz="1600" dirty="0" err="1" smtClean="0"/>
              <a:t>sel</a:t>
            </a:r>
            <a:r>
              <a:rPr lang="en-US" sz="1600" dirty="0" smtClean="0"/>
              <a:t>, </a:t>
            </a:r>
            <a:r>
              <a:rPr lang="en-US" sz="1600" dirty="0" err="1" smtClean="0"/>
              <a:t>peruraian</a:t>
            </a:r>
            <a:r>
              <a:rPr lang="en-US" sz="1600" dirty="0" smtClean="0"/>
              <a:t> </a:t>
            </a:r>
            <a:r>
              <a:rPr lang="en-US" sz="1600" dirty="0" err="1" smtClean="0"/>
              <a:t>jaringan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penyambung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pengaturan</a:t>
            </a:r>
            <a:r>
              <a:rPr lang="en-US" sz="1600" dirty="0" smtClean="0"/>
              <a:t> </a:t>
            </a:r>
            <a:r>
              <a:rPr lang="en-US" sz="1600" dirty="0" err="1" smtClean="0"/>
              <a:t>hormon</a:t>
            </a:r>
            <a:r>
              <a:rPr lang="en-US" sz="1600" dirty="0" smtClean="0"/>
              <a:t>, </a:t>
            </a:r>
            <a:r>
              <a:rPr lang="en-US" sz="1600" dirty="0" err="1" smtClean="0"/>
              <a:t>enzim</a:t>
            </a:r>
            <a:r>
              <a:rPr lang="en-US" sz="1600" dirty="0" smtClean="0"/>
              <a:t>,  </a:t>
            </a:r>
            <a:r>
              <a:rPr lang="en-US" sz="1600" dirty="0" err="1" smtClean="0"/>
              <a:t>zat</a:t>
            </a:r>
            <a:r>
              <a:rPr lang="en-US" sz="1600" dirty="0" smtClean="0"/>
              <a:t> </a:t>
            </a:r>
            <a:r>
              <a:rPr lang="en-US" sz="1600" dirty="0" err="1" smtClean="0"/>
              <a:t>organik</a:t>
            </a:r>
            <a:r>
              <a:rPr lang="en-US" sz="1600" dirty="0" smtClean="0"/>
              <a:t>, </a:t>
            </a:r>
            <a:r>
              <a:rPr lang="en-US" sz="1600" dirty="0" err="1" smtClean="0"/>
              <a:t>penyataan</a:t>
            </a:r>
            <a:r>
              <a:rPr lang="en-US" sz="1600" dirty="0" smtClean="0"/>
              <a:t> </a:t>
            </a:r>
            <a:r>
              <a:rPr lang="en-US" sz="1600" dirty="0" err="1" smtClean="0"/>
              <a:t>pesan</a:t>
            </a:r>
            <a:r>
              <a:rPr lang="en-US" sz="1600" dirty="0" smtClean="0"/>
              <a:t> DNA</a:t>
            </a:r>
          </a:p>
          <a:p>
            <a:endParaRPr lang="en-US" sz="1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0188" t="19798" r="24672" b="4838"/>
          <a:stretch>
            <a:fillRect/>
          </a:stretch>
        </p:blipFill>
        <p:spPr bwMode="auto">
          <a:xfrm>
            <a:off x="152400" y="0"/>
            <a:ext cx="6454775" cy="673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Embrio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lintang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19515"/>
            <a:ext cx="4038600" cy="44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perikardium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septum </a:t>
            </a:r>
            <a:r>
              <a:rPr lang="en-US" dirty="0" err="1" smtClean="0"/>
              <a:t>transversum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pleuroperikardial</a:t>
            </a:r>
            <a:endParaRPr lang="en-US" dirty="0" smtClean="0"/>
          </a:p>
          <a:p>
            <a:r>
              <a:rPr lang="en-US" dirty="0" smtClean="0"/>
              <a:t>Septum </a:t>
            </a:r>
            <a:r>
              <a:rPr lang="en-US" dirty="0" err="1" smtClean="0"/>
              <a:t>transversum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balok</a:t>
            </a:r>
            <a:r>
              <a:rPr lang="en-US" dirty="0" smtClean="0"/>
              <a:t> mesoderm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endParaRPr lang="en-US" dirty="0" smtClean="0"/>
          </a:p>
          <a:p>
            <a:r>
              <a:rPr lang="en-US" dirty="0" err="1" smtClean="0"/>
              <a:t>Dibawah</a:t>
            </a:r>
            <a:r>
              <a:rPr lang="en-US" dirty="0" smtClean="0"/>
              <a:t> septum </a:t>
            </a:r>
            <a:r>
              <a:rPr lang="en-US" dirty="0" err="1" smtClean="0"/>
              <a:t>transversum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selom</a:t>
            </a:r>
            <a:r>
              <a:rPr lang="en-US" dirty="0" smtClean="0"/>
              <a:t> intra </a:t>
            </a:r>
            <a:r>
              <a:rPr lang="en-US" dirty="0" err="1" smtClean="0"/>
              <a:t>embrional</a:t>
            </a:r>
            <a:r>
              <a:rPr lang="en-US" dirty="0" smtClean="0"/>
              <a:t>, yang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perikardial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959</Words>
  <Application>Microsoft Office PowerPoint</Application>
  <PresentationFormat>On-screen Show (4:3)</PresentationFormat>
  <Paragraphs>179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Gambaran perkembangan susunan jantung dan pembuluh darah pada masa janin.</vt:lpstr>
      <vt:lpstr>Dasar pemahaman adalah:</vt:lpstr>
      <vt:lpstr>Masaalah: timbul pada masa bayi. </vt:lpstr>
      <vt:lpstr>Jaringan asal jantung dan pembuluh darah </vt:lpstr>
      <vt:lpstr>Jantung dan pembuluh darah.</vt:lpstr>
      <vt:lpstr>Derivat jaringan primer awal </vt:lpstr>
      <vt:lpstr>Janin bulan ke 2.</vt:lpstr>
      <vt:lpstr>Perkembangan awal jantung</vt:lpstr>
      <vt:lpstr>Embrio tampak punggung dan potongan lintang.</vt:lpstr>
      <vt:lpstr>Perkembangan buluh endokard menjadi bagian-bagian jantung.</vt:lpstr>
      <vt:lpstr>Trunkus aortikus.</vt:lpstr>
      <vt:lpstr>Arteri besar pada bulan ke 2 usia janin.</vt:lpstr>
      <vt:lpstr>Vena besar janin.</vt:lpstr>
      <vt:lpstr>Perkembangan trunkus aortikus.</vt:lpstr>
      <vt:lpstr>Kelainan perkembangan. Tetralogi fallot</vt:lpstr>
      <vt:lpstr>Bentuk, gejala, penyebab, cara mencegah, mengatasi, perkembangan berbeda.</vt:lpstr>
      <vt:lpstr>Aliran darah janin (fetus).</vt:lpstr>
      <vt:lpstr>Aliran cairan tubuh.</vt:lpstr>
      <vt:lpstr>Derivat jantung dan pembuluh darah awal.</vt:lpstr>
      <vt:lpstr>Arteri utama.</vt:lpstr>
      <vt:lpstr>Vena utama dan vena porta.</vt:lpstr>
      <vt:lpstr>Penekanan arteri untuk mengatasi perdarahan.</vt:lpstr>
      <vt:lpstr>Pembenaran yang diakui keilmiahan.</vt:lpstr>
      <vt:lpstr>Perkembangan bentuk selama masa janin.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141</cp:revision>
  <dcterms:created xsi:type="dcterms:W3CDTF">2012-10-01T15:39:09Z</dcterms:created>
  <dcterms:modified xsi:type="dcterms:W3CDTF">2009-01-26T00:55:47Z</dcterms:modified>
</cp:coreProperties>
</file>